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 id="2147483728" r:id="rId2"/>
    <p:sldMasterId id="2147483660" r:id="rId3"/>
    <p:sldMasterId id="2147483682" r:id="rId4"/>
    <p:sldMasterId id="2147483668" r:id="rId5"/>
    <p:sldMasterId id="2147483675" r:id="rId6"/>
    <p:sldMasterId id="2147483755" r:id="rId7"/>
    <p:sldMasterId id="2147483767" r:id="rId8"/>
  </p:sldMasterIdLst>
  <p:notesMasterIdLst>
    <p:notesMasterId r:id="rId68"/>
  </p:notesMasterIdLst>
  <p:handoutMasterIdLst>
    <p:handoutMasterId r:id="rId69"/>
  </p:handoutMasterIdLst>
  <p:sldIdLst>
    <p:sldId id="667" r:id="rId9"/>
    <p:sldId id="444" r:id="rId10"/>
    <p:sldId id="445" r:id="rId11"/>
    <p:sldId id="455" r:id="rId12"/>
    <p:sldId id="595" r:id="rId13"/>
    <p:sldId id="596" r:id="rId14"/>
    <p:sldId id="446" r:id="rId15"/>
    <p:sldId id="388" r:id="rId16"/>
    <p:sldId id="390" r:id="rId17"/>
    <p:sldId id="391" r:id="rId18"/>
    <p:sldId id="392" r:id="rId19"/>
    <p:sldId id="393" r:id="rId20"/>
    <p:sldId id="394" r:id="rId21"/>
    <p:sldId id="395" r:id="rId22"/>
    <p:sldId id="396" r:id="rId23"/>
    <p:sldId id="397" r:id="rId24"/>
    <p:sldId id="399" r:id="rId25"/>
    <p:sldId id="400" r:id="rId26"/>
    <p:sldId id="401" r:id="rId27"/>
    <p:sldId id="271" r:id="rId28"/>
    <p:sldId id="664" r:id="rId29"/>
    <p:sldId id="448" r:id="rId30"/>
    <p:sldId id="449" r:id="rId31"/>
    <p:sldId id="604" r:id="rId32"/>
    <p:sldId id="450" r:id="rId33"/>
    <p:sldId id="627" r:id="rId34"/>
    <p:sldId id="266" r:id="rId35"/>
    <p:sldId id="365" r:id="rId36"/>
    <p:sldId id="366" r:id="rId37"/>
    <p:sldId id="367" r:id="rId38"/>
    <p:sldId id="368" r:id="rId39"/>
    <p:sldId id="369" r:id="rId40"/>
    <p:sldId id="635" r:id="rId41"/>
    <p:sldId id="370" r:id="rId42"/>
    <p:sldId id="372" r:id="rId43"/>
    <p:sldId id="636" r:id="rId44"/>
    <p:sldId id="663" r:id="rId45"/>
    <p:sldId id="662" r:id="rId46"/>
    <p:sldId id="637" r:id="rId47"/>
    <p:sldId id="638" r:id="rId48"/>
    <p:sldId id="639" r:id="rId49"/>
    <p:sldId id="640" r:id="rId50"/>
    <p:sldId id="374" r:id="rId51"/>
    <p:sldId id="641" r:id="rId52"/>
    <p:sldId id="642" r:id="rId53"/>
    <p:sldId id="643" r:id="rId54"/>
    <p:sldId id="644" r:id="rId55"/>
    <p:sldId id="375" r:id="rId56"/>
    <p:sldId id="608" r:id="rId57"/>
    <p:sldId id="453" r:id="rId58"/>
    <p:sldId id="454" r:id="rId59"/>
    <p:sldId id="658" r:id="rId60"/>
    <p:sldId id="383" r:id="rId61"/>
    <p:sldId id="659" r:id="rId62"/>
    <p:sldId id="631" r:id="rId63"/>
    <p:sldId id="660" r:id="rId64"/>
    <p:sldId id="661" r:id="rId65"/>
    <p:sldId id="630" r:id="rId66"/>
    <p:sldId id="665" r:id="rId67"/>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M.F. van den Munckhof" initials="JvdM" lastIdx="6" clrIdx="0"/>
  <p:cmAuthor id="2" name="Microsoft Office-gebruiker" initials="Office" lastIdx="1" clrIdx="1"/>
  <p:cmAuthor id="3" name="Maarten Lans" initials="ML" lastIdx="12" clrIdx="2">
    <p:extLst>
      <p:ext uri="{19B8F6BF-5375-455C-9EA6-DF929625EA0E}">
        <p15:presenceInfo xmlns:p15="http://schemas.microsoft.com/office/powerpoint/2012/main" userId="Maarten Lan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9D82"/>
    <a:srgbClr val="E3D6A9"/>
    <a:srgbClr val="1B5E79"/>
    <a:srgbClr val="DB8F77"/>
    <a:srgbClr val="535B27"/>
    <a:srgbClr val="D6C28F"/>
    <a:srgbClr val="D1C89F"/>
    <a:srgbClr val="76ADFD"/>
    <a:srgbClr val="CDCAA1"/>
    <a:srgbClr val="C2CF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4" autoAdjust="0"/>
    <p:restoredTop sz="86264" autoAdjust="0"/>
  </p:normalViewPr>
  <p:slideViewPr>
    <p:cSldViewPr snapToGrid="0">
      <p:cViewPr varScale="1">
        <p:scale>
          <a:sx n="100" d="100"/>
          <a:sy n="100" d="100"/>
        </p:scale>
        <p:origin x="176" y="8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138" cy="48102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427" y="1"/>
            <a:ext cx="3170138" cy="481028"/>
          </a:xfrm>
          <a:prstGeom prst="rect">
            <a:avLst/>
          </a:prstGeom>
        </p:spPr>
        <p:txBody>
          <a:bodyPr vert="horz" lIns="91440" tIns="45720" rIns="91440" bIns="45720" rtlCol="0"/>
          <a:lstStyle>
            <a:lvl1pPr algn="r">
              <a:defRPr sz="1200"/>
            </a:lvl1pPr>
          </a:lstStyle>
          <a:p>
            <a:fld id="{E0287A48-FEB0-413F-866C-134CA7BF0F9C}" type="datetimeFigureOut">
              <a:rPr lang="en-US" smtClean="0"/>
              <a:t>7/11/25</a:t>
            </a:fld>
            <a:endParaRPr lang="en-US"/>
          </a:p>
        </p:txBody>
      </p:sp>
      <p:sp>
        <p:nvSpPr>
          <p:cNvPr id="4" name="Footer Placeholder 3"/>
          <p:cNvSpPr>
            <a:spLocks noGrp="1"/>
          </p:cNvSpPr>
          <p:nvPr>
            <p:ph type="ftr" sz="quarter" idx="2"/>
          </p:nvPr>
        </p:nvSpPr>
        <p:spPr>
          <a:xfrm>
            <a:off x="1" y="9120172"/>
            <a:ext cx="3170138" cy="48102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427" y="9120172"/>
            <a:ext cx="3170138" cy="481028"/>
          </a:xfrm>
          <a:prstGeom prst="rect">
            <a:avLst/>
          </a:prstGeom>
        </p:spPr>
        <p:txBody>
          <a:bodyPr vert="horz" lIns="91440" tIns="45720" rIns="91440" bIns="45720" rtlCol="0" anchor="b"/>
          <a:lstStyle>
            <a:lvl1pPr algn="r">
              <a:defRPr sz="1200"/>
            </a:lvl1pPr>
          </a:lstStyle>
          <a:p>
            <a:fld id="{5AF3DFC0-7669-4256-AD91-5FF6E9627158}" type="slidenum">
              <a:rPr lang="en-US" smtClean="0"/>
              <a:t>‹#›</a:t>
            </a:fld>
            <a:endParaRPr lang="en-US"/>
          </a:p>
        </p:txBody>
      </p:sp>
    </p:spTree>
    <p:extLst>
      <p:ext uri="{BB962C8B-B14F-4D97-AF65-F5344CB8AC3E}">
        <p14:creationId xmlns:p14="http://schemas.microsoft.com/office/powerpoint/2010/main" val="1628618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143588" y="1"/>
            <a:ext cx="3169920" cy="480060"/>
          </a:xfrm>
          <a:prstGeom prst="rect">
            <a:avLst/>
          </a:prstGeom>
        </p:spPr>
        <p:txBody>
          <a:bodyPr vert="horz" lIns="99048" tIns="49524" rIns="99048" bIns="49524" rtlCol="0"/>
          <a:lstStyle>
            <a:lvl1pPr algn="r">
              <a:defRPr sz="1300"/>
            </a:lvl1pPr>
          </a:lstStyle>
          <a:p>
            <a:fld id="{FC203621-8D6B-B749-9133-451C2215F23A}" type="datetimeFigureOut">
              <a:rPr lang="en-US" smtClean="0"/>
              <a:t>7/11/25</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lIns="99048" tIns="49524" rIns="99048" bIns="49524" rtlCol="0" anchor="b"/>
          <a:lstStyle>
            <a:lvl1pPr algn="r">
              <a:defRPr sz="1300"/>
            </a:lvl1pPr>
          </a:lstStyle>
          <a:p>
            <a:fld id="{FA0A0C72-1FD0-E442-9D10-B49EAF6F6876}" type="slidenum">
              <a:rPr lang="en-US" smtClean="0"/>
              <a:t>‹#›</a:t>
            </a:fld>
            <a:endParaRPr lang="en-US"/>
          </a:p>
        </p:txBody>
      </p:sp>
    </p:spTree>
    <p:extLst>
      <p:ext uri="{BB962C8B-B14F-4D97-AF65-F5344CB8AC3E}">
        <p14:creationId xmlns:p14="http://schemas.microsoft.com/office/powerpoint/2010/main" val="3109648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en-US" altLang="en-US">
              <a:latin typeface="Arial" pitchFamily="34" charset="0"/>
              <a:ea typeface="Geneva" pitchFamily="34" charset="0"/>
              <a:cs typeface="Arial Unicode MS" pitchFamily="34" charset="-128"/>
            </a:endParaRPr>
          </a:p>
        </p:txBody>
      </p:sp>
      <p:sp>
        <p:nvSpPr>
          <p:cNvPr id="34820" name="Slide Number Placeholder 3"/>
          <p:cNvSpPr>
            <a:spLocks noGrp="1"/>
          </p:cNvSpPr>
          <p:nvPr>
            <p:ph type="sldNum" sz="quarter" idx="5"/>
          </p:nvPr>
        </p:nvSpPr>
        <p:spPr>
          <a:noFill/>
        </p:spPr>
        <p:txBody>
          <a:bodyPr/>
          <a:lstStyle/>
          <a:p>
            <a:fld id="{4C9CAD5B-E19E-4920-8529-3F16024BA31F}" type="slidenum">
              <a:rPr lang="en-US" altLang="en-US" smtClean="0">
                <a:ea typeface="Geneva" pitchFamily="34" charset="0"/>
                <a:cs typeface="Geneva" pitchFamily="34" charset="0"/>
              </a:rPr>
              <a:pPr/>
              <a:t>8</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3016475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2D2CF-A01B-4515-8B40-3DC34258267A}" type="slidenum">
              <a:rPr lang="en-US" smtClean="0"/>
              <a:pPr/>
              <a:t>33</a:t>
            </a:fld>
            <a:endParaRPr lang="en-US" dirty="0"/>
          </a:p>
        </p:txBody>
      </p:sp>
    </p:spTree>
    <p:extLst>
      <p:ext uri="{BB962C8B-B14F-4D97-AF65-F5344CB8AC3E}">
        <p14:creationId xmlns:p14="http://schemas.microsoft.com/office/powerpoint/2010/main" val="4226600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2D2CF-A01B-4515-8B40-3DC34258267A}" type="slidenum">
              <a:rPr lang="en-US" smtClean="0"/>
              <a:pPr/>
              <a:t>45</a:t>
            </a:fld>
            <a:endParaRPr lang="en-US" dirty="0"/>
          </a:p>
        </p:txBody>
      </p:sp>
    </p:spTree>
    <p:extLst>
      <p:ext uri="{BB962C8B-B14F-4D97-AF65-F5344CB8AC3E}">
        <p14:creationId xmlns:p14="http://schemas.microsoft.com/office/powerpoint/2010/main" val="1824774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2D2CF-A01B-4515-8B40-3DC34258267A}" type="slidenum">
              <a:rPr lang="en-US" smtClean="0"/>
              <a:pPr/>
              <a:t>47</a:t>
            </a:fld>
            <a:endParaRPr lang="en-US" dirty="0"/>
          </a:p>
        </p:txBody>
      </p:sp>
    </p:spTree>
    <p:extLst>
      <p:ext uri="{BB962C8B-B14F-4D97-AF65-F5344CB8AC3E}">
        <p14:creationId xmlns:p14="http://schemas.microsoft.com/office/powerpoint/2010/main" val="1948813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IT" dirty="0"/>
              <a:t>how interactively</a:t>
            </a:r>
          </a:p>
        </p:txBody>
      </p:sp>
      <p:sp>
        <p:nvSpPr>
          <p:cNvPr id="4" name="Slide Number Placeholder 3"/>
          <p:cNvSpPr>
            <a:spLocks noGrp="1"/>
          </p:cNvSpPr>
          <p:nvPr>
            <p:ph type="sldNum" sz="quarter" idx="5"/>
          </p:nvPr>
        </p:nvSpPr>
        <p:spPr/>
        <p:txBody>
          <a:bodyPr/>
          <a:lstStyle/>
          <a:p>
            <a:fld id="{FA0A0C72-1FD0-E442-9D10-B49EAF6F6876}" type="slidenum">
              <a:rPr lang="en-US" smtClean="0"/>
              <a:t>53</a:t>
            </a:fld>
            <a:endParaRPr lang="en-US"/>
          </a:p>
        </p:txBody>
      </p:sp>
    </p:spTree>
    <p:extLst>
      <p:ext uri="{BB962C8B-B14F-4D97-AF65-F5344CB8AC3E}">
        <p14:creationId xmlns:p14="http://schemas.microsoft.com/office/powerpoint/2010/main" val="113514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IT" dirty="0"/>
              <a:t>how interactively</a:t>
            </a:r>
          </a:p>
        </p:txBody>
      </p:sp>
      <p:sp>
        <p:nvSpPr>
          <p:cNvPr id="4" name="Slide Number Placeholder 3"/>
          <p:cNvSpPr>
            <a:spLocks noGrp="1"/>
          </p:cNvSpPr>
          <p:nvPr>
            <p:ph type="sldNum" sz="quarter" idx="5"/>
          </p:nvPr>
        </p:nvSpPr>
        <p:spPr/>
        <p:txBody>
          <a:bodyPr/>
          <a:lstStyle/>
          <a:p>
            <a:fld id="{FA0A0C72-1FD0-E442-9D10-B49EAF6F6876}" type="slidenum">
              <a:rPr lang="en-US" smtClean="0"/>
              <a:t>55</a:t>
            </a:fld>
            <a:endParaRPr lang="en-US"/>
          </a:p>
        </p:txBody>
      </p:sp>
    </p:spTree>
    <p:extLst>
      <p:ext uri="{BB962C8B-B14F-4D97-AF65-F5344CB8AC3E}">
        <p14:creationId xmlns:p14="http://schemas.microsoft.com/office/powerpoint/2010/main" val="120967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r>
              <a:rPr lang="en-US" altLang="en-US">
                <a:latin typeface="Arial" pitchFamily="34" charset="0"/>
                <a:ea typeface="Geneva" pitchFamily="34" charset="0"/>
                <a:cs typeface="Arial Unicode MS" pitchFamily="34" charset="-128"/>
              </a:rPr>
              <a:t>Dimensions, Measurement Types, Specific Metrics. The figure illustrates the relationship between data quality dimensions, DQAF measurement types, and specific data quality metrics. Dimensions are central to most discussions about data quality. They describe aspects of data quality that can be measured and provide the </a:t>
            </a:r>
            <a:r>
              <a:rPr lang="en-US" altLang="en-US" i="1">
                <a:latin typeface="Arial" pitchFamily="34" charset="0"/>
                <a:ea typeface="Geneva" pitchFamily="34" charset="0"/>
                <a:cs typeface="Arial Unicode MS" pitchFamily="34" charset="-128"/>
              </a:rPr>
              <a:t>why</a:t>
            </a:r>
            <a:r>
              <a:rPr lang="en-US" altLang="en-US">
                <a:latin typeface="Arial" pitchFamily="34" charset="0"/>
                <a:ea typeface="Geneva" pitchFamily="34" charset="0"/>
                <a:cs typeface="Arial Unicode MS" pitchFamily="34" charset="-128"/>
              </a:rPr>
              <a:t> of measurement. Measurement types are central to the DQAF. Describe generic ways to measure the dimensions –the </a:t>
            </a:r>
            <a:r>
              <a:rPr lang="en-US" altLang="en-US" i="1">
                <a:latin typeface="Arial" pitchFamily="34" charset="0"/>
                <a:ea typeface="Geneva" pitchFamily="34" charset="0"/>
                <a:cs typeface="Arial Unicode MS" pitchFamily="34" charset="-128"/>
              </a:rPr>
              <a:t>how</a:t>
            </a:r>
            <a:r>
              <a:rPr lang="en-US" altLang="en-US">
                <a:latin typeface="Arial" pitchFamily="34" charset="0"/>
                <a:ea typeface="Geneva" pitchFamily="34" charset="0"/>
                <a:cs typeface="Arial Unicode MS" pitchFamily="34" charset="-128"/>
              </a:rPr>
              <a:t> of measurement. They bridge the distance between dimensions and specific measurements which describe what particular data will be measured  – the </a:t>
            </a:r>
            <a:r>
              <a:rPr lang="en-US" altLang="en-US" i="1">
                <a:latin typeface="Arial" pitchFamily="34" charset="0"/>
                <a:ea typeface="Geneva" pitchFamily="34" charset="0"/>
                <a:cs typeface="Arial Unicode MS" pitchFamily="34" charset="-128"/>
              </a:rPr>
              <a:t>what</a:t>
            </a:r>
            <a:r>
              <a:rPr lang="en-US" altLang="en-US">
                <a:latin typeface="Arial" pitchFamily="34" charset="0"/>
                <a:ea typeface="Geneva" pitchFamily="34" charset="0"/>
                <a:cs typeface="Arial Unicode MS" pitchFamily="34" charset="-128"/>
              </a:rPr>
              <a:t> of measurement. </a:t>
            </a:r>
          </a:p>
          <a:p>
            <a:endParaRPr lang="en-US" altLang="en-US">
              <a:latin typeface="Arial" pitchFamily="34" charset="0"/>
              <a:ea typeface="Geneva" pitchFamily="34" charset="0"/>
              <a:cs typeface="Arial Unicode MS" pitchFamily="34" charset="-128"/>
            </a:endParaRPr>
          </a:p>
          <a:p>
            <a:endParaRPr lang="en-US" altLang="en-US">
              <a:latin typeface="Arial" pitchFamily="34" charset="0"/>
              <a:ea typeface="Geneva" pitchFamily="34" charset="0"/>
              <a:cs typeface="Arial Unicode MS" pitchFamily="34" charset="-128"/>
            </a:endParaRPr>
          </a:p>
        </p:txBody>
      </p:sp>
      <p:sp>
        <p:nvSpPr>
          <p:cNvPr id="35844" name="Slide Number Placeholder 3"/>
          <p:cNvSpPr>
            <a:spLocks noGrp="1"/>
          </p:cNvSpPr>
          <p:nvPr>
            <p:ph type="sldNum" sz="quarter" idx="5"/>
          </p:nvPr>
        </p:nvSpPr>
        <p:spPr>
          <a:noFill/>
        </p:spPr>
        <p:txBody>
          <a:bodyPr/>
          <a:lstStyle/>
          <a:p>
            <a:fld id="{2456B9A9-F71D-450F-8ECA-94805A99F56D}" type="slidenum">
              <a:rPr lang="en-US" altLang="en-US" smtClean="0">
                <a:ea typeface="Geneva" pitchFamily="34" charset="0"/>
                <a:cs typeface="Geneva" pitchFamily="34" charset="0"/>
              </a:rPr>
              <a:pPr/>
              <a:t>11</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181178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p:spPr>
        <p:txBody>
          <a:bodyPr/>
          <a:lstStyle/>
          <a:p>
            <a:r>
              <a:rPr lang="en-US" altLang="en-US">
                <a:latin typeface="Arial" pitchFamily="34" charset="0"/>
                <a:ea typeface="Geneva" pitchFamily="34" charset="0"/>
                <a:cs typeface="Arial Unicode MS" pitchFamily="34" charset="-128"/>
              </a:rPr>
              <a:t>I will not read these slides. Will only reference them. </a:t>
            </a:r>
          </a:p>
        </p:txBody>
      </p:sp>
      <p:sp>
        <p:nvSpPr>
          <p:cNvPr id="36868" name="Slide Number Placeholder 3"/>
          <p:cNvSpPr>
            <a:spLocks noGrp="1"/>
          </p:cNvSpPr>
          <p:nvPr>
            <p:ph type="sldNum" sz="quarter" idx="5"/>
          </p:nvPr>
        </p:nvSpPr>
        <p:spPr>
          <a:noFill/>
        </p:spPr>
        <p:txBody>
          <a:bodyPr/>
          <a:lstStyle/>
          <a:p>
            <a:fld id="{B06EBDF6-1767-462D-857E-E102FC16FAA6}" type="slidenum">
              <a:rPr lang="en-US" altLang="en-US" smtClean="0">
                <a:ea typeface="Geneva" pitchFamily="34" charset="0"/>
                <a:cs typeface="Geneva" pitchFamily="34" charset="0"/>
              </a:rPr>
              <a:pPr/>
              <a:t>13</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1035138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quality of a source largely depends on the degree to which it is governed by schema and integrity constraints controlling permissable data values. For sources without schema, such as files, there are few restrictions on what data can be entered and stored, giving rise to a high probability of errors and inconsistencies. Database systems, on the other hand, enforce restrictions of a specific data model (e.g., the relational approach requires simple attribute values, referential integrity, etc.) as well as application-specific integrity constraints. Schema-related data quality problems thus occur because of the lack of appropriate model-specific or application-specific integrity constraints, e.g., due to data model limitations or poor schema design, or because only a few integrity constraints were defined to limit the overhead for integrity control. Instance-specific problems relate to errors and inconsistencies that cannot be prevented at the schema level (e.g., misspellings).</a:t>
            </a:r>
          </a:p>
          <a:p>
            <a:endParaRPr lang="en-US" dirty="0"/>
          </a:p>
          <a:p>
            <a:r>
              <a:rPr lang="en-US" dirty="0"/>
              <a:t>Naming conflicts arise when the same name is used for different objects (homonyms) or different names are used for the same object (synonyms). Structural conflicts occur in many variations and refer to different representations of the same object in different sources, e.g., attribute vs. table representation, different component structure, different data types, different integrity constraints, etc.</a:t>
            </a:r>
          </a:p>
          <a:p>
            <a:endParaRPr lang="en-US" dirty="0"/>
          </a:p>
          <a:p>
            <a:r>
              <a:rPr lang="en-US" dirty="0"/>
              <a:t>In addition to schema-level conflicts, many conflicts appear only at the instance level (data conflicts). All problems from the single-source case can occur with different representations in different sources (e.g., duplicated records, contradicting records,…). Furthermore, even when there are the same attribute names and data types, there may be different value representations (e.g., for marital status) or different interpretation of the values (e.g., measurement units Dollar vs. Euro) across sources. Moreover, information in the sources may be provided at different aggregation levels (e.g., sales per product vs. sales per product group) or refer to different points in time (e.g. current sales as of yesterday for source 1 vs. as of last week for source 2). </a:t>
            </a:r>
          </a:p>
          <a:p>
            <a:endParaRPr lang="en-US" dirty="0"/>
          </a:p>
          <a:p>
            <a:r>
              <a:rPr lang="en-US" dirty="0"/>
              <a:t>A main problem for cleaning data from multiple sources is to identify overlapping data, in particular matching records referring to the same real-world entity (e.g., customer).</a:t>
            </a:r>
          </a:p>
        </p:txBody>
      </p:sp>
      <p:sp>
        <p:nvSpPr>
          <p:cNvPr id="4" name="Slide Number Placeholder 3"/>
          <p:cNvSpPr>
            <a:spLocks noGrp="1"/>
          </p:cNvSpPr>
          <p:nvPr>
            <p:ph type="sldNum" sz="quarter" idx="10"/>
          </p:nvPr>
        </p:nvSpPr>
        <p:spPr/>
        <p:txBody>
          <a:bodyPr/>
          <a:lstStyle/>
          <a:p>
            <a:fld id="{45C4521A-2DD9-4EBD-AFE7-D1C5FACD390E}" type="slidenum">
              <a:rPr lang="nl-NL" smtClean="0"/>
              <a:t>22</a:t>
            </a:fld>
            <a:endParaRPr lang="nl-NL" dirty="0"/>
          </a:p>
        </p:txBody>
      </p:sp>
    </p:spTree>
    <p:extLst>
      <p:ext uri="{BB962C8B-B14F-4D97-AF65-F5344CB8AC3E}">
        <p14:creationId xmlns:p14="http://schemas.microsoft.com/office/powerpoint/2010/main" val="298452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two sources in the example are both in relational format but exhibit schema and data conflicts. At the schema level, there are name conflicts (synonyms Customer/Client, Cid/</a:t>
            </a:r>
            <a:r>
              <a:rPr lang="en-US" dirty="0" err="1"/>
              <a:t>Cno</a:t>
            </a:r>
            <a:r>
              <a:rPr lang="en-US" dirty="0"/>
              <a:t>, Sex/Gender) and structural conflicts (different representations for names and addresses). At the instance level, we note that there are different gender representations (“0”/”1” vs. “F”/”M”) and presumably a duplicate record (Kristen Smith). The latter observation also reveals that while Cid/</a:t>
            </a:r>
            <a:r>
              <a:rPr lang="en-US" dirty="0" err="1"/>
              <a:t>Cno</a:t>
            </a:r>
            <a:r>
              <a:rPr lang="en-US" dirty="0"/>
              <a:t> are both source-specific identifiers, their contents are not comparable between the sources; different numbers (11/493) may refer to the same person while different persons can have the same number (24). Solving these problems requires both schema integration and data cleaning; the third table shows a possible solution. Note that the schema conflicts should be resolved first to allow data cleaning, in particular detection of duplicates based on a uniform representation of names and addresses, and matching of the Gender/Sex values.</a:t>
            </a:r>
          </a:p>
        </p:txBody>
      </p:sp>
      <p:sp>
        <p:nvSpPr>
          <p:cNvPr id="4" name="Marcador de número de diapositiva 3"/>
          <p:cNvSpPr>
            <a:spLocks noGrp="1"/>
          </p:cNvSpPr>
          <p:nvPr>
            <p:ph type="sldNum" sz="quarter" idx="5"/>
          </p:nvPr>
        </p:nvSpPr>
        <p:spPr/>
        <p:txBody>
          <a:bodyPr/>
          <a:lstStyle/>
          <a:p>
            <a:fld id="{45C4521A-2DD9-4EBD-AFE7-D1C5FACD390E}" type="slidenum">
              <a:rPr lang="nl-NL" smtClean="0"/>
              <a:t>25</a:t>
            </a:fld>
            <a:endParaRPr lang="nl-NL"/>
          </a:p>
        </p:txBody>
      </p:sp>
    </p:spTree>
    <p:extLst>
      <p:ext uri="{BB962C8B-B14F-4D97-AF65-F5344CB8AC3E}">
        <p14:creationId xmlns:p14="http://schemas.microsoft.com/office/powerpoint/2010/main" val="266358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Improving data quality must be approached as an ongoing cycle. To start, data profiling (1) is a key element in scoping overall data quality initiatives—it enables you to determine the content, structure, and quality of highly complex data structures and to discover hidden inconsistencies and incompatibilities between data sources and target applications. Establishing metrics and defining targets (2) helps IT and the business measure the results of data quality efforts as part of a BI initiative. Design and implementation of data quality rules (3) help define and measure targets and criteria for data quality. Integrating data quality rules and activities (profiling, cleansing/matching, automated remediation, and management) with data integration processes (4) is critical to enhancing the accuracy and value of data assets.</a:t>
            </a:r>
            <a:endParaRPr lang="en-GB" dirty="0"/>
          </a:p>
        </p:txBody>
      </p:sp>
      <p:sp>
        <p:nvSpPr>
          <p:cNvPr id="4" name="Slide Number Placeholder 3"/>
          <p:cNvSpPr>
            <a:spLocks noGrp="1"/>
          </p:cNvSpPr>
          <p:nvPr>
            <p:ph type="sldNum" sz="quarter" idx="10"/>
          </p:nvPr>
        </p:nvSpPr>
        <p:spPr/>
        <p:txBody>
          <a:bodyPr/>
          <a:lstStyle/>
          <a:p>
            <a:fld id="{45C4521A-2DD9-4EBD-AFE7-D1C5FACD390E}" type="slidenum">
              <a:rPr lang="nl-NL" smtClean="0"/>
              <a:t>26</a:t>
            </a:fld>
            <a:endParaRPr lang="nl-NL"/>
          </a:p>
        </p:txBody>
      </p:sp>
    </p:spTree>
    <p:extLst>
      <p:ext uri="{BB962C8B-B14F-4D97-AF65-F5344CB8AC3E}">
        <p14:creationId xmlns:p14="http://schemas.microsoft.com/office/powerpoint/2010/main" val="3861237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A7CA51C-05FC-7644-5464-7C073AB4A434}"/>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2833D308-2EB1-4A3C-2B68-AF0967DD0AEE}"/>
              </a:ext>
            </a:extLst>
          </p:cNvPr>
          <p:cNvSpPr>
            <a:spLocks noGrp="1" noChangeArrowheads="1"/>
          </p:cNvSpPr>
          <p:nvPr>
            <p:ph type="body" idx="1"/>
          </p:nvPr>
        </p:nvSpPr>
        <p:spPr/>
        <p:txBody>
          <a:bodyPr/>
          <a:lstStyle/>
          <a:p>
            <a:pPr>
              <a:spcBef>
                <a:spcPct val="0"/>
              </a:spcBef>
            </a:pPr>
            <a:r>
              <a:rPr lang="en-US" altLang="en-IT" sz="1900" b="1">
                <a:solidFill>
                  <a:srgbClr val="000000"/>
                </a:solidFill>
                <a:latin typeface="Arial" panose="020B0604020202020204" pitchFamily="34" charset="0"/>
              </a:rPr>
              <a:t>EXPLAIN:  </a:t>
            </a:r>
            <a:endParaRPr lang="en-US" altLang="en-IT" sz="1900">
              <a:solidFill>
                <a:srgbClr val="000000"/>
              </a:solidFill>
              <a:latin typeface="Arial" panose="020B0604020202020204" pitchFamily="34" charset="0"/>
            </a:endParaRPr>
          </a:p>
          <a:p>
            <a:pPr>
              <a:spcBef>
                <a:spcPct val="0"/>
              </a:spcBef>
            </a:pPr>
            <a:r>
              <a:rPr lang="en-US" altLang="en-IT" sz="1900">
                <a:solidFill>
                  <a:srgbClr val="000000"/>
                </a:solidFill>
                <a:latin typeface="Arial" panose="020B0604020202020204" pitchFamily="34" charset="0"/>
              </a:rPr>
              <a:t>DQA is an iterative process.  Often you'll need to revisit earlier steps if you run into a problem in a later step. </a:t>
            </a:r>
          </a:p>
          <a:p>
            <a:pPr>
              <a:spcBef>
                <a:spcPct val="0"/>
              </a:spcBef>
            </a:pPr>
            <a:endParaRPr lang="en-US" altLang="en-IT" sz="1900">
              <a:solidFill>
                <a:srgbClr val="000000"/>
              </a:solidFill>
              <a:latin typeface="Arial" panose="020B0604020202020204" pitchFamily="34" charset="0"/>
            </a:endParaRPr>
          </a:p>
          <a:p>
            <a:r>
              <a:rPr lang="en-US" altLang="en-IT" sz="1900">
                <a:solidFill>
                  <a:srgbClr val="000000"/>
                </a:solidFill>
                <a:latin typeface="Arial" panose="020B0604020202020204" pitchFamily="34" charset="0"/>
              </a:rPr>
              <a:t>The figure which shows one example of where iteration might occur.    </a:t>
            </a:r>
          </a:p>
          <a:p>
            <a:endParaRPr lang="en-US" altLang="en-IT" sz="1900">
              <a:solidFill>
                <a:srgbClr val="000000"/>
              </a:solidFill>
              <a:latin typeface="Arial" panose="020B0604020202020204" pitchFamily="34" charset="0"/>
            </a:endParaRPr>
          </a:p>
          <a:p>
            <a:r>
              <a:rPr lang="en-US" altLang="en-IT" sz="1900">
                <a:solidFill>
                  <a:srgbClr val="000000"/>
                </a:solidFill>
                <a:latin typeface="Arial" panose="020B0604020202020204" pitchFamily="34" charset="0"/>
              </a:rPr>
              <a:t>Step 4 in particular is one place you might run into a stopping point if your data doesn't meet the assumptions needed for the test you selected. There are many options for what to do at that point, some are shown here and will be discussed in greater detail in later sessions.</a:t>
            </a:r>
          </a:p>
          <a:p>
            <a:endParaRPr lang="en-US" altLang="en-IT" sz="1900">
              <a:solidFill>
                <a:srgbClr val="000000"/>
              </a:solidFill>
              <a:latin typeface="Arial" panose="020B0604020202020204" pitchFamily="34" charset="0"/>
            </a:endParaRPr>
          </a:p>
          <a:p>
            <a:r>
              <a:rPr lang="en-US" altLang="en-IT" sz="1900">
                <a:solidFill>
                  <a:srgbClr val="000000"/>
                </a:solidFill>
                <a:latin typeface="Arial" panose="020B0604020202020204" pitchFamily="34" charset="0"/>
              </a:rPr>
              <a:t>This figure shows the list of three possible actions you might take if the assumptions do not hold.  </a:t>
            </a:r>
          </a:p>
        </p:txBody>
      </p:sp>
    </p:spTree>
    <p:extLst>
      <p:ext uri="{BB962C8B-B14F-4D97-AF65-F5344CB8AC3E}">
        <p14:creationId xmlns:p14="http://schemas.microsoft.com/office/powerpoint/2010/main" val="1958766766"/>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2D2CF-A01B-4515-8B40-3DC34258267A}" type="slidenum">
              <a:rPr lang="en-US" smtClean="0"/>
              <a:pPr/>
              <a:t>28</a:t>
            </a:fld>
            <a:endParaRPr lang="en-US" dirty="0"/>
          </a:p>
        </p:txBody>
      </p:sp>
    </p:spTree>
    <p:extLst>
      <p:ext uri="{BB962C8B-B14F-4D97-AF65-F5344CB8AC3E}">
        <p14:creationId xmlns:p14="http://schemas.microsoft.com/office/powerpoint/2010/main" val="4066018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2D2CF-A01B-4515-8B40-3DC34258267A}" type="slidenum">
              <a:rPr lang="en-US" smtClean="0"/>
              <a:pPr/>
              <a:t>29</a:t>
            </a:fld>
            <a:endParaRPr lang="en-US" dirty="0"/>
          </a:p>
        </p:txBody>
      </p:sp>
    </p:spTree>
    <p:extLst>
      <p:ext uri="{BB962C8B-B14F-4D97-AF65-F5344CB8AC3E}">
        <p14:creationId xmlns:p14="http://schemas.microsoft.com/office/powerpoint/2010/main" val="4103537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peningsdia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264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jdelijke aanduiding voor dianummer 3"/>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2333452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38828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1703111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1476357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3D73DD4E-516B-4669-AB88-20704A8FEE61}"/>
              </a:ext>
            </a:extLst>
          </p:cNvPr>
          <p:cNvSpPr>
            <a:spLocks noGrp="1"/>
          </p:cNvSpPr>
          <p:nvPr>
            <p:ph type="body" sz="quarter" idx="12" hasCustomPrompt="1"/>
          </p:nvPr>
        </p:nvSpPr>
        <p:spPr>
          <a:xfrm>
            <a:off x="486095" y="1284040"/>
            <a:ext cx="7025440" cy="2143125"/>
          </a:xfrm>
          <a:prstGeom prst="rect">
            <a:avLst/>
          </a:prstGeom>
        </p:spPr>
        <p:txBody>
          <a:bodyPr/>
          <a:lstStyle>
            <a:lvl1pPr>
              <a:defRPr sz="21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00075" indent="-257175">
              <a:buFont typeface="Arial" panose="020B0604020202020204" pitchFamily="34" charset="0"/>
              <a:buChar char="•"/>
              <a:defRPr sz="1800" baseline="0">
                <a:latin typeface="Arial" panose="020B0604020202020204" pitchFamily="34" charset="0"/>
                <a:ea typeface="Arial" panose="020B0604020202020204" pitchFamily="34" charset="0"/>
                <a:cs typeface="Arial" panose="020B0604020202020204" pitchFamily="34" charset="0"/>
              </a:defRPr>
            </a:lvl2pPr>
            <a:lvl3pPr marL="900113" indent="-214313">
              <a:buFont typeface="Arial" panose="020B0604020202020204" pitchFamily="34" charset="0"/>
              <a:buChar char="•"/>
              <a:defRPr>
                <a:latin typeface="Arial" panose="020B0604020202020204" pitchFamily="34" charset="0"/>
                <a:ea typeface="Arial" panose="020B0604020202020204" pitchFamily="34" charset="0"/>
                <a:cs typeface="Arial" panose="020B0604020202020204" pitchFamily="34" charset="0"/>
              </a:defRPr>
            </a:lvl3pPr>
          </a:lstStyle>
          <a:p>
            <a:pPr lvl="0"/>
            <a:r>
              <a:rPr lang="en-US" dirty="0"/>
              <a:t>Point number 1</a:t>
            </a:r>
          </a:p>
          <a:p>
            <a:pPr lvl="1"/>
            <a:r>
              <a:rPr lang="en-US" dirty="0"/>
              <a:t>Information about point number 1</a:t>
            </a:r>
          </a:p>
          <a:p>
            <a:pPr lvl="2"/>
            <a:r>
              <a:rPr lang="en-US" dirty="0"/>
              <a:t>Information about point number 1</a:t>
            </a:r>
            <a:br>
              <a:rPr lang="en-US" dirty="0"/>
            </a:br>
            <a:endParaRPr lang="en-US" dirty="0"/>
          </a:p>
          <a:p>
            <a:pPr lvl="0"/>
            <a:r>
              <a:rPr lang="en-US" dirty="0"/>
              <a:t>Point number 2</a:t>
            </a:r>
          </a:p>
          <a:p>
            <a:pPr lvl="1"/>
            <a:r>
              <a:rPr lang="en-US" dirty="0"/>
              <a:t>Information about point number 2</a:t>
            </a:r>
          </a:p>
          <a:p>
            <a:pPr lvl="2"/>
            <a:r>
              <a:rPr lang="en-US" dirty="0"/>
              <a:t>Information about point number 2</a:t>
            </a:r>
          </a:p>
          <a:p>
            <a:pPr lvl="2"/>
            <a:endParaRPr lang="en-US" dirty="0"/>
          </a:p>
        </p:txBody>
      </p:sp>
      <p:sp>
        <p:nvSpPr>
          <p:cNvPr id="15" name="Text Placeholder 24">
            <a:extLst>
              <a:ext uri="{FF2B5EF4-FFF2-40B4-BE49-F238E27FC236}">
                <a16:creationId xmlns:a16="http://schemas.microsoft.com/office/drawing/2014/main" id="{B07012FF-9C8E-4786-9884-630266A463E1}"/>
              </a:ext>
            </a:extLst>
          </p:cNvPr>
          <p:cNvSpPr>
            <a:spLocks noGrp="1"/>
          </p:cNvSpPr>
          <p:nvPr>
            <p:ph type="body" sz="quarter" idx="11" hasCustomPrompt="1"/>
          </p:nvPr>
        </p:nvSpPr>
        <p:spPr>
          <a:xfrm>
            <a:off x="486095" y="588251"/>
            <a:ext cx="6830291" cy="627911"/>
          </a:xfrm>
          <a:prstGeom prst="rect">
            <a:avLst/>
          </a:prstGeom>
          <a:noFill/>
          <a:ln>
            <a:noFill/>
          </a:ln>
        </p:spPr>
        <p:txBody>
          <a:bodyPr/>
          <a:lstStyle>
            <a:lvl1pPr marL="0" indent="0">
              <a:buNone/>
              <a:defRPr sz="2550" b="1">
                <a:solidFill>
                  <a:srgbClr val="F2A13E"/>
                </a:solidFill>
                <a:latin typeface="Franklin Gothic Medium" panose="020B0603020102020204" pitchFamily="34" charset="0"/>
                <a:ea typeface="Franklin Gothic Medium" panose="020B0603020102020204" pitchFamily="34" charset="0"/>
                <a:cs typeface="Arial" panose="020B0604020202020204" pitchFamily="34" charset="0"/>
              </a:defRPr>
            </a:lvl1pPr>
          </a:lstStyle>
          <a:p>
            <a:pPr lvl="0"/>
            <a:r>
              <a:rPr lang="en-US" dirty="0"/>
              <a:t>Title goes here</a:t>
            </a:r>
          </a:p>
        </p:txBody>
      </p:sp>
    </p:spTree>
    <p:extLst>
      <p:ext uri="{BB962C8B-B14F-4D97-AF65-F5344CB8AC3E}">
        <p14:creationId xmlns:p14="http://schemas.microsoft.com/office/powerpoint/2010/main" val="2476204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Tree>
    <p:extLst>
      <p:ext uri="{BB962C8B-B14F-4D97-AF65-F5344CB8AC3E}">
        <p14:creationId xmlns:p14="http://schemas.microsoft.com/office/powerpoint/2010/main" val="2486742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sz="half" idx="1"/>
          </p:nvPr>
        </p:nvSpPr>
        <p:spPr>
          <a:xfrm>
            <a:off x="648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4716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2429700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Tree>
    <p:extLst>
      <p:ext uri="{BB962C8B-B14F-4D97-AF65-F5344CB8AC3E}">
        <p14:creationId xmlns:p14="http://schemas.microsoft.com/office/powerpoint/2010/main" val="723315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818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77466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peningsdia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236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3547606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Tree>
    <p:extLst>
      <p:ext uri="{BB962C8B-B14F-4D97-AF65-F5344CB8AC3E}">
        <p14:creationId xmlns:p14="http://schemas.microsoft.com/office/powerpoint/2010/main" val="2863836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633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37389544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25367073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Tree>
    <p:extLst>
      <p:ext uri="{BB962C8B-B14F-4D97-AF65-F5344CB8AC3E}">
        <p14:creationId xmlns:p14="http://schemas.microsoft.com/office/powerpoint/2010/main" val="3203298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549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26520806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6944000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Tree>
    <p:extLst>
      <p:ext uri="{BB962C8B-B14F-4D97-AF65-F5344CB8AC3E}">
        <p14:creationId xmlns:p14="http://schemas.microsoft.com/office/powerpoint/2010/main" val="803879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peningsdia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462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7595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648000" y="432546"/>
            <a:ext cx="7848000" cy="351226"/>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648000" y="991848"/>
            <a:ext cx="7848000" cy="31592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072779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48000" y="432546"/>
            <a:ext cx="7848000" cy="351226"/>
          </a:xfrm>
          <a:prstGeom prst="rect">
            <a:avLst/>
          </a:prstGeom>
        </p:spPr>
        <p:txBody>
          <a:bodyPr/>
          <a:lstStyle/>
          <a:p>
            <a:r>
              <a:rPr lang="en-GB"/>
              <a:t>Click to edit Master title style</a:t>
            </a:r>
            <a:endParaRPr lang="en-US" dirty="0"/>
          </a:p>
        </p:txBody>
      </p:sp>
    </p:spTree>
    <p:extLst>
      <p:ext uri="{BB962C8B-B14F-4D97-AF65-F5344CB8AC3E}">
        <p14:creationId xmlns:p14="http://schemas.microsoft.com/office/powerpoint/2010/main" val="26065673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7311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13464521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3D73DD4E-516B-4669-AB88-20704A8FEE61}"/>
              </a:ext>
            </a:extLst>
          </p:cNvPr>
          <p:cNvSpPr>
            <a:spLocks noGrp="1"/>
          </p:cNvSpPr>
          <p:nvPr>
            <p:ph type="body" sz="quarter" idx="12" hasCustomPrompt="1"/>
          </p:nvPr>
        </p:nvSpPr>
        <p:spPr>
          <a:xfrm>
            <a:off x="486095" y="1284040"/>
            <a:ext cx="7025440" cy="2143125"/>
          </a:xfrm>
          <a:prstGeom prst="rect">
            <a:avLst/>
          </a:prstGeom>
        </p:spPr>
        <p:txBody>
          <a:bodyPr/>
          <a:lstStyle>
            <a:lvl1pPr>
              <a:defRPr sz="21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00075" indent="-257175">
              <a:buFont typeface="Arial" panose="020B0604020202020204" pitchFamily="34" charset="0"/>
              <a:buChar char="•"/>
              <a:defRPr sz="1800" baseline="0">
                <a:latin typeface="Arial" panose="020B0604020202020204" pitchFamily="34" charset="0"/>
                <a:ea typeface="Arial" panose="020B0604020202020204" pitchFamily="34" charset="0"/>
                <a:cs typeface="Arial" panose="020B0604020202020204" pitchFamily="34" charset="0"/>
              </a:defRPr>
            </a:lvl2pPr>
            <a:lvl3pPr marL="900113" indent="-214313">
              <a:buFont typeface="Arial" panose="020B0604020202020204" pitchFamily="34" charset="0"/>
              <a:buChar char="•"/>
              <a:defRPr>
                <a:latin typeface="Arial" panose="020B0604020202020204" pitchFamily="34" charset="0"/>
                <a:ea typeface="Arial" panose="020B0604020202020204" pitchFamily="34" charset="0"/>
                <a:cs typeface="Arial" panose="020B0604020202020204" pitchFamily="34" charset="0"/>
              </a:defRPr>
            </a:lvl3pPr>
          </a:lstStyle>
          <a:p>
            <a:pPr lvl="0"/>
            <a:r>
              <a:rPr lang="en-US" dirty="0"/>
              <a:t>Point number 1</a:t>
            </a:r>
          </a:p>
          <a:p>
            <a:pPr lvl="1"/>
            <a:r>
              <a:rPr lang="en-US" dirty="0"/>
              <a:t>Information about point number 1</a:t>
            </a:r>
          </a:p>
          <a:p>
            <a:pPr lvl="2"/>
            <a:r>
              <a:rPr lang="en-US" dirty="0"/>
              <a:t>Information about point number 1</a:t>
            </a:r>
            <a:br>
              <a:rPr lang="en-US" dirty="0"/>
            </a:br>
            <a:endParaRPr lang="en-US" dirty="0"/>
          </a:p>
          <a:p>
            <a:pPr lvl="0"/>
            <a:r>
              <a:rPr lang="en-US" dirty="0"/>
              <a:t>Point number 2</a:t>
            </a:r>
          </a:p>
          <a:p>
            <a:pPr lvl="1"/>
            <a:r>
              <a:rPr lang="en-US" dirty="0"/>
              <a:t>Information about point number 2</a:t>
            </a:r>
          </a:p>
          <a:p>
            <a:pPr lvl="2"/>
            <a:r>
              <a:rPr lang="en-US" dirty="0"/>
              <a:t>Information about point number 2</a:t>
            </a:r>
          </a:p>
          <a:p>
            <a:pPr lvl="2"/>
            <a:endParaRPr lang="en-US" dirty="0"/>
          </a:p>
        </p:txBody>
      </p:sp>
      <p:sp>
        <p:nvSpPr>
          <p:cNvPr id="15" name="Text Placeholder 24">
            <a:extLst>
              <a:ext uri="{FF2B5EF4-FFF2-40B4-BE49-F238E27FC236}">
                <a16:creationId xmlns:a16="http://schemas.microsoft.com/office/drawing/2014/main" id="{B07012FF-9C8E-4786-9884-630266A463E1}"/>
              </a:ext>
            </a:extLst>
          </p:cNvPr>
          <p:cNvSpPr>
            <a:spLocks noGrp="1"/>
          </p:cNvSpPr>
          <p:nvPr>
            <p:ph type="body" sz="quarter" idx="11" hasCustomPrompt="1"/>
          </p:nvPr>
        </p:nvSpPr>
        <p:spPr>
          <a:xfrm>
            <a:off x="486095" y="588251"/>
            <a:ext cx="6830291" cy="627911"/>
          </a:xfrm>
          <a:prstGeom prst="rect">
            <a:avLst/>
          </a:prstGeom>
          <a:noFill/>
          <a:ln>
            <a:noFill/>
          </a:ln>
        </p:spPr>
        <p:txBody>
          <a:bodyPr/>
          <a:lstStyle>
            <a:lvl1pPr marL="0" indent="0">
              <a:buNone/>
              <a:defRPr sz="2550" b="1">
                <a:solidFill>
                  <a:srgbClr val="F2A13E"/>
                </a:solidFill>
                <a:latin typeface="Franklin Gothic Medium" panose="020B0603020102020204" pitchFamily="34" charset="0"/>
                <a:ea typeface="Franklin Gothic Medium" panose="020B0603020102020204" pitchFamily="34" charset="0"/>
                <a:cs typeface="Arial" panose="020B0604020202020204" pitchFamily="34" charset="0"/>
              </a:defRPr>
            </a:lvl1pPr>
          </a:lstStyle>
          <a:p>
            <a:pPr lvl="0"/>
            <a:r>
              <a:rPr lang="en-US" dirty="0"/>
              <a:t>Title goes here</a:t>
            </a:r>
          </a:p>
        </p:txBody>
      </p:sp>
    </p:spTree>
    <p:extLst>
      <p:ext uri="{BB962C8B-B14F-4D97-AF65-F5344CB8AC3E}">
        <p14:creationId xmlns:p14="http://schemas.microsoft.com/office/powerpoint/2010/main" val="2818981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jdelijke aanduiding voor dianummer 3"/>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2049420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Content Placeholder 2"/>
          <p:cNvSpPr>
            <a:spLocks noGrp="1"/>
          </p:cNvSpPr>
          <p:nvPr>
            <p:ph sz="half" idx="1"/>
          </p:nvPr>
        </p:nvSpPr>
        <p:spPr>
          <a:xfrm>
            <a:off x="648000" y="993600"/>
            <a:ext cx="3780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3"/>
          <p:cNvSpPr>
            <a:spLocks noGrp="1"/>
          </p:cNvSpPr>
          <p:nvPr>
            <p:ph sz="half" idx="2"/>
          </p:nvPr>
        </p:nvSpPr>
        <p:spPr>
          <a:xfrm>
            <a:off x="4716000" y="993600"/>
            <a:ext cx="3780000" cy="3160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2781739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ijdelijke aanduiding voor dianummer 2"/>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22602428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r>
              <a:rPr lang="nl-NL"/>
              <a:t>[</a:t>
            </a:r>
            <a:fld id="{53240C58-373C-43C1-ADD1-3E23A3B96371}" type="slidenum">
              <a:rPr lang="nl-NL" smtClean="0"/>
              <a:pPr/>
              <a:t>‹#›</a:t>
            </a:fld>
            <a:r>
              <a:rPr lang="nl-NL"/>
              <a:t>]</a:t>
            </a:r>
            <a:endParaRPr lang="nl-NL" dirty="0"/>
          </a:p>
        </p:txBody>
      </p:sp>
    </p:spTree>
    <p:extLst>
      <p:ext uri="{BB962C8B-B14F-4D97-AF65-F5344CB8AC3E}">
        <p14:creationId xmlns:p14="http://schemas.microsoft.com/office/powerpoint/2010/main" val="3002685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Hoofdstukdia">
    <p:spTree>
      <p:nvGrpSpPr>
        <p:cNvPr id="1" name=""/>
        <p:cNvGrpSpPr/>
        <p:nvPr/>
      </p:nvGrpSpPr>
      <p:grpSpPr>
        <a:xfrm>
          <a:off x="0" y="0"/>
          <a:ext cx="0" cy="0"/>
          <a:chOff x="0" y="0"/>
          <a:chExt cx="0" cy="0"/>
        </a:xfrm>
      </p:grpSpPr>
      <p:sp>
        <p:nvSpPr>
          <p:cNvPr id="6" name="Title 1"/>
          <p:cNvSpPr>
            <a:spLocks noGrp="1"/>
          </p:cNvSpPr>
          <p:nvPr>
            <p:ph type="ctrTitle"/>
          </p:nvPr>
        </p:nvSpPr>
        <p:spPr>
          <a:xfrm>
            <a:off x="476518" y="393479"/>
            <a:ext cx="6168981" cy="1790700"/>
          </a:xfrm>
          <a:prstGeom prst="rect">
            <a:avLst/>
          </a:prstGeom>
        </p:spPr>
        <p:txBody>
          <a:bodyPr anchor="t" anchorCtr="0">
            <a:normAutofit/>
          </a:bodyPr>
          <a:lstStyle>
            <a:lvl1pPr algn="l">
              <a:defRPr sz="4000" b="0">
                <a:solidFill>
                  <a:schemeClr val="bg1"/>
                </a:solidFill>
              </a:defRPr>
            </a:lvl1pPr>
          </a:lstStyle>
          <a:p>
            <a:r>
              <a:rPr lang="nl-NL" dirty="0"/>
              <a:t>Klik om de stijl te bewerken</a:t>
            </a:r>
            <a:endParaRPr lang="en-US" dirty="0"/>
          </a:p>
        </p:txBody>
      </p:sp>
      <p:sp>
        <p:nvSpPr>
          <p:cNvPr id="8" name="Subtitle 2"/>
          <p:cNvSpPr>
            <a:spLocks noGrp="1"/>
          </p:cNvSpPr>
          <p:nvPr>
            <p:ph type="subTitle" idx="1"/>
          </p:nvPr>
        </p:nvSpPr>
        <p:spPr>
          <a:xfrm>
            <a:off x="0" y="5091617"/>
            <a:ext cx="90152" cy="150084"/>
          </a:xfrm>
          <a:prstGeom prst="rect">
            <a:avLst/>
          </a:prstGeom>
        </p:spPr>
        <p:txBody>
          <a:bodyPr>
            <a:normAutofit/>
          </a:bodyPr>
          <a:lstStyle>
            <a:lvl1pPr marL="0" indent="0" algn="ctr">
              <a:lnSpc>
                <a:spcPct val="100000"/>
              </a:lnSpc>
              <a:spcBef>
                <a:spcPts val="0"/>
              </a:spcBef>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dirty="0"/>
              <a:t>Klik om de ondertitelstijl van het model te bewerken</a:t>
            </a:r>
            <a:endParaRPr lang="en-US" dirty="0"/>
          </a:p>
        </p:txBody>
      </p:sp>
    </p:spTree>
    <p:extLst>
      <p:ext uri="{BB962C8B-B14F-4D97-AF65-F5344CB8AC3E}">
        <p14:creationId xmlns:p14="http://schemas.microsoft.com/office/powerpoint/2010/main" val="3802693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2382" y="4800600"/>
            <a:ext cx="9141619" cy="3429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90000"/>
              </a:lnSpc>
              <a:defRPr sz="6000" spc="-38"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825038" y="3483864"/>
            <a:ext cx="7543800" cy="857250"/>
          </a:xfrm>
        </p:spPr>
        <p:txBody>
          <a:bodyPr lIns="91440" rIns="91440">
            <a:normAutofit/>
          </a:bodyPr>
          <a:lstStyle>
            <a:lvl1pPr marL="0" indent="0" algn="l">
              <a:buNone/>
              <a:defRPr sz="1800" cap="all" spc="150" baseline="0">
                <a:solidFill>
                  <a:schemeClr val="tx1"/>
                </a:solidFill>
                <a:latin typeface="+mn-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GB"/>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905744" y="3356056"/>
            <a:ext cx="7406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Footer Placeholder 8">
            <a:extLst>
              <a:ext uri="{FF2B5EF4-FFF2-40B4-BE49-F238E27FC236}">
                <a16:creationId xmlns:a16="http://schemas.microsoft.com/office/drawing/2014/main" id="{C0C32529-5027-414D-BB8E-82EEA167A4E0}"/>
              </a:ext>
            </a:extLst>
          </p:cNvPr>
          <p:cNvSpPr>
            <a:spLocks noGrp="1"/>
          </p:cNvSpPr>
          <p:nvPr>
            <p:ph type="ftr" sz="quarter" idx="11"/>
          </p:nvPr>
        </p:nvSpPr>
        <p:spPr>
          <a:xfrm>
            <a:off x="259773" y="4835129"/>
            <a:ext cx="5676883" cy="273844"/>
          </a:xfrm>
          <a:prstGeom prst="rect">
            <a:avLst/>
          </a:prstGeom>
        </p:spPr>
        <p:txBody>
          <a:bodyPr/>
          <a:lstStyle/>
          <a:p>
            <a:r>
              <a:rPr lang="en-US"/>
              <a:t>Technological Infrastructures for Data Science</a:t>
            </a:r>
            <a:endParaRPr lang="en-US" dirty="0"/>
          </a:p>
        </p:txBody>
      </p:sp>
    </p:spTree>
    <p:extLst>
      <p:ext uri="{BB962C8B-B14F-4D97-AF65-F5344CB8AC3E}">
        <p14:creationId xmlns:p14="http://schemas.microsoft.com/office/powerpoint/2010/main" val="4289241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9773" y="810492"/>
            <a:ext cx="4042989" cy="3865416"/>
          </a:xfrm>
        </p:spPr>
        <p:txBody>
          <a:bodyPr>
            <a:normAutofit/>
          </a:bodyPr>
          <a:lstStyle>
            <a:lvl1pPr>
              <a:defRPr sz="1200"/>
            </a:lvl1pPr>
            <a:lvl2pPr>
              <a:defRPr sz="1050"/>
            </a:lvl2pPr>
            <a:lvl3pPr>
              <a:defRPr sz="825"/>
            </a:lvl3pPr>
            <a:lvl4pPr>
              <a:defRPr sz="825"/>
            </a:lvl4pPr>
            <a:lvl5pPr>
              <a:defRPr sz="82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86958" y="810492"/>
            <a:ext cx="3943236" cy="3865417"/>
          </a:xfrm>
        </p:spPr>
        <p:txBody>
          <a:bodyPr>
            <a:normAutofit/>
          </a:bodyPr>
          <a:lstStyle>
            <a:lvl1pPr>
              <a:defRPr sz="1200"/>
            </a:lvl1pPr>
            <a:lvl2pPr>
              <a:defRPr sz="1050"/>
            </a:lvl2pPr>
            <a:lvl3pPr>
              <a:defRPr sz="825"/>
            </a:lvl3pPr>
            <a:lvl4pPr>
              <a:defRPr sz="825"/>
            </a:lvl4pPr>
            <a:lvl5pPr>
              <a:defRPr sz="82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6C70D0AA-A564-40E6-BDF9-FE3371FD07B4}" type="datetimeFigureOut">
              <a:rPr lang="en-US" smtClean="0"/>
              <a:pPr/>
              <a:t>7/11/25</a:t>
            </a:fld>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561D2430-FB11-4C87-BF1D-6F488A17F237}" type="slidenum">
              <a:rPr lang="en-US" smtClean="0"/>
              <a:pPr/>
              <a:t>‹#›</a:t>
            </a:fld>
            <a:endParaRPr lang="en-US" dirty="0"/>
          </a:p>
        </p:txBody>
      </p:sp>
      <p:sp>
        <p:nvSpPr>
          <p:cNvPr id="13" name="Title Placeholder 1">
            <a:extLst>
              <a:ext uri="{FF2B5EF4-FFF2-40B4-BE49-F238E27FC236}">
                <a16:creationId xmlns:a16="http://schemas.microsoft.com/office/drawing/2014/main" id="{14C0CCD1-87F7-8747-B917-DD7E8E03F6FF}"/>
              </a:ext>
            </a:extLst>
          </p:cNvPr>
          <p:cNvSpPr>
            <a:spLocks noGrp="1"/>
          </p:cNvSpPr>
          <p:nvPr>
            <p:ph type="title"/>
          </p:nvPr>
        </p:nvSpPr>
        <p:spPr>
          <a:xfrm>
            <a:off x="259773" y="162997"/>
            <a:ext cx="8570421" cy="450066"/>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14" name="Footer Placeholder 7">
            <a:extLst>
              <a:ext uri="{FF2B5EF4-FFF2-40B4-BE49-F238E27FC236}">
                <a16:creationId xmlns:a16="http://schemas.microsoft.com/office/drawing/2014/main" id="{DD49A881-129B-9045-9BB3-596E8F520989}"/>
              </a:ext>
            </a:extLst>
          </p:cNvPr>
          <p:cNvSpPr>
            <a:spLocks noGrp="1"/>
          </p:cNvSpPr>
          <p:nvPr>
            <p:ph type="ftr" sz="quarter" idx="11"/>
          </p:nvPr>
        </p:nvSpPr>
        <p:spPr>
          <a:xfrm>
            <a:off x="259773" y="4835129"/>
            <a:ext cx="5676883" cy="273844"/>
          </a:xfrm>
          <a:prstGeom prst="rect">
            <a:avLst/>
          </a:prstGeom>
        </p:spPr>
        <p:txBody>
          <a:bodyPr/>
          <a:lstStyle/>
          <a:p>
            <a:endParaRPr lang="en-US" dirty="0"/>
          </a:p>
        </p:txBody>
      </p:sp>
      <p:cxnSp>
        <p:nvCxnSpPr>
          <p:cNvPr id="8" name="Straight Connector 7">
            <a:extLst>
              <a:ext uri="{FF2B5EF4-FFF2-40B4-BE49-F238E27FC236}">
                <a16:creationId xmlns:a16="http://schemas.microsoft.com/office/drawing/2014/main" id="{B7C4103C-83B0-3D47-BB03-96FBA5A383D0}"/>
              </a:ext>
            </a:extLst>
          </p:cNvPr>
          <p:cNvCxnSpPr/>
          <p:nvPr/>
        </p:nvCxnSpPr>
        <p:spPr>
          <a:xfrm>
            <a:off x="4572000" y="810492"/>
            <a:ext cx="0" cy="3865417"/>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6003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969739-65DF-A640-B709-6C8242449618}" type="datetimeFigureOut">
              <a:rPr lang="en-IT" smtClean="0"/>
              <a:t>11/07/25</a:t>
            </a:fld>
            <a:endParaRPr lang="en-IT"/>
          </a:p>
        </p:txBody>
      </p:sp>
      <p:sp>
        <p:nvSpPr>
          <p:cNvPr id="3" name="Footer Placeholder 2"/>
          <p:cNvSpPr>
            <a:spLocks noGrp="1"/>
          </p:cNvSpPr>
          <p:nvPr>
            <p:ph type="ftr" sz="quarter" idx="11"/>
          </p:nvPr>
        </p:nvSpPr>
        <p:spPr/>
        <p:txBody>
          <a:bodyPr/>
          <a:lstStyle/>
          <a:p>
            <a:endParaRPr lang="en-IT"/>
          </a:p>
        </p:txBody>
      </p:sp>
      <p:sp>
        <p:nvSpPr>
          <p:cNvPr id="4" name="Slide Number Placeholder 3"/>
          <p:cNvSpPr>
            <a:spLocks noGrp="1"/>
          </p:cNvSpPr>
          <p:nvPr>
            <p:ph type="sldNum" sz="quarter" idx="12"/>
          </p:nvPr>
        </p:nvSpPr>
        <p:spPr/>
        <p:txBody>
          <a:bodyPr/>
          <a:lstStyle/>
          <a:p>
            <a:fld id="{22BF698E-780C-6A4E-8E8C-8E37887BAB2B}" type="slidenum">
              <a:rPr lang="en-IT" smtClean="0"/>
              <a:t>‹#›</a:t>
            </a:fld>
            <a:endParaRPr lang="en-IT"/>
          </a:p>
        </p:txBody>
      </p:sp>
    </p:spTree>
    <p:extLst>
      <p:ext uri="{BB962C8B-B14F-4D97-AF65-F5344CB8AC3E}">
        <p14:creationId xmlns:p14="http://schemas.microsoft.com/office/powerpoint/2010/main" val="4104855694"/>
      </p:ext>
    </p:extLst>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969739-65DF-A640-B709-6C8242449618}" type="datetimeFigureOut">
              <a:rPr lang="en-IT" smtClean="0"/>
              <a:t>11/07/25</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2BF698E-780C-6A4E-8E8C-8E37887BAB2B}" type="slidenum">
              <a:rPr lang="en-IT" smtClean="0"/>
              <a:t>‹#›</a:t>
            </a:fld>
            <a:endParaRPr lang="en-IT"/>
          </a:p>
        </p:txBody>
      </p:sp>
    </p:spTree>
    <p:extLst>
      <p:ext uri="{BB962C8B-B14F-4D97-AF65-F5344CB8AC3E}">
        <p14:creationId xmlns:p14="http://schemas.microsoft.com/office/powerpoint/2010/main" val="2917778245"/>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3D73DD4E-516B-4669-AB88-20704A8FEE61}"/>
              </a:ext>
            </a:extLst>
          </p:cNvPr>
          <p:cNvSpPr>
            <a:spLocks noGrp="1"/>
          </p:cNvSpPr>
          <p:nvPr>
            <p:ph type="body" sz="quarter" idx="12" hasCustomPrompt="1"/>
          </p:nvPr>
        </p:nvSpPr>
        <p:spPr>
          <a:xfrm>
            <a:off x="486095" y="1284040"/>
            <a:ext cx="7025440" cy="2143125"/>
          </a:xfrm>
          <a:prstGeom prst="rect">
            <a:avLst/>
          </a:prstGeom>
        </p:spPr>
        <p:txBody>
          <a:bodyPr/>
          <a:lstStyle>
            <a:lvl1pPr>
              <a:defRPr sz="21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00075" indent="-257175">
              <a:buFont typeface="Arial" panose="020B0604020202020204" pitchFamily="34" charset="0"/>
              <a:buChar char="•"/>
              <a:defRPr sz="1800" baseline="0">
                <a:latin typeface="Arial" panose="020B0604020202020204" pitchFamily="34" charset="0"/>
                <a:ea typeface="Arial" panose="020B0604020202020204" pitchFamily="34" charset="0"/>
                <a:cs typeface="Arial" panose="020B0604020202020204" pitchFamily="34" charset="0"/>
              </a:defRPr>
            </a:lvl2pPr>
            <a:lvl3pPr marL="900113" indent="-214313">
              <a:buFont typeface="Arial" panose="020B0604020202020204" pitchFamily="34" charset="0"/>
              <a:buChar char="•"/>
              <a:defRPr>
                <a:latin typeface="Arial" panose="020B0604020202020204" pitchFamily="34" charset="0"/>
                <a:ea typeface="Arial" panose="020B0604020202020204" pitchFamily="34" charset="0"/>
                <a:cs typeface="Arial" panose="020B0604020202020204" pitchFamily="34" charset="0"/>
              </a:defRPr>
            </a:lvl3pPr>
          </a:lstStyle>
          <a:p>
            <a:pPr lvl="0"/>
            <a:r>
              <a:rPr lang="en-US" dirty="0"/>
              <a:t>Point number 1</a:t>
            </a:r>
          </a:p>
          <a:p>
            <a:pPr lvl="1"/>
            <a:r>
              <a:rPr lang="en-US" dirty="0"/>
              <a:t>Information about point number 1</a:t>
            </a:r>
          </a:p>
          <a:p>
            <a:pPr lvl="2"/>
            <a:r>
              <a:rPr lang="en-US" dirty="0"/>
              <a:t>Information about point number 1</a:t>
            </a:r>
            <a:br>
              <a:rPr lang="en-US" dirty="0"/>
            </a:br>
            <a:endParaRPr lang="en-US" dirty="0"/>
          </a:p>
          <a:p>
            <a:pPr lvl="0"/>
            <a:r>
              <a:rPr lang="en-US" dirty="0"/>
              <a:t>Point number 2</a:t>
            </a:r>
          </a:p>
          <a:p>
            <a:pPr lvl="1"/>
            <a:r>
              <a:rPr lang="en-US" dirty="0"/>
              <a:t>Information about point number 2</a:t>
            </a:r>
          </a:p>
          <a:p>
            <a:pPr lvl="2"/>
            <a:r>
              <a:rPr lang="en-US" dirty="0"/>
              <a:t>Information about point number 2</a:t>
            </a:r>
          </a:p>
          <a:p>
            <a:pPr lvl="2"/>
            <a:endParaRPr lang="en-US" dirty="0"/>
          </a:p>
        </p:txBody>
      </p:sp>
      <p:sp>
        <p:nvSpPr>
          <p:cNvPr id="15" name="Text Placeholder 24">
            <a:extLst>
              <a:ext uri="{FF2B5EF4-FFF2-40B4-BE49-F238E27FC236}">
                <a16:creationId xmlns:a16="http://schemas.microsoft.com/office/drawing/2014/main" id="{B07012FF-9C8E-4786-9884-630266A463E1}"/>
              </a:ext>
            </a:extLst>
          </p:cNvPr>
          <p:cNvSpPr>
            <a:spLocks noGrp="1"/>
          </p:cNvSpPr>
          <p:nvPr>
            <p:ph type="body" sz="quarter" idx="11" hasCustomPrompt="1"/>
          </p:nvPr>
        </p:nvSpPr>
        <p:spPr>
          <a:xfrm>
            <a:off x="486095" y="588251"/>
            <a:ext cx="6830291" cy="627911"/>
          </a:xfrm>
          <a:prstGeom prst="rect">
            <a:avLst/>
          </a:prstGeom>
          <a:noFill/>
          <a:ln>
            <a:noFill/>
          </a:ln>
        </p:spPr>
        <p:txBody>
          <a:bodyPr/>
          <a:lstStyle>
            <a:lvl1pPr marL="0" indent="0">
              <a:buNone/>
              <a:defRPr sz="2550" b="1">
                <a:solidFill>
                  <a:srgbClr val="F2A13E"/>
                </a:solidFill>
                <a:latin typeface="Franklin Gothic Medium" panose="020B0603020102020204" pitchFamily="34" charset="0"/>
                <a:ea typeface="Franklin Gothic Medium" panose="020B0603020102020204" pitchFamily="34" charset="0"/>
                <a:cs typeface="Arial" panose="020B0604020202020204" pitchFamily="34" charset="0"/>
              </a:defRPr>
            </a:lvl1pPr>
          </a:lstStyle>
          <a:p>
            <a:pPr lvl="0"/>
            <a:r>
              <a:rPr lang="en-US" dirty="0"/>
              <a:t>Title goes here</a:t>
            </a:r>
          </a:p>
        </p:txBody>
      </p:sp>
    </p:spTree>
    <p:extLst>
      <p:ext uri="{BB962C8B-B14F-4D97-AF65-F5344CB8AC3E}">
        <p14:creationId xmlns:p14="http://schemas.microsoft.com/office/powerpoint/2010/main" val="4105644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7.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70459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23" r:id="rId4"/>
    <p:sldLayoutId id="2147483752" r:id="rId5"/>
    <p:sldLayoutId id="2147483753" r:id="rId6"/>
    <p:sldLayoutId id="2147483882" r:id="rId7"/>
    <p:sldLayoutId id="2147483883" r:id="rId8"/>
    <p:sldLayoutId id="2147483884" r:id="rId9"/>
  </p:sldLayoutIdLst>
  <p:hf sldNum="0" hdr="0" ftr="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7" name="Tijdelijke aanduiding voor dianummer 3"/>
          <p:cNvSpPr>
            <a:spLocks noGrp="1"/>
          </p:cNvSpPr>
          <p:nvPr>
            <p:ph type="sldNum" sz="quarter" idx="4"/>
          </p:nvPr>
        </p:nvSpPr>
        <p:spPr>
          <a:xfrm>
            <a:off x="8496001" y="3904814"/>
            <a:ext cx="435564" cy="392281"/>
          </a:xfrm>
          <a:prstGeom prst="rect">
            <a:avLst/>
          </a:prstGeom>
        </p:spPr>
        <p:txBody>
          <a:bodyPr vert="horz" lIns="0" tIns="0" rIns="0" bIns="0" rtlCol="0" anchor="ctr"/>
          <a:lstStyle>
            <a:lvl1pPr algn="r">
              <a:defRPr sz="1100" b="0">
                <a:solidFill>
                  <a:schemeClr val="bg1">
                    <a:lumMod val="65000"/>
                  </a:schemeClr>
                </a:solidFill>
              </a:defRPr>
            </a:lvl1pPr>
          </a:lstStyle>
          <a:p>
            <a:r>
              <a:rPr lang="nl-NL"/>
              <a:t>[</a:t>
            </a:r>
            <a:fld id="{53240C58-373C-43C1-ADD1-3E23A3B96371}" type="slidenum">
              <a:rPr lang="nl-NL" smtClean="0"/>
              <a:pPr/>
              <a:t>‹#›</a:t>
            </a:fld>
            <a:r>
              <a:rPr lang="nl-NL"/>
              <a:t>]</a:t>
            </a:r>
            <a:endParaRPr lang="nl-NL" dirty="0"/>
          </a:p>
        </p:txBody>
      </p:sp>
      <p:pic>
        <p:nvPicPr>
          <p:cNvPr id="8" name="Afbeelding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sp>
        <p:nvSpPr>
          <p:cNvPr id="10" name="Tekstvak 9"/>
          <p:cNvSpPr txBox="1"/>
          <p:nvPr userDrawn="1"/>
        </p:nvSpPr>
        <p:spPr>
          <a:xfrm>
            <a:off x="648000" y="4636829"/>
            <a:ext cx="755015" cy="169277"/>
          </a:xfrm>
          <a:prstGeom prst="rect">
            <a:avLst/>
          </a:prstGeom>
          <a:noFill/>
        </p:spPr>
        <p:txBody>
          <a:bodyPr wrap="none" lIns="0" tIns="0" rIns="0" bIns="0" rtlCol="0">
            <a:spAutoFit/>
          </a:bodyPr>
          <a:lstStyle/>
          <a:p>
            <a:r>
              <a:rPr lang="nl-NL" sz="1100" b="0" dirty="0">
                <a:solidFill>
                  <a:schemeClr val="bg1"/>
                </a:solidFill>
              </a:rPr>
              <a:t>www.jads.nl</a:t>
            </a:r>
          </a:p>
        </p:txBody>
      </p:sp>
    </p:spTree>
    <p:extLst>
      <p:ext uri="{BB962C8B-B14F-4D97-AF65-F5344CB8AC3E}">
        <p14:creationId xmlns:p14="http://schemas.microsoft.com/office/powerpoint/2010/main" val="198611980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4" r:id="rId3"/>
    <p:sldLayoutId id="2147483735" r:id="rId4"/>
    <p:sldLayoutId id="2147483754" r:id="rId5"/>
  </p:sldLayoutIdLst>
  <p:hf hdr="0" ftr="0" dt="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pic>
        <p:nvPicPr>
          <p:cNvPr id="12" name="Afbeelding 11"/>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200000" y="4368358"/>
            <a:ext cx="1944000" cy="723259"/>
          </a:xfrm>
          <a:prstGeom prst="rect">
            <a:avLst/>
          </a:prstGeom>
        </p:spPr>
      </p:pic>
    </p:spTree>
    <p:extLst>
      <p:ext uri="{BB962C8B-B14F-4D97-AF65-F5344CB8AC3E}">
        <p14:creationId xmlns:p14="http://schemas.microsoft.com/office/powerpoint/2010/main" val="1046529224"/>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6" r:id="rId3"/>
    <p:sldLayoutId id="2147483667" r:id="rId4"/>
  </p:sldLayoutIdLst>
  <p:hf sldNum="0" hdr="0" ftr="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pic>
        <p:nvPicPr>
          <p:cNvPr id="12" name="Afbeelding 11"/>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200000" y="4368358"/>
            <a:ext cx="1944000" cy="723259"/>
          </a:xfrm>
          <a:prstGeom prst="rect">
            <a:avLst/>
          </a:prstGeom>
        </p:spPr>
      </p:pic>
    </p:spTree>
    <p:extLst>
      <p:ext uri="{BB962C8B-B14F-4D97-AF65-F5344CB8AC3E}">
        <p14:creationId xmlns:p14="http://schemas.microsoft.com/office/powerpoint/2010/main" val="256075386"/>
      </p:ext>
    </p:extLst>
  </p:cSld>
  <p:clrMap bg1="lt1" tx1="dk1" bg2="lt2" tx2="dk2" accent1="accent1" accent2="accent2" accent3="accent3" accent4="accent4" accent5="accent5" accent6="accent6" hlink="hlink" folHlink="folHlink"/>
  <p:sldLayoutIdLst>
    <p:sldLayoutId id="2147483684" r:id="rId1"/>
    <p:sldLayoutId id="2147483686" r:id="rId2"/>
    <p:sldLayoutId id="2147483687" r:id="rId3"/>
    <p:sldLayoutId id="2147483688" r:id="rId4"/>
  </p:sldLayoutIdLst>
  <p:hf sldNum="0" hdr="0" ftr="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pic>
        <p:nvPicPr>
          <p:cNvPr id="12" name="Afbeelding 11"/>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200000" y="4368358"/>
            <a:ext cx="1944000" cy="723259"/>
          </a:xfrm>
          <a:prstGeom prst="rect">
            <a:avLst/>
          </a:prstGeom>
        </p:spPr>
      </p:pic>
    </p:spTree>
    <p:extLst>
      <p:ext uri="{BB962C8B-B14F-4D97-AF65-F5344CB8AC3E}">
        <p14:creationId xmlns:p14="http://schemas.microsoft.com/office/powerpoint/2010/main" val="27320169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Lst>
  <p:hf sldNum="0" hdr="0" ftr="0"/>
  <p:txStyles>
    <p:titleStyle>
      <a:lvl1pPr algn="l" defTabSz="6858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accent2"/>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pic>
        <p:nvPicPr>
          <p:cNvPr id="11" name="Afbeelding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pic>
        <p:nvPicPr>
          <p:cNvPr id="12" name="Afbeelding 11"/>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200000" y="4368358"/>
            <a:ext cx="1944000" cy="723259"/>
          </a:xfrm>
          <a:prstGeom prst="rect">
            <a:avLst/>
          </a:prstGeom>
        </p:spPr>
      </p:pic>
    </p:spTree>
    <p:extLst>
      <p:ext uri="{BB962C8B-B14F-4D97-AF65-F5344CB8AC3E}">
        <p14:creationId xmlns:p14="http://schemas.microsoft.com/office/powerpoint/2010/main" val="4261383558"/>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80" r:id="rId3"/>
    <p:sldLayoutId id="2147483681" r:id="rId4"/>
  </p:sldLayoutIdLst>
  <p:hf sldNum="0" hdr="0" ftr="0"/>
  <p:txStyles>
    <p:titleStyle>
      <a:lvl1pPr algn="l" defTabSz="685800" rtl="0" eaLnBrk="1" latinLnBrk="0" hangingPunct="1">
        <a:lnSpc>
          <a:spcPct val="90000"/>
        </a:lnSpc>
        <a:spcBef>
          <a:spcPct val="0"/>
        </a:spcBef>
        <a:buNone/>
        <a:defRPr sz="2000" b="1" kern="1200">
          <a:solidFill>
            <a:schemeClr val="accent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accen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Afbeelding 7">
            <a:extLst>
              <a:ext uri="{FF2B5EF4-FFF2-40B4-BE49-F238E27FC236}">
                <a16:creationId xmlns:a16="http://schemas.microsoft.com/office/drawing/2014/main" id="{72A144B6-43B6-C549-C525-E09812CE357E}"/>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sp>
        <p:nvSpPr>
          <p:cNvPr id="4" name="Tekstvak 9">
            <a:extLst>
              <a:ext uri="{FF2B5EF4-FFF2-40B4-BE49-F238E27FC236}">
                <a16:creationId xmlns:a16="http://schemas.microsoft.com/office/drawing/2014/main" id="{5BF5512C-60E7-3F4E-8151-FA21AF58DBC2}"/>
              </a:ext>
            </a:extLst>
          </p:cNvPr>
          <p:cNvSpPr txBox="1"/>
          <p:nvPr userDrawn="1"/>
        </p:nvSpPr>
        <p:spPr>
          <a:xfrm>
            <a:off x="648000" y="4636829"/>
            <a:ext cx="755015" cy="169277"/>
          </a:xfrm>
          <a:prstGeom prst="rect">
            <a:avLst/>
          </a:prstGeom>
          <a:noFill/>
        </p:spPr>
        <p:txBody>
          <a:bodyPr wrap="none" lIns="0" tIns="0" rIns="0" bIns="0" rtlCol="0">
            <a:spAutoFit/>
          </a:bodyPr>
          <a:lstStyle/>
          <a:p>
            <a:r>
              <a:rPr lang="nl-NL" sz="1100" b="0" dirty="0">
                <a:solidFill>
                  <a:schemeClr val="bg1"/>
                </a:solidFill>
              </a:rPr>
              <a:t>www.jads.nl</a:t>
            </a:r>
          </a:p>
        </p:txBody>
      </p:sp>
    </p:spTree>
    <p:extLst>
      <p:ext uri="{BB962C8B-B14F-4D97-AF65-F5344CB8AC3E}">
        <p14:creationId xmlns:p14="http://schemas.microsoft.com/office/powerpoint/2010/main" val="621216036"/>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5" r:id="rId4"/>
    <p:sldLayoutId id="2147483766" r:id="rId5"/>
  </p:sldLayoutIdLst>
  <p:hf sldNum="0" hdr="0" ftr="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432546"/>
            <a:ext cx="7848000" cy="351226"/>
          </a:xfrm>
          <a:prstGeom prst="rect">
            <a:avLst/>
          </a:prstGeom>
        </p:spPr>
        <p:txBody>
          <a:bodyPr vert="horz" lIns="0" tIns="0" rIns="0" bIns="0" rtlCol="0" anchor="t" anchorCtr="0">
            <a:normAutofit/>
          </a:bodyPr>
          <a:lstStyle/>
          <a:p>
            <a:r>
              <a:rPr lang="nl-NL" dirty="0"/>
              <a:t>Klik om de stijl te bewerken</a:t>
            </a:r>
            <a:endParaRPr lang="en-US" dirty="0"/>
          </a:p>
        </p:txBody>
      </p:sp>
      <p:sp>
        <p:nvSpPr>
          <p:cNvPr id="3" name="Text Placeholder 2"/>
          <p:cNvSpPr>
            <a:spLocks noGrp="1"/>
          </p:cNvSpPr>
          <p:nvPr>
            <p:ph type="body" idx="1"/>
          </p:nvPr>
        </p:nvSpPr>
        <p:spPr>
          <a:xfrm>
            <a:off x="648000" y="991848"/>
            <a:ext cx="7848000" cy="3159238"/>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7" name="Tijdelijke aanduiding voor dianummer 3"/>
          <p:cNvSpPr>
            <a:spLocks noGrp="1"/>
          </p:cNvSpPr>
          <p:nvPr>
            <p:ph type="sldNum" sz="quarter" idx="4"/>
          </p:nvPr>
        </p:nvSpPr>
        <p:spPr>
          <a:xfrm>
            <a:off x="8496001" y="3904814"/>
            <a:ext cx="435564" cy="392281"/>
          </a:xfrm>
          <a:prstGeom prst="rect">
            <a:avLst/>
          </a:prstGeom>
        </p:spPr>
        <p:txBody>
          <a:bodyPr vert="horz" lIns="0" tIns="0" rIns="0" bIns="0" rtlCol="0" anchor="ctr"/>
          <a:lstStyle>
            <a:lvl1pPr algn="r">
              <a:defRPr sz="1100" b="0">
                <a:solidFill>
                  <a:schemeClr val="bg1">
                    <a:lumMod val="65000"/>
                  </a:schemeClr>
                </a:solidFill>
              </a:defRPr>
            </a:lvl1pPr>
          </a:lstStyle>
          <a:p>
            <a:r>
              <a:rPr lang="nl-NL"/>
              <a:t>[</a:t>
            </a:r>
            <a:fld id="{53240C58-373C-43C1-ADD1-3E23A3B96371}" type="slidenum">
              <a:rPr lang="nl-NL" smtClean="0"/>
              <a:pPr/>
              <a:t>‹#›</a:t>
            </a:fld>
            <a:r>
              <a:rPr lang="nl-NL"/>
              <a:t>]</a:t>
            </a:r>
            <a:endParaRPr lang="nl-NL" dirty="0"/>
          </a:p>
        </p:txBody>
      </p:sp>
      <p:pic>
        <p:nvPicPr>
          <p:cNvPr id="8" name="Afbeelding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95563" y="4366707"/>
            <a:ext cx="1948437" cy="724910"/>
          </a:xfrm>
          <a:prstGeom prst="rect">
            <a:avLst/>
          </a:prstGeom>
        </p:spPr>
      </p:pic>
      <p:sp>
        <p:nvSpPr>
          <p:cNvPr id="10" name="Tekstvak 9"/>
          <p:cNvSpPr txBox="1"/>
          <p:nvPr/>
        </p:nvSpPr>
        <p:spPr>
          <a:xfrm>
            <a:off x="648000" y="4636829"/>
            <a:ext cx="755015" cy="169277"/>
          </a:xfrm>
          <a:prstGeom prst="rect">
            <a:avLst/>
          </a:prstGeom>
          <a:noFill/>
        </p:spPr>
        <p:txBody>
          <a:bodyPr wrap="none" lIns="0" tIns="0" rIns="0" bIns="0" rtlCol="0">
            <a:spAutoFit/>
          </a:bodyPr>
          <a:lstStyle/>
          <a:p>
            <a:r>
              <a:rPr lang="nl-NL" sz="1100" b="0" dirty="0">
                <a:solidFill>
                  <a:schemeClr val="bg1"/>
                </a:solidFill>
              </a:rPr>
              <a:t>www.jads.nl</a:t>
            </a:r>
          </a:p>
        </p:txBody>
      </p:sp>
    </p:spTree>
    <p:extLst>
      <p:ext uri="{BB962C8B-B14F-4D97-AF65-F5344CB8AC3E}">
        <p14:creationId xmlns:p14="http://schemas.microsoft.com/office/powerpoint/2010/main" val="216284990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3" r:id="rId3"/>
    <p:sldLayoutId id="2147483774" r:id="rId4"/>
  </p:sldLayoutIdLst>
  <p:hf hdr="0" ftr="0" dt="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pexels.com/photo/business-code-coding-computer-270360/" TargetMode="External"/><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sciencedirect.com/book/9780124160446/principles-of-data-integration" TargetMode="External"/><Relationship Id="rId2" Type="http://schemas.openxmlformats.org/officeDocument/2006/relationships/image" Target="../media/image91.gif"/><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datasetsearch.research.google.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datasetsearch.research.google.com/"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datasetsearch.research.google.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42" Type="http://schemas.openxmlformats.org/officeDocument/2006/relationships/image" Target="../media/image45.png"/><Relationship Id="rId47" Type="http://schemas.openxmlformats.org/officeDocument/2006/relationships/image" Target="../media/image50.png"/><Relationship Id="rId50" Type="http://schemas.openxmlformats.org/officeDocument/2006/relationships/image" Target="../media/image53.png"/><Relationship Id="rId7" Type="http://schemas.openxmlformats.org/officeDocument/2006/relationships/image" Target="../media/image10.png"/><Relationship Id="rId2" Type="http://schemas.openxmlformats.org/officeDocument/2006/relationships/image" Target="../media/image5.jpg"/><Relationship Id="rId16" Type="http://schemas.openxmlformats.org/officeDocument/2006/relationships/image" Target="../media/image19.png"/><Relationship Id="rId29" Type="http://schemas.openxmlformats.org/officeDocument/2006/relationships/image" Target="../media/image32.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45" Type="http://schemas.openxmlformats.org/officeDocument/2006/relationships/image" Target="../media/image48.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49" Type="http://schemas.openxmlformats.org/officeDocument/2006/relationships/image" Target="../media/image52.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4" Type="http://schemas.openxmlformats.org/officeDocument/2006/relationships/image" Target="../media/image47.png"/><Relationship Id="rId52" Type="http://schemas.openxmlformats.org/officeDocument/2006/relationships/image" Target="../media/image55.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43" Type="http://schemas.openxmlformats.org/officeDocument/2006/relationships/image" Target="../media/image46.png"/><Relationship Id="rId48" Type="http://schemas.openxmlformats.org/officeDocument/2006/relationships/image" Target="../media/image51.png"/><Relationship Id="rId8" Type="http://schemas.openxmlformats.org/officeDocument/2006/relationships/image" Target="../media/image11.png"/><Relationship Id="rId51" Type="http://schemas.openxmlformats.org/officeDocument/2006/relationships/image" Target="../media/image54.png"/><Relationship Id="rId3" Type="http://schemas.openxmlformats.org/officeDocument/2006/relationships/image" Target="../media/image6.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46" Type="http://schemas.openxmlformats.org/officeDocument/2006/relationships/image" Target="../media/image49.png"/><Relationship Id="rId20" Type="http://schemas.openxmlformats.org/officeDocument/2006/relationships/image" Target="../media/image23.png"/><Relationship Id="rId41"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18763E-B053-FEAE-B018-72A1F3232A61}"/>
              </a:ext>
            </a:extLst>
          </p:cNvPr>
          <p:cNvSpPr>
            <a:spLocks noGrp="1"/>
          </p:cNvSpPr>
          <p:nvPr>
            <p:ph type="dt" sz="half" idx="10"/>
          </p:nvPr>
        </p:nvSpPr>
        <p:spPr/>
        <p:txBody>
          <a:bodyPr/>
          <a:lstStyle/>
          <a:p>
            <a:fld id="{A8B725A2-044D-C740-A64B-DA21EB91297E}" type="datetime1">
              <a:rPr lang="en-IT" smtClean="0"/>
              <a:t>11/07/25</a:t>
            </a:fld>
            <a:endParaRPr lang="en-IT"/>
          </a:p>
        </p:txBody>
      </p:sp>
      <p:pic>
        <p:nvPicPr>
          <p:cNvPr id="3" name="Picture 2">
            <a:extLst>
              <a:ext uri="{FF2B5EF4-FFF2-40B4-BE49-F238E27FC236}">
                <a16:creationId xmlns:a16="http://schemas.microsoft.com/office/drawing/2014/main" id="{FC86B435-DF8F-AAE7-40F3-FE726CCAE269}"/>
              </a:ext>
            </a:extLst>
          </p:cNvPr>
          <p:cNvPicPr>
            <a:picLocks noChangeAspect="1"/>
          </p:cNvPicPr>
          <p:nvPr/>
        </p:nvPicPr>
        <p:blipFill>
          <a:blip r:embed="rId2"/>
          <a:stretch>
            <a:fillRect/>
          </a:stretch>
        </p:blipFill>
        <p:spPr>
          <a:xfrm>
            <a:off x="1" y="0"/>
            <a:ext cx="9144000" cy="5143500"/>
          </a:xfrm>
          <a:prstGeom prst="rect">
            <a:avLst/>
          </a:prstGeom>
        </p:spPr>
      </p:pic>
      <p:sp>
        <p:nvSpPr>
          <p:cNvPr id="4" name="Rectangle 3">
            <a:extLst>
              <a:ext uri="{FF2B5EF4-FFF2-40B4-BE49-F238E27FC236}">
                <a16:creationId xmlns:a16="http://schemas.microsoft.com/office/drawing/2014/main" id="{42DD53C7-7E23-1CDF-5EF1-F288F907F9D7}"/>
              </a:ext>
            </a:extLst>
          </p:cNvPr>
          <p:cNvSpPr/>
          <p:nvPr/>
        </p:nvSpPr>
        <p:spPr>
          <a:xfrm>
            <a:off x="167054" y="0"/>
            <a:ext cx="7271238" cy="13803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TextBox 4">
            <a:extLst>
              <a:ext uri="{FF2B5EF4-FFF2-40B4-BE49-F238E27FC236}">
                <a16:creationId xmlns:a16="http://schemas.microsoft.com/office/drawing/2014/main" id="{CA292BA7-9D80-F73A-7527-B1558D2EC935}"/>
              </a:ext>
            </a:extLst>
          </p:cNvPr>
          <p:cNvSpPr txBox="1"/>
          <p:nvPr/>
        </p:nvSpPr>
        <p:spPr>
          <a:xfrm>
            <a:off x="5899638" y="-149469"/>
            <a:ext cx="184731" cy="369332"/>
          </a:xfrm>
          <a:prstGeom prst="rect">
            <a:avLst/>
          </a:prstGeom>
          <a:noFill/>
        </p:spPr>
        <p:txBody>
          <a:bodyPr wrap="none" rtlCol="0">
            <a:spAutoFit/>
          </a:bodyPr>
          <a:lstStyle/>
          <a:p>
            <a:endParaRPr lang="en-IT" dirty="0"/>
          </a:p>
        </p:txBody>
      </p:sp>
      <p:sp>
        <p:nvSpPr>
          <p:cNvPr id="6" name="Title 1">
            <a:extLst>
              <a:ext uri="{FF2B5EF4-FFF2-40B4-BE49-F238E27FC236}">
                <a16:creationId xmlns:a16="http://schemas.microsoft.com/office/drawing/2014/main" id="{9D9E54A9-E8D1-37AA-6E32-A62224996B49}"/>
              </a:ext>
            </a:extLst>
          </p:cNvPr>
          <p:cNvSpPr txBox="1">
            <a:spLocks/>
          </p:cNvSpPr>
          <p:nvPr/>
        </p:nvSpPr>
        <p:spPr>
          <a:xfrm>
            <a:off x="716797" y="-71261"/>
            <a:ext cx="6629400" cy="881185"/>
          </a:xfrm>
          <a:prstGeom prst="rect">
            <a:avLst/>
          </a:prstGeom>
        </p:spPr>
        <p:txBody>
          <a:bodyPr>
            <a:noAutofit/>
          </a:bodyPr>
          <a:lst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a:lstStyle>
          <a:p>
            <a:pPr algn="ctr"/>
            <a:r>
              <a:rPr lang="en-US" sz="4800"/>
              <a:t>Foundations of Data Quality!</a:t>
            </a:r>
            <a:endParaRPr lang="en-US" sz="4800" dirty="0"/>
          </a:p>
        </p:txBody>
      </p:sp>
    </p:spTree>
    <p:extLst>
      <p:ext uri="{BB962C8B-B14F-4D97-AF65-F5344CB8AC3E}">
        <p14:creationId xmlns:p14="http://schemas.microsoft.com/office/powerpoint/2010/main" val="4129019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48000" y="135409"/>
            <a:ext cx="7848000" cy="351226"/>
          </a:xfrm>
        </p:spPr>
        <p:txBody>
          <a:bodyPr>
            <a:normAutofit fontScale="90000"/>
          </a:bodyPr>
          <a:lstStyle/>
          <a:p>
            <a:r>
              <a:rPr lang="en-US" altLang="en-US">
                <a:ea typeface="Geneva" pitchFamily="34" charset="0"/>
              </a:rPr>
              <a:t>DQAF Terminology</a:t>
            </a:r>
          </a:p>
        </p:txBody>
      </p:sp>
      <p:sp>
        <p:nvSpPr>
          <p:cNvPr id="19459" name="Content Placeholder 2"/>
          <p:cNvSpPr>
            <a:spLocks noGrp="1"/>
          </p:cNvSpPr>
          <p:nvPr>
            <p:ph idx="1"/>
          </p:nvPr>
        </p:nvSpPr>
        <p:spPr>
          <a:xfrm>
            <a:off x="133165" y="805043"/>
            <a:ext cx="8673484" cy="3986073"/>
          </a:xfrm>
        </p:spPr>
        <p:txBody>
          <a:bodyPr>
            <a:normAutofit/>
          </a:bodyPr>
          <a:lstStyle/>
          <a:p>
            <a:pPr eaLnBrk="1" hangingPunct="1">
              <a:buFontTx/>
              <a:buChar char="•"/>
            </a:pPr>
            <a:r>
              <a:rPr lang="en-US" altLang="en-US" sz="1400" b="1" dirty="0">
                <a:ea typeface="Geneva" pitchFamily="34" charset="0"/>
              </a:rPr>
              <a:t>Measurement Type</a:t>
            </a:r>
            <a:r>
              <a:rPr lang="en-US" altLang="en-US" sz="1400" dirty="0">
                <a:ea typeface="Geneva" pitchFamily="34" charset="0"/>
              </a:rPr>
              <a:t>: </a:t>
            </a:r>
          </a:p>
          <a:p>
            <a:pPr lvl="3" eaLnBrk="1" hangingPunct="1"/>
            <a:r>
              <a:rPr lang="en-US" altLang="en-US" sz="1400" dirty="0"/>
              <a:t>Within the DQAF, a measurement type is a subcategory of a dimension of data quality that allows for a repeatable pattern of measurement to be executed against any data that fits the criteria required by the type, regardless of specific data content. </a:t>
            </a:r>
          </a:p>
          <a:p>
            <a:pPr lvl="3" eaLnBrk="1" hangingPunct="1"/>
            <a:r>
              <a:rPr lang="en-US" altLang="en-US" sz="1400" dirty="0"/>
              <a:t>The measurement results of a particular measurement type can be stored in the same data structure regardless of the data content. </a:t>
            </a:r>
          </a:p>
          <a:p>
            <a:pPr lvl="3" eaLnBrk="1" hangingPunct="1"/>
            <a:r>
              <a:rPr lang="en-US" altLang="en-US" sz="1400" dirty="0"/>
              <a:t>Measurement types describe how measurement are taken, including what data to collect, what comparisons to make, and how to identify anomalies. For example, all measurements of validity can be executed in the same way. Regardless of specific content, validity measurements include collection of data and comparison of values to a specified domain. </a:t>
            </a:r>
          </a:p>
          <a:p>
            <a:pPr>
              <a:buFontTx/>
              <a:buChar char="•"/>
            </a:pPr>
            <a:r>
              <a:rPr lang="en-US" altLang="en-US" sz="1400" b="1" dirty="0">
                <a:ea typeface="Geneva" pitchFamily="34" charset="0"/>
              </a:rPr>
              <a:t>Specific Metric</a:t>
            </a:r>
            <a:r>
              <a:rPr lang="en-US" altLang="en-US" sz="1400" dirty="0">
                <a:ea typeface="Geneva" pitchFamily="34" charset="0"/>
              </a:rPr>
              <a:t>: </a:t>
            </a:r>
          </a:p>
          <a:p>
            <a:pPr lvl="3"/>
            <a:r>
              <a:rPr lang="en-US" altLang="en-US" sz="1400" dirty="0"/>
              <a:t>A specific metric describes data that is measured and the way in which it is measured. </a:t>
            </a:r>
          </a:p>
          <a:p>
            <a:pPr lvl="3"/>
            <a:r>
              <a:rPr lang="en-US" altLang="en-US" sz="1400" dirty="0"/>
              <a:t>Specific metrics describe what is measured. For example, a metric to measure the validity of procedure codes on a medical claim table. Or one to measure the validity of ZIP codes on a customer address table. </a:t>
            </a:r>
          </a:p>
        </p:txBody>
      </p:sp>
      <p:sp>
        <p:nvSpPr>
          <p:cNvPr id="19460" name="Slide Number Placeholder 3"/>
          <p:cNvSpPr>
            <a:spLocks noGrp="1"/>
          </p:cNvSpPr>
          <p:nvPr>
            <p:ph type="sldNum" sz="quarter" idx="12"/>
          </p:nvPr>
        </p:nvSpPr>
        <p:spPr>
          <a:xfrm>
            <a:off x="8709025" y="3905250"/>
            <a:ext cx="434975" cy="392113"/>
          </a:xfrm>
          <a:prstGeom prst="rect">
            <a:avLst/>
          </a:prstGeom>
          <a:noFill/>
        </p:spPr>
        <p:txBody>
          <a:bodyPr/>
          <a:lstStyle/>
          <a:p>
            <a:fld id="{91CD4B5B-3343-4FD5-825A-78275C347E03}" type="slidenum">
              <a:rPr lang="en-US" altLang="en-US" smtClean="0">
                <a:ea typeface="Geneva" pitchFamily="34" charset="0"/>
                <a:cs typeface="Geneva" pitchFamily="34" charset="0"/>
              </a:rPr>
              <a:pPr/>
              <a:t>10</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2298074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3"/>
          <p:cNvSpPr>
            <a:spLocks noGrp="1"/>
          </p:cNvSpPr>
          <p:nvPr>
            <p:ph type="sldNum" sz="quarter" idx="12"/>
          </p:nvPr>
        </p:nvSpPr>
        <p:spPr>
          <a:xfrm>
            <a:off x="8709025" y="3905250"/>
            <a:ext cx="434975" cy="392113"/>
          </a:xfrm>
          <a:prstGeom prst="rect">
            <a:avLst/>
          </a:prstGeom>
          <a:noFill/>
        </p:spPr>
        <p:txBody>
          <a:bodyPr/>
          <a:lstStyle/>
          <a:p>
            <a:fld id="{857F178D-B668-4E0F-9488-FD4D3AE5DECC}" type="slidenum">
              <a:rPr lang="en-US" altLang="en-US" smtClean="0">
                <a:ea typeface="Geneva" pitchFamily="34" charset="0"/>
                <a:cs typeface="Geneva" pitchFamily="34" charset="0"/>
              </a:rPr>
              <a:pPr/>
              <a:t>11</a:t>
            </a:fld>
            <a:endParaRPr lang="en-US" altLang="en-US">
              <a:ea typeface="Geneva" pitchFamily="34" charset="0"/>
              <a:cs typeface="Geneva" pitchFamily="34" charset="0"/>
            </a:endParaRPr>
          </a:p>
        </p:txBody>
      </p:sp>
      <p:pic>
        <p:nvPicPr>
          <p:cNvPr id="20484" name="Picture 2"/>
          <p:cNvPicPr>
            <a:picLocks noChangeAspect="1" noChangeArrowheads="1"/>
          </p:cNvPicPr>
          <p:nvPr/>
        </p:nvPicPr>
        <p:blipFill>
          <a:blip r:embed="rId3"/>
          <a:srcRect/>
          <a:stretch>
            <a:fillRect/>
          </a:stretch>
        </p:blipFill>
        <p:spPr bwMode="auto">
          <a:xfrm>
            <a:off x="0" y="259361"/>
            <a:ext cx="9144000" cy="4884139"/>
          </a:xfrm>
          <a:prstGeom prst="rect">
            <a:avLst/>
          </a:prstGeom>
          <a:noFill/>
          <a:ln w="12700" algn="ctr">
            <a:noFill/>
            <a:miter lim="800000"/>
            <a:headEnd/>
            <a:tailEnd/>
          </a:ln>
        </p:spPr>
      </p:pic>
      <p:sp>
        <p:nvSpPr>
          <p:cNvPr id="4" name="TextBox 3">
            <a:extLst>
              <a:ext uri="{FF2B5EF4-FFF2-40B4-BE49-F238E27FC236}">
                <a16:creationId xmlns:a16="http://schemas.microsoft.com/office/drawing/2014/main" id="{7D18E645-6982-551F-AEC5-E82A26877861}"/>
              </a:ext>
            </a:extLst>
          </p:cNvPr>
          <p:cNvSpPr txBox="1"/>
          <p:nvPr/>
        </p:nvSpPr>
        <p:spPr>
          <a:xfrm>
            <a:off x="2498355" y="0"/>
            <a:ext cx="3762568" cy="369332"/>
          </a:xfrm>
          <a:prstGeom prst="rect">
            <a:avLst/>
          </a:prstGeom>
          <a:noFill/>
        </p:spPr>
        <p:txBody>
          <a:bodyPr wrap="none" rtlCol="0">
            <a:spAutoFit/>
          </a:bodyPr>
          <a:lstStyle/>
          <a:p>
            <a:r>
              <a:rPr lang="en-IT" b="1" dirty="0"/>
              <a:t>For Example… IMF declarations!</a:t>
            </a:r>
          </a:p>
        </p:txBody>
      </p:sp>
    </p:spTree>
    <p:extLst>
      <p:ext uri="{BB962C8B-B14F-4D97-AF65-F5344CB8AC3E}">
        <p14:creationId xmlns:p14="http://schemas.microsoft.com/office/powerpoint/2010/main" val="4062516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169260" y="95194"/>
            <a:ext cx="7848000" cy="351226"/>
          </a:xfrm>
        </p:spPr>
        <p:txBody>
          <a:bodyPr>
            <a:normAutofit fontScale="90000"/>
          </a:bodyPr>
          <a:lstStyle/>
          <a:p>
            <a:r>
              <a:rPr lang="en-US" altLang="en-US" dirty="0">
                <a:ea typeface="Geneva" pitchFamily="34" charset="0"/>
              </a:rPr>
              <a:t>Example (cont’d)</a:t>
            </a:r>
          </a:p>
        </p:txBody>
      </p:sp>
      <p:sp>
        <p:nvSpPr>
          <p:cNvPr id="21507" name="Slide Number Placeholder 3"/>
          <p:cNvSpPr>
            <a:spLocks noGrp="1"/>
          </p:cNvSpPr>
          <p:nvPr>
            <p:ph type="sldNum" sz="quarter" idx="12"/>
          </p:nvPr>
        </p:nvSpPr>
        <p:spPr>
          <a:xfrm>
            <a:off x="8709025" y="3905250"/>
            <a:ext cx="434975" cy="392113"/>
          </a:xfrm>
          <a:prstGeom prst="rect">
            <a:avLst/>
          </a:prstGeom>
          <a:noFill/>
        </p:spPr>
        <p:txBody>
          <a:bodyPr/>
          <a:lstStyle/>
          <a:p>
            <a:fld id="{E69FB3CF-2E3A-43FB-A1E7-9F599806A491}" type="slidenum">
              <a:rPr lang="en-US" altLang="en-US" smtClean="0">
                <a:ea typeface="Geneva" pitchFamily="34" charset="0"/>
                <a:cs typeface="Geneva" pitchFamily="34" charset="0"/>
              </a:rPr>
              <a:pPr/>
              <a:t>12</a:t>
            </a:fld>
            <a:endParaRPr lang="en-US" altLang="en-US">
              <a:ea typeface="Geneva" pitchFamily="34" charset="0"/>
              <a:cs typeface="Geneva" pitchFamily="34" charset="0"/>
            </a:endParaRPr>
          </a:p>
        </p:txBody>
      </p:sp>
      <p:pic>
        <p:nvPicPr>
          <p:cNvPr id="2" name="Picture 2">
            <a:extLst>
              <a:ext uri="{FF2B5EF4-FFF2-40B4-BE49-F238E27FC236}">
                <a16:creationId xmlns:a16="http://schemas.microsoft.com/office/drawing/2014/main" id="{0420BF9D-DE22-9098-917F-6A8A8EF84D22}"/>
              </a:ext>
            </a:extLst>
          </p:cNvPr>
          <p:cNvPicPr>
            <a:picLocks noChangeAspect="1" noChangeArrowheads="1"/>
          </p:cNvPicPr>
          <p:nvPr/>
        </p:nvPicPr>
        <p:blipFill>
          <a:blip r:embed="rId2"/>
          <a:srcRect/>
          <a:stretch>
            <a:fillRect/>
          </a:stretch>
        </p:blipFill>
        <p:spPr>
          <a:xfrm>
            <a:off x="523782" y="446420"/>
            <a:ext cx="8096435" cy="4765167"/>
          </a:xfrm>
          <a:prstGeom prst="rect">
            <a:avLst/>
          </a:prstGeom>
          <a:solidFill>
            <a:schemeClr val="bg2"/>
          </a:solidFill>
        </p:spPr>
      </p:pic>
      <p:sp>
        <p:nvSpPr>
          <p:cNvPr id="5" name="Rectangle 4">
            <a:extLst>
              <a:ext uri="{FF2B5EF4-FFF2-40B4-BE49-F238E27FC236}">
                <a16:creationId xmlns:a16="http://schemas.microsoft.com/office/drawing/2014/main" id="{89F0DCDE-6621-A336-50BB-C4A7F3317850}"/>
              </a:ext>
            </a:extLst>
          </p:cNvPr>
          <p:cNvSpPr/>
          <p:nvPr/>
        </p:nvSpPr>
        <p:spPr>
          <a:xfrm>
            <a:off x="0" y="4216893"/>
            <a:ext cx="523783" cy="99429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ectangle 5">
            <a:extLst>
              <a:ext uri="{FF2B5EF4-FFF2-40B4-BE49-F238E27FC236}">
                <a16:creationId xmlns:a16="http://schemas.microsoft.com/office/drawing/2014/main" id="{59836FA3-B1A3-B408-BA97-B4EAB28282F8}"/>
              </a:ext>
            </a:extLst>
          </p:cNvPr>
          <p:cNvSpPr/>
          <p:nvPr/>
        </p:nvSpPr>
        <p:spPr>
          <a:xfrm>
            <a:off x="8620217" y="4216893"/>
            <a:ext cx="523783" cy="99429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40254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2177370"/>
            <a:ext cx="1731306" cy="1116336"/>
          </a:xfrm>
        </p:spPr>
        <p:txBody>
          <a:bodyPr>
            <a:normAutofit/>
          </a:bodyPr>
          <a:lstStyle/>
          <a:p>
            <a:r>
              <a:rPr lang="en-US" altLang="en-US" dirty="0">
                <a:ea typeface="Geneva" pitchFamily="34" charset="0"/>
              </a:rPr>
              <a:t>DQAF Dimensions</a:t>
            </a:r>
          </a:p>
        </p:txBody>
      </p:sp>
      <p:sp>
        <p:nvSpPr>
          <p:cNvPr id="31747" name="Content Placeholder 2"/>
          <p:cNvSpPr>
            <a:spLocks noGrp="1"/>
          </p:cNvSpPr>
          <p:nvPr>
            <p:ph idx="1"/>
          </p:nvPr>
        </p:nvSpPr>
        <p:spPr>
          <a:xfrm>
            <a:off x="1492897" y="101826"/>
            <a:ext cx="7216128" cy="5041673"/>
          </a:xfrm>
        </p:spPr>
        <p:txBody>
          <a:bodyPr>
            <a:normAutofit/>
          </a:bodyPr>
          <a:lstStyle/>
          <a:p>
            <a:pPr>
              <a:defRPr/>
            </a:pPr>
            <a:r>
              <a:rPr lang="en-US" sz="1200" b="1" dirty="0"/>
              <a:t>Completeness</a:t>
            </a:r>
            <a:r>
              <a:rPr lang="en-US" sz="1200" dirty="0"/>
              <a:t>: Completeness is a dimension of data quality. As used in the DQAF, completeness implies having all the necessary or appropriate parts; being entire, finished, total. </a:t>
            </a:r>
            <a:r>
              <a:rPr lang="en-US" sz="1200" b="1" dirty="0"/>
              <a:t>A data set is compete to the degree that it contains required attributes and a sufficient number of records</a:t>
            </a:r>
            <a:r>
              <a:rPr lang="en-US" sz="1200" dirty="0"/>
              <a:t>, and to the degree attributes are populated </a:t>
            </a:r>
            <a:r>
              <a:rPr lang="en-US" sz="1200" b="1" dirty="0"/>
              <a:t>in accord with data consumer expectations. </a:t>
            </a:r>
            <a:r>
              <a:rPr lang="en-US" sz="1200" dirty="0"/>
              <a:t>For data to be complete, at least three conditions must be met: the data set must be defined so that it includes all the attributes desired (width); the data set must contain the desired amount of data (depth); and the attributes must be populated to the extent desired (density). Each of these secondary dimensions of completeness would be measured differently.</a:t>
            </a:r>
          </a:p>
          <a:p>
            <a:pPr>
              <a:defRPr/>
            </a:pPr>
            <a:r>
              <a:rPr lang="en-US" sz="1200" b="1" dirty="0"/>
              <a:t>Timeliness</a:t>
            </a:r>
            <a:r>
              <a:rPr lang="en-US" sz="1200" dirty="0"/>
              <a:t>: Timeliness is a dimension of data quality related to the availability and currency of data. As used in the DQAF, timeliness is associated data delivery, availability, and processing. Timeliness is </a:t>
            </a:r>
            <a:r>
              <a:rPr lang="en-US" sz="1200" b="1" dirty="0"/>
              <a:t>the degree to which data conforms to a schedule </a:t>
            </a:r>
            <a:r>
              <a:rPr lang="en-US" sz="1200" dirty="0"/>
              <a:t>for being updated and made available. For data to be timely, it must be delivered according to schedule.</a:t>
            </a:r>
          </a:p>
          <a:p>
            <a:pPr>
              <a:defRPr/>
            </a:pPr>
            <a:r>
              <a:rPr lang="en-US" sz="1200" b="1" dirty="0"/>
              <a:t>Validity</a:t>
            </a:r>
            <a:r>
              <a:rPr lang="en-US" sz="1200" dirty="0"/>
              <a:t>: Validity is a dimension of data quality, defined as the degree to which data conforms to stated rules. As used in the DQAF, validity is differentiated from both accuracy, and correctness. </a:t>
            </a:r>
            <a:r>
              <a:rPr lang="en-US" sz="1200" b="1" dirty="0"/>
              <a:t>Validity is degree to which data conform to a set of business rules</a:t>
            </a:r>
            <a:r>
              <a:rPr lang="en-US" sz="1200" dirty="0"/>
              <a:t>, sometimes expressed as a standard or represented within a defined data domain.</a:t>
            </a:r>
          </a:p>
          <a:p>
            <a:pPr>
              <a:defRPr/>
            </a:pPr>
            <a:r>
              <a:rPr lang="en-US" sz="1200" b="1" dirty="0"/>
              <a:t>Consistency</a:t>
            </a:r>
            <a:r>
              <a:rPr lang="en-US" sz="1200" dirty="0"/>
              <a:t>: A dimension of data quality. As used in the DQAF, consistency can be thought of as the absence of variety or change. Consistency is the degree to which data conform to an equivalent set of data, usually a </a:t>
            </a:r>
            <a:r>
              <a:rPr lang="en-US" sz="1200" b="1" dirty="0"/>
              <a:t>set produced under similar conditions or a set produced by the same process over time</a:t>
            </a:r>
            <a:r>
              <a:rPr lang="en-US" sz="1200" dirty="0"/>
              <a:t>. </a:t>
            </a:r>
          </a:p>
          <a:p>
            <a:pPr>
              <a:defRPr/>
            </a:pPr>
            <a:r>
              <a:rPr lang="en-US" sz="1200" b="1" dirty="0"/>
              <a:t>Integrity</a:t>
            </a:r>
            <a:r>
              <a:rPr lang="en-US" sz="1200" dirty="0"/>
              <a:t>: Integrity is a dimension of data quality. As used in the DQAF, integrity refers to the state of being whole and undivided or the condition of being unified. Integrity is </a:t>
            </a:r>
            <a:r>
              <a:rPr lang="en-US" sz="1200" b="1" dirty="0"/>
              <a:t>degree to which data conform to data relationship rules (as defined by the data model) that are intended </a:t>
            </a:r>
            <a:r>
              <a:rPr lang="en-US" sz="1200" dirty="0"/>
              <a:t>to ensure the complete, consistent, and valid presentation of data representing the same concepts. Integrity represents the internal consistency of a data set.</a:t>
            </a:r>
          </a:p>
          <a:p>
            <a:pPr>
              <a:defRPr/>
            </a:pPr>
            <a:endParaRPr lang="en-US" altLang="en-US" sz="2800" dirty="0">
              <a:ea typeface="Geneva" charset="-128"/>
            </a:endParaRPr>
          </a:p>
        </p:txBody>
      </p:sp>
      <p:sp>
        <p:nvSpPr>
          <p:cNvPr id="22532" name="Slide Number Placeholder 3"/>
          <p:cNvSpPr>
            <a:spLocks noGrp="1"/>
          </p:cNvSpPr>
          <p:nvPr>
            <p:ph type="sldNum" sz="quarter" idx="12"/>
          </p:nvPr>
        </p:nvSpPr>
        <p:spPr>
          <a:xfrm>
            <a:off x="8709025" y="3905250"/>
            <a:ext cx="434975" cy="392113"/>
          </a:xfrm>
          <a:prstGeom prst="rect">
            <a:avLst/>
          </a:prstGeom>
          <a:noFill/>
        </p:spPr>
        <p:txBody>
          <a:bodyPr/>
          <a:lstStyle/>
          <a:p>
            <a:fld id="{595143BE-A3F1-46CF-98C3-0E2DF221ECE2}" type="slidenum">
              <a:rPr lang="en-US" altLang="en-US" smtClean="0">
                <a:ea typeface="Geneva" pitchFamily="34" charset="0"/>
                <a:cs typeface="Geneva" pitchFamily="34" charset="0"/>
              </a:rPr>
              <a:pPr/>
              <a:t>13</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1461482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0" y="2012165"/>
            <a:ext cx="1670538" cy="559302"/>
          </a:xfrm>
        </p:spPr>
        <p:txBody>
          <a:bodyPr>
            <a:normAutofit fontScale="90000"/>
          </a:bodyPr>
          <a:lstStyle/>
          <a:p>
            <a:r>
              <a:rPr lang="en-US" altLang="en-US" dirty="0">
                <a:ea typeface="Geneva" pitchFamily="34" charset="0"/>
              </a:rPr>
              <a:t>DQAF Terminology</a:t>
            </a:r>
          </a:p>
        </p:txBody>
      </p:sp>
      <p:sp>
        <p:nvSpPr>
          <p:cNvPr id="23555" name="Content Placeholder 2"/>
          <p:cNvSpPr>
            <a:spLocks noGrp="1"/>
          </p:cNvSpPr>
          <p:nvPr>
            <p:ph idx="1"/>
          </p:nvPr>
        </p:nvSpPr>
        <p:spPr>
          <a:xfrm>
            <a:off x="1474236" y="143268"/>
            <a:ext cx="6909795" cy="4297095"/>
          </a:xfrm>
        </p:spPr>
        <p:txBody>
          <a:bodyPr>
            <a:normAutofit fontScale="85000" lnSpcReduction="10000"/>
          </a:bodyPr>
          <a:lstStyle/>
          <a:p>
            <a:pPr eaLnBrk="1" hangingPunct="1">
              <a:buFontTx/>
              <a:buChar char="•"/>
            </a:pPr>
            <a:r>
              <a:rPr lang="en-US" altLang="en-US" sz="1400" b="1" dirty="0">
                <a:ea typeface="Geneva" pitchFamily="34" charset="0"/>
              </a:rPr>
              <a:t>Assessment Category: </a:t>
            </a:r>
          </a:p>
          <a:p>
            <a:pPr lvl="3" eaLnBrk="1" hangingPunct="1"/>
            <a:r>
              <a:rPr lang="en-US" altLang="en-US" sz="1400" dirty="0"/>
              <a:t>In the DQAF, an assessment category is a way of grouping measurement types based on where in the data life cycle the assessment is likely to be taken. </a:t>
            </a:r>
          </a:p>
          <a:p>
            <a:pPr lvl="3" eaLnBrk="1" hangingPunct="1"/>
            <a:r>
              <a:rPr lang="en-US" altLang="en-US" sz="1400" dirty="0"/>
              <a:t>Assessment categories pertain to both the frequency of the measurement (periodic or in-line) and the type of assessment involved (control, measurement, assessment). </a:t>
            </a:r>
          </a:p>
          <a:p>
            <a:pPr lvl="3" eaLnBrk="1" hangingPunct="1"/>
            <a:r>
              <a:rPr lang="en-US" altLang="en-US" sz="1400" dirty="0"/>
              <a:t>They include initial assessment, process control, in-line measurement, periodic measurement, and periodic assessment.</a:t>
            </a:r>
          </a:p>
          <a:p>
            <a:pPr eaLnBrk="1" hangingPunct="1">
              <a:buFontTx/>
              <a:buChar char="•"/>
            </a:pPr>
            <a:r>
              <a:rPr lang="en-US" altLang="en-US" sz="1400" b="1" dirty="0">
                <a:ea typeface="Geneva" pitchFamily="34" charset="0"/>
              </a:rPr>
              <a:t>Measurement  (or Assessment) Activities:</a:t>
            </a:r>
          </a:p>
          <a:p>
            <a:pPr lvl="3" eaLnBrk="1" hangingPunct="1"/>
            <a:r>
              <a:rPr lang="en-US" altLang="en-US" sz="1400" dirty="0"/>
              <a:t>Measurement activities describe the goals and related actions related associated with work carried out within an assessment category.  Measurement activities differ depending on when, within the data lifecycle, they are carried out and against which the objects of measurement. </a:t>
            </a:r>
          </a:p>
          <a:p>
            <a:pPr lvl="3" eaLnBrk="1" hangingPunct="1"/>
            <a:r>
              <a:rPr lang="en-US" altLang="en-US" sz="1400" dirty="0"/>
              <a:t>Measurement activities correspond closely with DQAF measurement types. </a:t>
            </a:r>
          </a:p>
          <a:p>
            <a:pPr eaLnBrk="1" hangingPunct="1">
              <a:buFontTx/>
              <a:buChar char="•"/>
            </a:pPr>
            <a:r>
              <a:rPr lang="en-US" altLang="en-US" sz="1400" b="1" dirty="0">
                <a:ea typeface="Geneva" pitchFamily="34" charset="0"/>
              </a:rPr>
              <a:t>Object of Measurement</a:t>
            </a:r>
            <a:r>
              <a:rPr lang="en-US" altLang="en-US" sz="1400" dirty="0">
                <a:ea typeface="Geneva" pitchFamily="34" charset="0"/>
              </a:rPr>
              <a:t>: </a:t>
            </a:r>
          </a:p>
          <a:p>
            <a:pPr lvl="3" eaLnBrk="1" hangingPunct="1"/>
            <a:r>
              <a:rPr lang="en-US" altLang="en-US" sz="1400" dirty="0"/>
              <a:t>In the DQAF, objects of measurement are groupings of measurement types based on  whether types focus on process or content, or on a particular part of a process (e.g., receipt of data) or kind of content (e.g., the data model). </a:t>
            </a:r>
          </a:p>
          <a:p>
            <a:pPr lvl="3" eaLnBrk="1" hangingPunct="1"/>
            <a:r>
              <a:rPr lang="en-US" altLang="en-US" sz="1400" dirty="0"/>
              <a:t>Content-related objects of measurement include: The data model, content based on row counts, content of amount fields, date content, aggregated date content, summarized content, cross-table content (row counts, aggregated dates, amount fields, chronology), overall database content. </a:t>
            </a:r>
          </a:p>
          <a:p>
            <a:pPr lvl="3" eaLnBrk="1" hangingPunct="1"/>
            <a:r>
              <a:rPr lang="en-US" altLang="en-US" sz="1400" dirty="0"/>
              <a:t>Process-related objects of measurement include: Receipt of data, Condition of data upon receipt, adherence to schedule, data processing</a:t>
            </a:r>
          </a:p>
          <a:p>
            <a:pPr eaLnBrk="1" hangingPunct="1"/>
            <a:endParaRPr lang="en-US" altLang="en-US" sz="1400" dirty="0">
              <a:ea typeface="Geneva" pitchFamily="34" charset="0"/>
            </a:endParaRPr>
          </a:p>
          <a:p>
            <a:endParaRPr lang="en-US" altLang="en-US" sz="1400" dirty="0">
              <a:ea typeface="Geneva" pitchFamily="34" charset="0"/>
            </a:endParaRPr>
          </a:p>
        </p:txBody>
      </p:sp>
      <p:sp>
        <p:nvSpPr>
          <p:cNvPr id="23556" name="Slide Number Placeholder 3"/>
          <p:cNvSpPr>
            <a:spLocks noGrp="1"/>
          </p:cNvSpPr>
          <p:nvPr>
            <p:ph type="sldNum" sz="quarter" idx="12"/>
          </p:nvPr>
        </p:nvSpPr>
        <p:spPr>
          <a:xfrm>
            <a:off x="8709025" y="3905250"/>
            <a:ext cx="434975" cy="392113"/>
          </a:xfrm>
          <a:prstGeom prst="rect">
            <a:avLst/>
          </a:prstGeom>
          <a:noFill/>
        </p:spPr>
        <p:txBody>
          <a:bodyPr/>
          <a:lstStyle/>
          <a:p>
            <a:fld id="{5280FA9B-5D94-45A0-8CED-603C2D9BC0FD}" type="slidenum">
              <a:rPr lang="en-US" altLang="en-US" smtClean="0">
                <a:ea typeface="Geneva" pitchFamily="34" charset="0"/>
                <a:cs typeface="Geneva" pitchFamily="34" charset="0"/>
              </a:rPr>
              <a:pPr/>
              <a:t>14</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97744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18235" y="112950"/>
            <a:ext cx="7848000" cy="351226"/>
          </a:xfrm>
        </p:spPr>
        <p:txBody>
          <a:bodyPr>
            <a:normAutofit fontScale="90000"/>
          </a:bodyPr>
          <a:lstStyle/>
          <a:p>
            <a:r>
              <a:rPr lang="en-US" altLang="en-US" dirty="0">
                <a:ea typeface="Geneva" pitchFamily="34" charset="0"/>
              </a:rPr>
              <a:t>Context of Data Quality Assessment</a:t>
            </a:r>
          </a:p>
        </p:txBody>
      </p:sp>
      <p:sp>
        <p:nvSpPr>
          <p:cNvPr id="24579" name="Slide Number Placeholder 3"/>
          <p:cNvSpPr>
            <a:spLocks noGrp="1"/>
          </p:cNvSpPr>
          <p:nvPr>
            <p:ph type="sldNum" sz="quarter" idx="12"/>
          </p:nvPr>
        </p:nvSpPr>
        <p:spPr>
          <a:xfrm>
            <a:off x="8709025" y="3905250"/>
            <a:ext cx="434975" cy="392113"/>
          </a:xfrm>
          <a:prstGeom prst="rect">
            <a:avLst/>
          </a:prstGeom>
          <a:noFill/>
        </p:spPr>
        <p:txBody>
          <a:bodyPr/>
          <a:lstStyle/>
          <a:p>
            <a:fld id="{2AD6F49A-9BFE-478D-B62B-4A6BD6B7DF44}" type="slidenum">
              <a:rPr lang="en-US" altLang="en-US" smtClean="0">
                <a:ea typeface="Geneva" pitchFamily="34" charset="0"/>
                <a:cs typeface="Geneva" pitchFamily="34" charset="0"/>
              </a:rPr>
              <a:pPr/>
              <a:t>15</a:t>
            </a:fld>
            <a:endParaRPr lang="en-US" altLang="en-US">
              <a:ea typeface="Geneva" pitchFamily="34" charset="0"/>
              <a:cs typeface="Geneva" pitchFamily="34" charset="0"/>
            </a:endParaRPr>
          </a:p>
        </p:txBody>
      </p:sp>
      <p:graphicFrame>
        <p:nvGraphicFramePr>
          <p:cNvPr id="24580" name="Object 5"/>
          <p:cNvGraphicFramePr>
            <a:graphicFrameLocks noChangeAspect="1"/>
          </p:cNvGraphicFramePr>
          <p:nvPr/>
        </p:nvGraphicFramePr>
        <p:xfrm>
          <a:off x="618235" y="464176"/>
          <a:ext cx="7596951" cy="3720872"/>
        </p:xfrm>
        <a:graphic>
          <a:graphicData uri="http://schemas.openxmlformats.org/presentationml/2006/ole">
            <mc:AlternateContent xmlns:mc="http://schemas.openxmlformats.org/markup-compatibility/2006">
              <mc:Choice xmlns:v="urn:schemas-microsoft-com:vml" Requires="v">
                <p:oleObj name="Visio" r:id="rId2" imgW="9629394" imgH="4716018" progId="Visio.Drawing.11">
                  <p:embed/>
                </p:oleObj>
              </mc:Choice>
              <mc:Fallback>
                <p:oleObj name="Visio" r:id="rId2" imgW="9629394" imgH="4716018" progId="Visio.Drawing.11">
                  <p:embed/>
                  <p:pic>
                    <p:nvPicPr>
                      <p:cNvPr id="2458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35" y="464176"/>
                        <a:ext cx="7596951" cy="3720872"/>
                      </a:xfrm>
                      <a:prstGeom prst="rect">
                        <a:avLst/>
                      </a:prstGeom>
                      <a:noFill/>
                    </p:spPr>
                  </p:pic>
                </p:oleObj>
              </mc:Fallback>
            </mc:AlternateContent>
          </a:graphicData>
        </a:graphic>
      </p:graphicFrame>
    </p:spTree>
    <p:extLst>
      <p:ext uri="{BB962C8B-B14F-4D97-AF65-F5344CB8AC3E}">
        <p14:creationId xmlns:p14="http://schemas.microsoft.com/office/powerpoint/2010/main" val="1043631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48000" y="92279"/>
            <a:ext cx="7848000" cy="351226"/>
          </a:xfrm>
        </p:spPr>
        <p:txBody>
          <a:bodyPr>
            <a:normAutofit fontScale="90000"/>
          </a:bodyPr>
          <a:lstStyle/>
          <a:p>
            <a:r>
              <a:rPr lang="en-US" altLang="en-US" dirty="0">
                <a:ea typeface="Geneva" pitchFamily="34" charset="0"/>
              </a:rPr>
              <a:t>Functions in Assessment: Collect, Calculate, Compare, Conclude</a:t>
            </a:r>
          </a:p>
        </p:txBody>
      </p:sp>
      <p:sp>
        <p:nvSpPr>
          <p:cNvPr id="25603" name="Slide Number Placeholder 3"/>
          <p:cNvSpPr>
            <a:spLocks noGrp="1"/>
          </p:cNvSpPr>
          <p:nvPr>
            <p:ph type="sldNum" sz="quarter" idx="12"/>
          </p:nvPr>
        </p:nvSpPr>
        <p:spPr>
          <a:xfrm>
            <a:off x="8709025" y="3905250"/>
            <a:ext cx="434975" cy="392113"/>
          </a:xfrm>
          <a:prstGeom prst="rect">
            <a:avLst/>
          </a:prstGeom>
          <a:noFill/>
        </p:spPr>
        <p:txBody>
          <a:bodyPr/>
          <a:lstStyle/>
          <a:p>
            <a:fld id="{53C7EA66-40CE-4B00-B4E6-0610B129A35C}" type="slidenum">
              <a:rPr lang="en-US" altLang="en-US" smtClean="0">
                <a:ea typeface="Geneva" pitchFamily="34" charset="0"/>
                <a:cs typeface="Geneva" pitchFamily="34" charset="0"/>
              </a:rPr>
              <a:pPr/>
              <a:t>16</a:t>
            </a:fld>
            <a:endParaRPr lang="en-US" altLang="en-US">
              <a:ea typeface="Geneva" pitchFamily="34" charset="0"/>
              <a:cs typeface="Geneva" pitchFamily="34" charset="0"/>
            </a:endParaRPr>
          </a:p>
        </p:txBody>
      </p:sp>
      <p:pic>
        <p:nvPicPr>
          <p:cNvPr id="25604" name="Picture 10"/>
          <p:cNvPicPr>
            <a:picLocks noChangeAspect="1" noChangeArrowheads="1"/>
          </p:cNvPicPr>
          <p:nvPr/>
        </p:nvPicPr>
        <p:blipFill>
          <a:blip r:embed="rId2"/>
          <a:srcRect/>
          <a:stretch>
            <a:fillRect/>
          </a:stretch>
        </p:blipFill>
        <p:spPr bwMode="auto">
          <a:xfrm>
            <a:off x="1404336" y="503764"/>
            <a:ext cx="5876925" cy="3793331"/>
          </a:xfrm>
          <a:prstGeom prst="rect">
            <a:avLst/>
          </a:prstGeom>
          <a:noFill/>
          <a:ln w="9525" algn="ctr">
            <a:noFill/>
            <a:miter lim="800000"/>
            <a:headEnd/>
            <a:tailEnd/>
          </a:ln>
          <a:effectLst/>
        </p:spPr>
      </p:pic>
      <p:sp>
        <p:nvSpPr>
          <p:cNvPr id="7" name="AutoShape 8"/>
          <p:cNvSpPr>
            <a:spLocks noChangeArrowheads="1"/>
          </p:cNvSpPr>
          <p:nvPr/>
        </p:nvSpPr>
        <p:spPr bwMode="auto">
          <a:xfrm>
            <a:off x="3295650" y="531595"/>
            <a:ext cx="4286250" cy="470297"/>
          </a:xfrm>
          <a:prstGeom prst="leftArrow">
            <a:avLst>
              <a:gd name="adj1" fmla="val 50000"/>
              <a:gd name="adj2" fmla="val 222194"/>
            </a:avLst>
          </a:prstGeom>
          <a:solidFill>
            <a:schemeClr val="accent1"/>
          </a:solidFill>
          <a:ln w="9525" algn="ctr">
            <a:noFill/>
            <a:miter lim="800000"/>
            <a:headEnd/>
            <a:tailEnd/>
          </a:ln>
          <a:effectLst/>
        </p:spPr>
        <p:txBody>
          <a:bodyPr wrap="none" lIns="0" tIns="0" rIns="0" bIns="0" anchor="ctr"/>
          <a:lstStyle/>
          <a:p>
            <a:pPr marL="126206" indent="-126206"/>
            <a:r>
              <a:rPr lang="en-US" altLang="en-US" sz="1200" dirty="0">
                <a:solidFill>
                  <a:schemeClr val="bg1"/>
                </a:solidFill>
              </a:rPr>
              <a:t>Use DQAF dimensions to help with this process</a:t>
            </a:r>
          </a:p>
        </p:txBody>
      </p:sp>
      <p:sp>
        <p:nvSpPr>
          <p:cNvPr id="6" name="AutoShape 8"/>
          <p:cNvSpPr>
            <a:spLocks noChangeArrowheads="1"/>
          </p:cNvSpPr>
          <p:nvPr/>
        </p:nvSpPr>
        <p:spPr bwMode="auto">
          <a:xfrm>
            <a:off x="3409950" y="1556723"/>
            <a:ext cx="4286250" cy="470297"/>
          </a:xfrm>
          <a:prstGeom prst="leftArrow">
            <a:avLst>
              <a:gd name="adj1" fmla="val 50000"/>
              <a:gd name="adj2" fmla="val 222194"/>
            </a:avLst>
          </a:prstGeom>
          <a:solidFill>
            <a:schemeClr val="accent1"/>
          </a:solidFill>
          <a:ln w="9525" algn="ctr">
            <a:noFill/>
            <a:miter lim="800000"/>
            <a:headEnd/>
            <a:tailEnd/>
          </a:ln>
          <a:effectLst/>
        </p:spPr>
        <p:txBody>
          <a:bodyPr wrap="none" lIns="0" tIns="0" rIns="0" bIns="0" anchor="ctr"/>
          <a:lstStyle/>
          <a:p>
            <a:pPr marL="126206" indent="-126206"/>
            <a:r>
              <a:rPr lang="en-US" altLang="en-US" sz="1200" dirty="0">
                <a:solidFill>
                  <a:schemeClr val="bg1"/>
                </a:solidFill>
              </a:rPr>
              <a:t>and measurement types to help with this process</a:t>
            </a:r>
          </a:p>
        </p:txBody>
      </p:sp>
    </p:spTree>
    <p:extLst>
      <p:ext uri="{BB962C8B-B14F-4D97-AF65-F5344CB8AC3E}">
        <p14:creationId xmlns:p14="http://schemas.microsoft.com/office/powerpoint/2010/main" val="784474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48000" y="28146"/>
            <a:ext cx="7848000" cy="351226"/>
          </a:xfrm>
        </p:spPr>
        <p:txBody>
          <a:bodyPr>
            <a:normAutofit fontScale="90000"/>
          </a:bodyPr>
          <a:lstStyle/>
          <a:p>
            <a:r>
              <a:rPr lang="en-US" altLang="en-US" dirty="0">
                <a:ea typeface="Geneva" pitchFamily="34" charset="0"/>
              </a:rPr>
              <a:t>Initial Assessment </a:t>
            </a:r>
          </a:p>
        </p:txBody>
      </p:sp>
      <p:sp>
        <p:nvSpPr>
          <p:cNvPr id="27651" name="Slide Number Placeholder 3"/>
          <p:cNvSpPr>
            <a:spLocks noGrp="1"/>
          </p:cNvSpPr>
          <p:nvPr>
            <p:ph type="sldNum" sz="quarter" idx="12"/>
          </p:nvPr>
        </p:nvSpPr>
        <p:spPr>
          <a:xfrm>
            <a:off x="8709025" y="3905250"/>
            <a:ext cx="434975" cy="392113"/>
          </a:xfrm>
          <a:prstGeom prst="rect">
            <a:avLst/>
          </a:prstGeom>
          <a:noFill/>
        </p:spPr>
        <p:txBody>
          <a:bodyPr/>
          <a:lstStyle/>
          <a:p>
            <a:fld id="{91495AD7-2D06-4873-82EA-3B9F2E46B6B3}" type="slidenum">
              <a:rPr lang="en-US" altLang="en-US" smtClean="0">
                <a:ea typeface="Geneva" pitchFamily="34" charset="0"/>
                <a:cs typeface="Geneva" pitchFamily="34" charset="0"/>
              </a:rPr>
              <a:pPr/>
              <a:t>17</a:t>
            </a:fld>
            <a:endParaRPr lang="en-US" altLang="en-US">
              <a:ea typeface="Geneva" pitchFamily="34" charset="0"/>
              <a:cs typeface="Geneva" pitchFamily="34" charset="0"/>
            </a:endParaRPr>
          </a:p>
        </p:txBody>
      </p:sp>
      <p:pic>
        <p:nvPicPr>
          <p:cNvPr id="27652" name="Picture 2"/>
          <p:cNvPicPr>
            <a:picLocks noChangeAspect="1" noChangeArrowheads="1"/>
          </p:cNvPicPr>
          <p:nvPr/>
        </p:nvPicPr>
        <p:blipFill>
          <a:blip r:embed="rId2"/>
          <a:srcRect/>
          <a:stretch>
            <a:fillRect/>
          </a:stretch>
        </p:blipFill>
        <p:spPr bwMode="auto">
          <a:xfrm>
            <a:off x="2113695" y="463282"/>
            <a:ext cx="5079206" cy="3833813"/>
          </a:xfrm>
          <a:prstGeom prst="rect">
            <a:avLst/>
          </a:prstGeom>
          <a:noFill/>
          <a:ln w="9525" algn="ctr">
            <a:noFill/>
            <a:miter lim="800000"/>
            <a:headEnd/>
            <a:tailEnd/>
          </a:ln>
          <a:effectLst/>
        </p:spPr>
      </p:pic>
    </p:spTree>
    <p:extLst>
      <p:ext uri="{BB962C8B-B14F-4D97-AF65-F5344CB8AC3E}">
        <p14:creationId xmlns:p14="http://schemas.microsoft.com/office/powerpoint/2010/main" val="1423887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48000" y="0"/>
            <a:ext cx="7848000" cy="351226"/>
          </a:xfrm>
        </p:spPr>
        <p:txBody>
          <a:bodyPr>
            <a:normAutofit fontScale="90000"/>
          </a:bodyPr>
          <a:lstStyle/>
          <a:p>
            <a:r>
              <a:rPr lang="en-US" altLang="en-US" dirty="0">
                <a:ea typeface="Geneva" pitchFamily="34" charset="0"/>
              </a:rPr>
              <a:t>In-Line Measurement &amp; Control</a:t>
            </a:r>
          </a:p>
        </p:txBody>
      </p:sp>
      <p:sp>
        <p:nvSpPr>
          <p:cNvPr id="28675" name="Slide Number Placeholder 3"/>
          <p:cNvSpPr>
            <a:spLocks noGrp="1"/>
          </p:cNvSpPr>
          <p:nvPr>
            <p:ph type="sldNum" sz="quarter" idx="12"/>
          </p:nvPr>
        </p:nvSpPr>
        <p:spPr>
          <a:xfrm>
            <a:off x="8709025" y="3905250"/>
            <a:ext cx="434975" cy="392113"/>
          </a:xfrm>
          <a:prstGeom prst="rect">
            <a:avLst/>
          </a:prstGeom>
          <a:noFill/>
        </p:spPr>
        <p:txBody>
          <a:bodyPr/>
          <a:lstStyle/>
          <a:p>
            <a:fld id="{09FCCADE-24BA-42A5-A5E9-DDD4E0BF0E86}" type="slidenum">
              <a:rPr lang="en-US" altLang="en-US" smtClean="0">
                <a:ea typeface="Geneva" pitchFamily="34" charset="0"/>
                <a:cs typeface="Geneva" pitchFamily="34" charset="0"/>
              </a:rPr>
              <a:pPr/>
              <a:t>18</a:t>
            </a:fld>
            <a:endParaRPr lang="en-US" altLang="en-US">
              <a:ea typeface="Geneva" pitchFamily="34" charset="0"/>
              <a:cs typeface="Geneva" pitchFamily="34" charset="0"/>
            </a:endParaRPr>
          </a:p>
        </p:txBody>
      </p:sp>
      <p:pic>
        <p:nvPicPr>
          <p:cNvPr id="28676" name="Picture 2"/>
          <p:cNvPicPr>
            <a:picLocks noChangeAspect="1" noChangeArrowheads="1"/>
          </p:cNvPicPr>
          <p:nvPr/>
        </p:nvPicPr>
        <p:blipFill>
          <a:blip r:embed="rId2"/>
          <a:srcRect/>
          <a:stretch>
            <a:fillRect/>
          </a:stretch>
        </p:blipFill>
        <p:spPr bwMode="auto">
          <a:xfrm>
            <a:off x="2160984" y="379939"/>
            <a:ext cx="4822031" cy="3917156"/>
          </a:xfrm>
          <a:prstGeom prst="rect">
            <a:avLst/>
          </a:prstGeom>
          <a:noFill/>
          <a:ln w="9525" algn="ctr">
            <a:noFill/>
            <a:miter lim="800000"/>
            <a:headEnd/>
            <a:tailEnd/>
          </a:ln>
          <a:effectLst/>
        </p:spPr>
      </p:pic>
    </p:spTree>
    <p:extLst>
      <p:ext uri="{BB962C8B-B14F-4D97-AF65-F5344CB8AC3E}">
        <p14:creationId xmlns:p14="http://schemas.microsoft.com/office/powerpoint/2010/main" val="3579886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97080" y="36274"/>
            <a:ext cx="7848000" cy="351226"/>
          </a:xfrm>
        </p:spPr>
        <p:txBody>
          <a:bodyPr>
            <a:normAutofit fontScale="90000"/>
          </a:bodyPr>
          <a:lstStyle/>
          <a:p>
            <a:r>
              <a:rPr lang="en-US" altLang="en-US" dirty="0">
                <a:ea typeface="Geneva" pitchFamily="34" charset="0"/>
              </a:rPr>
              <a:t>Periodic Measurement</a:t>
            </a:r>
          </a:p>
        </p:txBody>
      </p:sp>
      <p:sp>
        <p:nvSpPr>
          <p:cNvPr id="29699" name="Slide Number Placeholder 3"/>
          <p:cNvSpPr>
            <a:spLocks noGrp="1"/>
          </p:cNvSpPr>
          <p:nvPr>
            <p:ph type="sldNum" sz="quarter" idx="12"/>
          </p:nvPr>
        </p:nvSpPr>
        <p:spPr>
          <a:xfrm>
            <a:off x="8709025" y="3905250"/>
            <a:ext cx="434975" cy="392113"/>
          </a:xfrm>
          <a:prstGeom prst="rect">
            <a:avLst/>
          </a:prstGeom>
          <a:noFill/>
        </p:spPr>
        <p:txBody>
          <a:bodyPr/>
          <a:lstStyle/>
          <a:p>
            <a:fld id="{3353AD18-4EAF-485E-8951-16C61CF65540}" type="slidenum">
              <a:rPr lang="en-US" altLang="en-US" smtClean="0">
                <a:ea typeface="Geneva" pitchFamily="34" charset="0"/>
                <a:cs typeface="Geneva" pitchFamily="34" charset="0"/>
              </a:rPr>
              <a:pPr/>
              <a:t>19</a:t>
            </a:fld>
            <a:endParaRPr lang="en-US" altLang="en-US">
              <a:ea typeface="Geneva" pitchFamily="34" charset="0"/>
              <a:cs typeface="Geneva" pitchFamily="34" charset="0"/>
            </a:endParaRPr>
          </a:p>
        </p:txBody>
      </p:sp>
      <p:pic>
        <p:nvPicPr>
          <p:cNvPr id="29700" name="Picture 2"/>
          <p:cNvPicPr>
            <a:picLocks noChangeAspect="1" noChangeArrowheads="1"/>
          </p:cNvPicPr>
          <p:nvPr/>
        </p:nvPicPr>
        <p:blipFill>
          <a:blip r:embed="rId2"/>
          <a:srcRect/>
          <a:stretch>
            <a:fillRect/>
          </a:stretch>
        </p:blipFill>
        <p:spPr bwMode="auto">
          <a:xfrm>
            <a:off x="2431851" y="353745"/>
            <a:ext cx="4280297" cy="3943350"/>
          </a:xfrm>
          <a:prstGeom prst="rect">
            <a:avLst/>
          </a:prstGeom>
          <a:noFill/>
          <a:ln w="9525" algn="ctr">
            <a:noFill/>
            <a:miter lim="800000"/>
            <a:headEnd/>
            <a:tailEnd/>
          </a:ln>
          <a:effectLst/>
        </p:spPr>
      </p:pic>
    </p:spTree>
    <p:extLst>
      <p:ext uri="{BB962C8B-B14F-4D97-AF65-F5344CB8AC3E}">
        <p14:creationId xmlns:p14="http://schemas.microsoft.com/office/powerpoint/2010/main" val="3238954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a:t>
            </a:fld>
            <a:r>
              <a:rPr lang="nl-NL"/>
              <a:t>]</a:t>
            </a:r>
            <a:endParaRPr lang="nl-NL" dirty="0"/>
          </a:p>
        </p:txBody>
      </p:sp>
      <p:sp>
        <p:nvSpPr>
          <p:cNvPr id="2" name="Title 1"/>
          <p:cNvSpPr>
            <a:spLocks noGrp="1"/>
          </p:cNvSpPr>
          <p:nvPr>
            <p:ph type="title" idx="4294967295"/>
          </p:nvPr>
        </p:nvSpPr>
        <p:spPr>
          <a:xfrm>
            <a:off x="0" y="393700"/>
            <a:ext cx="3937000" cy="307975"/>
          </a:xfrm>
          <a:prstGeom prst="rect">
            <a:avLst/>
          </a:prstGeom>
        </p:spPr>
        <p:txBody>
          <a:bodyPr>
            <a:noAutofit/>
          </a:bodyPr>
          <a:lstStyle/>
          <a:p>
            <a:r>
              <a:rPr lang="en-US" sz="2800" dirty="0">
                <a:solidFill>
                  <a:schemeClr val="accent4">
                    <a:lumMod val="75000"/>
                  </a:schemeClr>
                </a:solidFill>
              </a:rPr>
              <a:t>Data Quality Defined</a:t>
            </a:r>
          </a:p>
        </p:txBody>
      </p:sp>
      <p:sp>
        <p:nvSpPr>
          <p:cNvPr id="3" name="Text Placeholder 2"/>
          <p:cNvSpPr>
            <a:spLocks noGrp="1"/>
          </p:cNvSpPr>
          <p:nvPr>
            <p:ph type="body" idx="4294967295"/>
          </p:nvPr>
        </p:nvSpPr>
        <p:spPr>
          <a:xfrm>
            <a:off x="1254125" y="960438"/>
            <a:ext cx="7889875" cy="2768600"/>
          </a:xfrm>
          <a:prstGeom prst="rect">
            <a:avLst/>
          </a:prstGeom>
        </p:spPr>
        <p:txBody>
          <a:bodyPr>
            <a:normAutofit/>
          </a:bodyPr>
          <a:lstStyle/>
          <a:p>
            <a:r>
              <a:rPr lang="en-US" dirty="0"/>
              <a:t>Data quality refers to the condition of a set of values of qualitative or quantitative variables. </a:t>
            </a:r>
          </a:p>
          <a:p>
            <a:r>
              <a:rPr lang="en-US" dirty="0"/>
              <a:t>There are many definitions of data quality but data is generally considered high quality if it:</a:t>
            </a:r>
            <a:br>
              <a:rPr lang="en-US" dirty="0"/>
            </a:br>
            <a:br>
              <a:rPr lang="en-US" dirty="0"/>
            </a:br>
            <a:r>
              <a:rPr lang="en-US" i="1" dirty="0"/>
              <a:t>"fits for [its] intended uses in operations, decision making and planning". </a:t>
            </a:r>
            <a:br>
              <a:rPr lang="en-US" dirty="0"/>
            </a:br>
            <a:br>
              <a:rPr lang="en-US" dirty="0"/>
            </a:br>
            <a:r>
              <a:rPr lang="en-US" dirty="0"/>
              <a:t>- Wikipedia</a:t>
            </a:r>
          </a:p>
        </p:txBody>
      </p:sp>
    </p:spTree>
    <p:extLst>
      <p:ext uri="{BB962C8B-B14F-4D97-AF65-F5344CB8AC3E}">
        <p14:creationId xmlns:p14="http://schemas.microsoft.com/office/powerpoint/2010/main" val="189412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87384" y="1497874"/>
            <a:ext cx="3474719" cy="2984858"/>
          </a:xfrm>
        </p:spPr>
        <p:txBody>
          <a:bodyPr>
            <a:normAutofit/>
          </a:bodyPr>
          <a:lstStyle/>
          <a:p>
            <a:pPr marL="257175" indent="-257175"/>
            <a:r>
              <a:rPr lang="en-US" sz="1650" dirty="0"/>
              <a:t>Big compute cannot occur everywhere given resource constraints;</a:t>
            </a:r>
          </a:p>
          <a:p>
            <a:pPr marL="257175" indent="-257175"/>
            <a:r>
              <a:rPr lang="en-US" sz="1650" dirty="0"/>
              <a:t>Data quality should be applied to available information to ensure that data elements and indicators in the system can produce quality data modelling;</a:t>
            </a:r>
          </a:p>
        </p:txBody>
      </p:sp>
      <p:sp>
        <p:nvSpPr>
          <p:cNvPr id="3" name="Text Placeholder 2"/>
          <p:cNvSpPr>
            <a:spLocks noGrp="1"/>
          </p:cNvSpPr>
          <p:nvPr>
            <p:ph type="body" sz="quarter" idx="11"/>
          </p:nvPr>
        </p:nvSpPr>
        <p:spPr>
          <a:xfrm>
            <a:off x="1518556" y="0"/>
            <a:ext cx="6106887" cy="627911"/>
          </a:xfrm>
        </p:spPr>
        <p:txBody>
          <a:bodyPr>
            <a:normAutofit fontScale="85000" lnSpcReduction="20000"/>
          </a:bodyPr>
          <a:lstStyle/>
          <a:p>
            <a:pPr algn="ctr"/>
            <a:r>
              <a:rPr lang="en-US" sz="2700" b="0" dirty="0">
                <a:solidFill>
                  <a:srgbClr val="69BC9E"/>
                </a:solidFill>
              </a:rPr>
              <a:t>Data Quality Dimensions for Distributed Data Systems</a:t>
            </a:r>
          </a:p>
        </p:txBody>
      </p:sp>
      <p:sp>
        <p:nvSpPr>
          <p:cNvPr id="4" name="TextBox 3"/>
          <p:cNvSpPr txBox="1"/>
          <p:nvPr/>
        </p:nvSpPr>
        <p:spPr>
          <a:xfrm>
            <a:off x="4004658" y="1150099"/>
            <a:ext cx="4976056" cy="3993401"/>
          </a:xfrm>
          <a:prstGeom prst="rect">
            <a:avLst/>
          </a:prstGeom>
          <a:noFill/>
        </p:spPr>
        <p:txBody>
          <a:bodyPr wrap="square" rtlCol="0">
            <a:spAutoFit/>
          </a:bodyPr>
          <a:lstStyle/>
          <a:p>
            <a:pPr>
              <a:spcAft>
                <a:spcPct val="0"/>
              </a:spcAft>
            </a:pPr>
            <a:r>
              <a:rPr lang="en-US" altLang="en-US" sz="1200" b="1" dirty="0">
                <a:solidFill>
                  <a:srgbClr val="F9A23D"/>
                </a:solidFill>
                <a:latin typeface="Arial" panose="020B0604020202020204" pitchFamily="34" charset="0"/>
                <a:cs typeface="Arial" panose="020B0604020202020204" pitchFamily="34" charset="0"/>
              </a:rPr>
              <a:t>Accuracy</a:t>
            </a:r>
            <a:r>
              <a:rPr lang="en-US" altLang="en-US" sz="1200" b="1" dirty="0">
                <a:solidFill>
                  <a:srgbClr val="FFFF00"/>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they measure what they are intended to measure </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Completeness</a:t>
            </a:r>
            <a:r>
              <a:rPr lang="en-US" altLang="en-US" sz="1200" b="1" dirty="0">
                <a:solidFill>
                  <a:srgbClr val="FFFF00"/>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collected comprehensively</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Reliability</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repeated measurements using the same procedures get the same results</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Timeliness</a:t>
            </a:r>
            <a:r>
              <a:rPr lang="en-US" altLang="en-US" sz="1200" b="1" dirty="0">
                <a:solidFill>
                  <a:srgbClr val="FFFF00"/>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up-to-date &amp; available on time</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Confidentiality</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clients’ data are not disseminated</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Precision </a:t>
            </a:r>
            <a:r>
              <a:rPr lang="en-US" altLang="en-US" sz="1200" b="1"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have sufficient detail to use for decision making</a:t>
            </a:r>
          </a:p>
          <a:p>
            <a:pPr>
              <a:spcAft>
                <a:spcPct val="0"/>
              </a:spcAft>
            </a:pPr>
            <a:r>
              <a:rPr lang="en-US" altLang="en-US" sz="1200" b="1" dirty="0">
                <a:solidFill>
                  <a:srgbClr val="F9A23D"/>
                </a:solidFill>
                <a:latin typeface="Arial" panose="020B0604020202020204" pitchFamily="34" charset="0"/>
                <a:cs typeface="Arial" panose="020B0604020202020204" pitchFamily="34" charset="0"/>
              </a:rPr>
              <a:t>Integrity</a:t>
            </a:r>
            <a:r>
              <a:rPr lang="en-US" altLang="en-US" sz="1200" b="1" dirty="0">
                <a:latin typeface="Arial" panose="020B0604020202020204" pitchFamily="34" charset="0"/>
                <a:cs typeface="Arial" panose="020B0604020202020204" pitchFamily="34" charset="0"/>
              </a:rPr>
              <a:t> - </a:t>
            </a:r>
            <a:r>
              <a:rPr lang="en-US" altLang="en-US" sz="1200" i="1" dirty="0">
                <a:latin typeface="Arial" panose="020B0604020202020204" pitchFamily="34" charset="0"/>
                <a:cs typeface="Arial" panose="020B0604020202020204" pitchFamily="34" charset="0"/>
              </a:rPr>
              <a:t>protected from bias or manipulation</a:t>
            </a:r>
          </a:p>
          <a:p>
            <a:pPr>
              <a:buClr>
                <a:schemeClr val="tx1"/>
              </a:buClr>
            </a:pPr>
            <a:r>
              <a:rPr lang="en-US" altLang="en-US" sz="1200" b="1" dirty="0">
                <a:solidFill>
                  <a:srgbClr val="F9A23D"/>
                </a:solidFill>
                <a:latin typeface="Arial" panose="020B0604020202020204" pitchFamily="34" charset="0"/>
                <a:cs typeface="Arial" panose="020B0604020202020204" pitchFamily="34" charset="0"/>
              </a:rPr>
              <a:t>Validity</a:t>
            </a:r>
            <a:r>
              <a:rPr lang="en-US" altLang="en-US" sz="1200" dirty="0">
                <a:solidFill>
                  <a:schemeClr val="accent1"/>
                </a:solidFill>
                <a:latin typeface="Arial" panose="020B0604020202020204" pitchFamily="34" charset="0"/>
                <a:cs typeface="Arial" panose="020B0604020202020204" pitchFamily="34" charset="0"/>
              </a:rPr>
              <a:t> </a:t>
            </a:r>
            <a:r>
              <a:rPr lang="en-US" altLang="en-US" sz="1200" dirty="0">
                <a:latin typeface="Arial" panose="020B0604020202020204" pitchFamily="34" charset="0"/>
                <a:cs typeface="Arial" panose="020B0604020202020204" pitchFamily="34" charset="0"/>
              </a:rPr>
              <a:t>-</a:t>
            </a:r>
            <a:r>
              <a:rPr lang="en-US" altLang="en-US" sz="1200" dirty="0">
                <a:solidFill>
                  <a:schemeClr val="accent1"/>
                </a:solidFill>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considered accurate—they measure what they are intended to measure </a:t>
            </a:r>
          </a:p>
          <a:p>
            <a:pPr>
              <a:buClr>
                <a:schemeClr val="tx1"/>
              </a:buClr>
            </a:pPr>
            <a:r>
              <a:rPr lang="en-US" altLang="en-US" sz="1200" b="1" dirty="0">
                <a:solidFill>
                  <a:srgbClr val="F9A23D"/>
                </a:solidFill>
                <a:latin typeface="Arial" panose="020B0604020202020204" pitchFamily="34" charset="0"/>
                <a:cs typeface="Arial" panose="020B0604020202020204" pitchFamily="34" charset="0"/>
              </a:rPr>
              <a:t>Timeliness</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means that the data are sufficiently current and frequent to inform management’s decision making. They are received by the established deadline.</a:t>
            </a:r>
          </a:p>
          <a:p>
            <a:pPr>
              <a:buClr>
                <a:schemeClr val="tx1"/>
              </a:buClr>
            </a:pPr>
            <a:r>
              <a:rPr lang="en-US" altLang="en-US" sz="1200" b="1" dirty="0">
                <a:solidFill>
                  <a:srgbClr val="F9A23D"/>
                </a:solidFill>
                <a:latin typeface="Arial" panose="020B0604020202020204" pitchFamily="34" charset="0"/>
                <a:cs typeface="Arial" panose="020B0604020202020204" pitchFamily="34" charset="0"/>
              </a:rPr>
              <a:t>Completeness</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a:t>
            </a:r>
            <a:r>
              <a:rPr lang="en-US" altLang="en-US" sz="1200" b="1" dirty="0">
                <a:solidFill>
                  <a:schemeClr val="accent1"/>
                </a:solidFill>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Comprehensive data collection; percentage of all fields in the data collection form filled in; percentage of all expected reports received.</a:t>
            </a:r>
          </a:p>
          <a:p>
            <a:pPr>
              <a:buClr>
                <a:schemeClr val="tx1"/>
              </a:buClr>
            </a:pPr>
            <a:endParaRPr lang="en-US" altLang="en-US" sz="1050" i="1" dirty="0">
              <a:latin typeface="Calibri" panose="020F0502020204030204" pitchFamily="34" charset="0"/>
            </a:endParaRPr>
          </a:p>
          <a:p>
            <a:pPr>
              <a:buClr>
                <a:schemeClr val="tx1"/>
              </a:buClr>
            </a:pPr>
            <a:endParaRPr lang="en-US" altLang="en-US" sz="1050" i="1" dirty="0">
              <a:latin typeface="Calibri" panose="020F0502020204030204" pitchFamily="34" charset="0"/>
            </a:endParaRPr>
          </a:p>
          <a:p>
            <a:pPr>
              <a:spcAft>
                <a:spcPct val="0"/>
              </a:spcAft>
            </a:pPr>
            <a:endParaRPr lang="en-US" altLang="en-US" sz="1350" i="1" dirty="0">
              <a:latin typeface="Calibri" panose="020F0502020204030204" pitchFamily="34" charset="0"/>
            </a:endParaRPr>
          </a:p>
          <a:p>
            <a:endParaRPr lang="en-US" sz="1350" dirty="0"/>
          </a:p>
          <a:p>
            <a:endParaRPr lang="en-US" sz="1350" dirty="0"/>
          </a:p>
        </p:txBody>
      </p:sp>
      <p:sp>
        <p:nvSpPr>
          <p:cNvPr id="6" name="Rectangle 5">
            <a:extLst>
              <a:ext uri="{FF2B5EF4-FFF2-40B4-BE49-F238E27FC236}">
                <a16:creationId xmlns:a16="http://schemas.microsoft.com/office/drawing/2014/main" id="{4B71AA1C-415E-4377-AC46-1F0E692D6E8A}"/>
              </a:ext>
            </a:extLst>
          </p:cNvPr>
          <p:cNvSpPr/>
          <p:nvPr/>
        </p:nvSpPr>
        <p:spPr>
          <a:xfrm>
            <a:off x="5110236" y="874706"/>
            <a:ext cx="2287693" cy="287155"/>
          </a:xfrm>
          <a:prstGeom prst="rect">
            <a:avLst/>
          </a:prstGeom>
          <a:solidFill>
            <a:srgbClr val="009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DIMENSIONS</a:t>
            </a:r>
          </a:p>
        </p:txBody>
      </p:sp>
    </p:spTree>
    <p:extLst>
      <p:ext uri="{BB962C8B-B14F-4D97-AF65-F5344CB8AC3E}">
        <p14:creationId xmlns:p14="http://schemas.microsoft.com/office/powerpoint/2010/main" val="297994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E74C7E-BE94-B745-62CD-EA2EAF139200}"/>
              </a:ext>
            </a:extLst>
          </p:cNvPr>
          <p:cNvSpPr>
            <a:spLocks noGrp="1"/>
          </p:cNvSpPr>
          <p:nvPr>
            <p:ph type="body" sz="quarter" idx="12"/>
          </p:nvPr>
        </p:nvSpPr>
        <p:spPr/>
        <p:txBody>
          <a:bodyPr/>
          <a:lstStyle/>
          <a:p>
            <a:endParaRPr lang="en-IT"/>
          </a:p>
        </p:txBody>
      </p:sp>
      <p:sp>
        <p:nvSpPr>
          <p:cNvPr id="3" name="Text Placeholder 2">
            <a:extLst>
              <a:ext uri="{FF2B5EF4-FFF2-40B4-BE49-F238E27FC236}">
                <a16:creationId xmlns:a16="http://schemas.microsoft.com/office/drawing/2014/main" id="{1E97C941-24AB-5EAD-3276-4F204F6581BB}"/>
              </a:ext>
            </a:extLst>
          </p:cNvPr>
          <p:cNvSpPr>
            <a:spLocks noGrp="1"/>
          </p:cNvSpPr>
          <p:nvPr>
            <p:ph type="body" sz="quarter" idx="11"/>
          </p:nvPr>
        </p:nvSpPr>
        <p:spPr/>
        <p:txBody>
          <a:bodyPr/>
          <a:lstStyle/>
          <a:p>
            <a:endParaRPr lang="en-IT"/>
          </a:p>
        </p:txBody>
      </p:sp>
      <p:pic>
        <p:nvPicPr>
          <p:cNvPr id="5" name="Picture 4" descr="A screenshot of a survey&#10;&#10;Description automatically generated with low confidence">
            <a:extLst>
              <a:ext uri="{FF2B5EF4-FFF2-40B4-BE49-F238E27FC236}">
                <a16:creationId xmlns:a16="http://schemas.microsoft.com/office/drawing/2014/main" id="{EC4073F6-08CC-5A56-8BA1-63F3E183A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01" y="315670"/>
            <a:ext cx="8304004" cy="4512159"/>
          </a:xfrm>
          <a:prstGeom prst="rect">
            <a:avLst/>
          </a:prstGeom>
        </p:spPr>
      </p:pic>
    </p:spTree>
    <p:extLst>
      <p:ext uri="{BB962C8B-B14F-4D97-AF65-F5344CB8AC3E}">
        <p14:creationId xmlns:p14="http://schemas.microsoft.com/office/powerpoint/2010/main" val="2368784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22</a:t>
            </a:fld>
            <a:r>
              <a:rPr lang="nl-NL"/>
              <a:t>]</a:t>
            </a:r>
            <a:endParaRPr lang="nl-NL" dirty="0"/>
          </a:p>
        </p:txBody>
      </p:sp>
      <p:sp>
        <p:nvSpPr>
          <p:cNvPr id="2" name="Title 1"/>
          <p:cNvSpPr>
            <a:spLocks noGrp="1"/>
          </p:cNvSpPr>
          <p:nvPr>
            <p:ph type="title" idx="4294967295"/>
          </p:nvPr>
        </p:nvSpPr>
        <p:spPr>
          <a:xfrm>
            <a:off x="0" y="401638"/>
            <a:ext cx="7874000" cy="307975"/>
          </a:xfrm>
          <a:prstGeom prst="rect">
            <a:avLst/>
          </a:prstGeom>
        </p:spPr>
        <p:txBody>
          <a:bodyPr>
            <a:noAutofit/>
          </a:bodyPr>
          <a:lstStyle/>
          <a:p>
            <a:pPr algn="ctr"/>
            <a:r>
              <a:rPr lang="en-US" sz="2800" dirty="0">
                <a:solidFill>
                  <a:schemeClr val="accent4">
                    <a:lumMod val="75000"/>
                  </a:schemeClr>
                </a:solidFill>
              </a:rPr>
              <a:t>Data Quality Problems</a:t>
            </a:r>
          </a:p>
        </p:txBody>
      </p:sp>
      <p:sp>
        <p:nvSpPr>
          <p:cNvPr id="3" name="CuadroTexto 2">
            <a:extLst>
              <a:ext uri="{FF2B5EF4-FFF2-40B4-BE49-F238E27FC236}">
                <a16:creationId xmlns:a16="http://schemas.microsoft.com/office/drawing/2014/main" id="{09ED6853-B214-40FE-9ECB-66E42C344C77}"/>
              </a:ext>
            </a:extLst>
          </p:cNvPr>
          <p:cNvSpPr txBox="1"/>
          <p:nvPr/>
        </p:nvSpPr>
        <p:spPr>
          <a:xfrm>
            <a:off x="635299" y="1069383"/>
            <a:ext cx="2659702" cy="369332"/>
          </a:xfrm>
          <a:prstGeom prst="rect">
            <a:avLst/>
          </a:prstGeom>
          <a:noFill/>
        </p:spPr>
        <p:txBody>
          <a:bodyPr wrap="none" rtlCol="0">
            <a:spAutoFit/>
          </a:bodyPr>
          <a:lstStyle/>
          <a:p>
            <a:r>
              <a:rPr lang="en-GB" dirty="0"/>
              <a:t>Single Source Problems</a:t>
            </a:r>
          </a:p>
        </p:txBody>
      </p:sp>
      <p:sp>
        <p:nvSpPr>
          <p:cNvPr id="5" name="CuadroTexto 4">
            <a:extLst>
              <a:ext uri="{FF2B5EF4-FFF2-40B4-BE49-F238E27FC236}">
                <a16:creationId xmlns:a16="http://schemas.microsoft.com/office/drawing/2014/main" id="{D05084B1-EFDB-42BA-87E9-69243575D24C}"/>
              </a:ext>
            </a:extLst>
          </p:cNvPr>
          <p:cNvSpPr txBox="1"/>
          <p:nvPr/>
        </p:nvSpPr>
        <p:spPr>
          <a:xfrm>
            <a:off x="5661916" y="1069383"/>
            <a:ext cx="2582758" cy="369332"/>
          </a:xfrm>
          <a:prstGeom prst="rect">
            <a:avLst/>
          </a:prstGeom>
          <a:noFill/>
        </p:spPr>
        <p:txBody>
          <a:bodyPr wrap="none" rtlCol="0">
            <a:spAutoFit/>
          </a:bodyPr>
          <a:lstStyle/>
          <a:p>
            <a:r>
              <a:rPr lang="en-GB" dirty="0"/>
              <a:t>Multi-Source Problems</a:t>
            </a:r>
          </a:p>
        </p:txBody>
      </p:sp>
      <p:sp>
        <p:nvSpPr>
          <p:cNvPr id="6" name="CuadroTexto 5">
            <a:extLst>
              <a:ext uri="{FF2B5EF4-FFF2-40B4-BE49-F238E27FC236}">
                <a16:creationId xmlns:a16="http://schemas.microsoft.com/office/drawing/2014/main" id="{9BF1AA34-4259-4E2A-A9EE-B2EBD0E2C67C}"/>
              </a:ext>
            </a:extLst>
          </p:cNvPr>
          <p:cNvSpPr txBox="1"/>
          <p:nvPr/>
        </p:nvSpPr>
        <p:spPr>
          <a:xfrm>
            <a:off x="322751" y="1692104"/>
            <a:ext cx="2032710" cy="1938992"/>
          </a:xfrm>
          <a:prstGeom prst="rect">
            <a:avLst/>
          </a:prstGeom>
          <a:noFill/>
        </p:spPr>
        <p:txBody>
          <a:bodyPr wrap="square" rtlCol="0">
            <a:spAutoFit/>
          </a:bodyPr>
          <a:lstStyle/>
          <a:p>
            <a:r>
              <a:rPr lang="en-GB" dirty="0"/>
              <a:t>Schema Level</a:t>
            </a:r>
          </a:p>
          <a:p>
            <a:r>
              <a:rPr lang="en-GB" sz="1400" i="1" dirty="0"/>
              <a:t>(lack of integrity constraints, </a:t>
            </a:r>
          </a:p>
          <a:p>
            <a:r>
              <a:rPr lang="en-GB" sz="1400" i="1" dirty="0"/>
              <a:t>poor schema design)</a:t>
            </a:r>
          </a:p>
          <a:p>
            <a:endParaRPr lang="es-ES" sz="1400" dirty="0"/>
          </a:p>
          <a:p>
            <a:pPr marL="285750" indent="-285750">
              <a:buFont typeface="Arial" panose="020B0604020202020204" pitchFamily="34" charset="0"/>
              <a:buChar char="•"/>
            </a:pPr>
            <a:r>
              <a:rPr lang="en-US" sz="1400" dirty="0"/>
              <a:t>Uniqueness</a:t>
            </a:r>
          </a:p>
          <a:p>
            <a:pPr marL="285750" indent="-285750">
              <a:buFont typeface="Arial" panose="020B0604020202020204" pitchFamily="34" charset="0"/>
              <a:buChar char="•"/>
            </a:pPr>
            <a:r>
              <a:rPr lang="en-US" sz="1400" dirty="0"/>
              <a:t>Referential Integrity</a:t>
            </a:r>
          </a:p>
          <a:p>
            <a:pPr marL="285750" indent="-285750">
              <a:buFont typeface="Arial" panose="020B0604020202020204" pitchFamily="34" charset="0"/>
              <a:buChar char="•"/>
            </a:pPr>
            <a:endParaRPr lang="en-US" dirty="0"/>
          </a:p>
        </p:txBody>
      </p:sp>
      <p:sp>
        <p:nvSpPr>
          <p:cNvPr id="7" name="CuadroTexto 6">
            <a:extLst>
              <a:ext uri="{FF2B5EF4-FFF2-40B4-BE49-F238E27FC236}">
                <a16:creationId xmlns:a16="http://schemas.microsoft.com/office/drawing/2014/main" id="{10BB76D7-BC34-48B3-B411-86EB41CC8FC0}"/>
              </a:ext>
            </a:extLst>
          </p:cNvPr>
          <p:cNvSpPr txBox="1"/>
          <p:nvPr/>
        </p:nvSpPr>
        <p:spPr>
          <a:xfrm>
            <a:off x="2355460" y="1689189"/>
            <a:ext cx="2334293" cy="1446550"/>
          </a:xfrm>
          <a:prstGeom prst="rect">
            <a:avLst/>
          </a:prstGeom>
          <a:noFill/>
        </p:spPr>
        <p:txBody>
          <a:bodyPr wrap="none" rtlCol="0">
            <a:spAutoFit/>
          </a:bodyPr>
          <a:lstStyle/>
          <a:p>
            <a:r>
              <a:rPr lang="en-GB" dirty="0"/>
              <a:t>Instance Level</a:t>
            </a:r>
          </a:p>
          <a:p>
            <a:r>
              <a:rPr lang="en-GB" sz="1400" i="1" dirty="0"/>
              <a:t>(Data entry errors)</a:t>
            </a:r>
          </a:p>
          <a:p>
            <a:endParaRPr lang="en-US" sz="1400" dirty="0"/>
          </a:p>
          <a:p>
            <a:pPr marL="285750" indent="-285750">
              <a:buFont typeface="Arial" panose="020B0604020202020204" pitchFamily="34" charset="0"/>
              <a:buChar char="•"/>
            </a:pPr>
            <a:r>
              <a:rPr lang="en-US" sz="1400" dirty="0"/>
              <a:t>Misspellings</a:t>
            </a:r>
          </a:p>
          <a:p>
            <a:pPr marL="285750" indent="-285750">
              <a:buFont typeface="Arial" panose="020B0604020202020204" pitchFamily="34" charset="0"/>
              <a:buChar char="•"/>
            </a:pPr>
            <a:r>
              <a:rPr lang="en-US" sz="1400" dirty="0"/>
              <a:t>Redundancy/duplicates</a:t>
            </a:r>
          </a:p>
          <a:p>
            <a:pPr marL="285750" indent="-285750">
              <a:buFont typeface="Arial" panose="020B0604020202020204" pitchFamily="34" charset="0"/>
              <a:buChar char="•"/>
            </a:pPr>
            <a:r>
              <a:rPr lang="en-US" sz="1400" dirty="0"/>
              <a:t>Contradictory values</a:t>
            </a:r>
            <a:endParaRPr lang="es-ES" sz="1400" dirty="0"/>
          </a:p>
        </p:txBody>
      </p:sp>
      <p:sp>
        <p:nvSpPr>
          <p:cNvPr id="8" name="CuadroTexto 7">
            <a:extLst>
              <a:ext uri="{FF2B5EF4-FFF2-40B4-BE49-F238E27FC236}">
                <a16:creationId xmlns:a16="http://schemas.microsoft.com/office/drawing/2014/main" id="{B89513AD-6054-48FF-8192-1B40471FA1B7}"/>
              </a:ext>
            </a:extLst>
          </p:cNvPr>
          <p:cNvSpPr txBox="1"/>
          <p:nvPr/>
        </p:nvSpPr>
        <p:spPr>
          <a:xfrm>
            <a:off x="4776998" y="1602254"/>
            <a:ext cx="2032710" cy="1938992"/>
          </a:xfrm>
          <a:prstGeom prst="rect">
            <a:avLst/>
          </a:prstGeom>
          <a:noFill/>
        </p:spPr>
        <p:txBody>
          <a:bodyPr wrap="square" rtlCol="0">
            <a:spAutoFit/>
          </a:bodyPr>
          <a:lstStyle/>
          <a:p>
            <a:r>
              <a:rPr lang="en-GB" dirty="0"/>
              <a:t>Schema Level</a:t>
            </a:r>
          </a:p>
          <a:p>
            <a:r>
              <a:rPr lang="en-GB" sz="1400" dirty="0"/>
              <a:t>(heterogeneous data models and schema designs)</a:t>
            </a:r>
          </a:p>
          <a:p>
            <a:endParaRPr lang="es-ES" sz="1400" dirty="0"/>
          </a:p>
          <a:p>
            <a:pPr marL="285750" indent="-285750">
              <a:buFont typeface="Arial" panose="020B0604020202020204" pitchFamily="34" charset="0"/>
              <a:buChar char="•"/>
            </a:pPr>
            <a:r>
              <a:rPr lang="en-US" sz="1400" dirty="0"/>
              <a:t>Naming Conflicts</a:t>
            </a:r>
          </a:p>
          <a:p>
            <a:pPr marL="285750" indent="-285750">
              <a:buFont typeface="Arial" panose="020B0604020202020204" pitchFamily="34" charset="0"/>
              <a:buChar char="•"/>
            </a:pPr>
            <a:r>
              <a:rPr lang="en-US" sz="1400" dirty="0"/>
              <a:t>Structural Conflicts</a:t>
            </a:r>
          </a:p>
          <a:p>
            <a:pPr marL="285750" indent="-285750">
              <a:buFont typeface="Arial" panose="020B0604020202020204" pitchFamily="34" charset="0"/>
              <a:buChar char="•"/>
            </a:pPr>
            <a:endParaRPr lang="en-US" dirty="0"/>
          </a:p>
        </p:txBody>
      </p:sp>
      <p:sp>
        <p:nvSpPr>
          <p:cNvPr id="9" name="CuadroTexto 8">
            <a:extLst>
              <a:ext uri="{FF2B5EF4-FFF2-40B4-BE49-F238E27FC236}">
                <a16:creationId xmlns:a16="http://schemas.microsoft.com/office/drawing/2014/main" id="{BD5F81D8-2BAD-40ED-A9CB-52273FF3AB21}"/>
              </a:ext>
            </a:extLst>
          </p:cNvPr>
          <p:cNvSpPr txBox="1"/>
          <p:nvPr/>
        </p:nvSpPr>
        <p:spPr>
          <a:xfrm>
            <a:off x="6809707" y="1599339"/>
            <a:ext cx="2422458" cy="1446550"/>
          </a:xfrm>
          <a:prstGeom prst="rect">
            <a:avLst/>
          </a:prstGeom>
          <a:noFill/>
        </p:spPr>
        <p:txBody>
          <a:bodyPr wrap="none" rtlCol="0">
            <a:spAutoFit/>
          </a:bodyPr>
          <a:lstStyle/>
          <a:p>
            <a:r>
              <a:rPr lang="en-GB" dirty="0"/>
              <a:t>Instance Level</a:t>
            </a:r>
          </a:p>
          <a:p>
            <a:r>
              <a:rPr lang="en-GB" sz="1400" i="1" dirty="0"/>
              <a:t>(overlapping, inconsistent,</a:t>
            </a:r>
            <a:br>
              <a:rPr lang="en-GB" sz="1400" i="1" dirty="0"/>
            </a:br>
            <a:r>
              <a:rPr lang="en-GB" sz="1400" i="1" dirty="0"/>
              <a:t>contradicting data)</a:t>
            </a:r>
          </a:p>
          <a:p>
            <a:endParaRPr lang="en-US" sz="1400" dirty="0"/>
          </a:p>
          <a:p>
            <a:pPr marL="285750" indent="-285750">
              <a:buFont typeface="Arial" panose="020B0604020202020204" pitchFamily="34" charset="0"/>
              <a:buChar char="•"/>
            </a:pPr>
            <a:r>
              <a:rPr lang="en-US" sz="1400" dirty="0"/>
              <a:t>Inconsistent aggregating</a:t>
            </a:r>
          </a:p>
          <a:p>
            <a:pPr marL="285750" indent="-285750">
              <a:buFont typeface="Arial" panose="020B0604020202020204" pitchFamily="34" charset="0"/>
              <a:buChar char="•"/>
            </a:pPr>
            <a:r>
              <a:rPr lang="en-GB" sz="1400" dirty="0"/>
              <a:t>Inconsistent</a:t>
            </a:r>
            <a:r>
              <a:rPr lang="en-US" sz="1400" dirty="0"/>
              <a:t> timing</a:t>
            </a:r>
            <a:endParaRPr lang="es-ES" sz="1400" dirty="0"/>
          </a:p>
        </p:txBody>
      </p:sp>
      <p:cxnSp>
        <p:nvCxnSpPr>
          <p:cNvPr id="11" name="Conector recto 10">
            <a:extLst>
              <a:ext uri="{FF2B5EF4-FFF2-40B4-BE49-F238E27FC236}">
                <a16:creationId xmlns:a16="http://schemas.microsoft.com/office/drawing/2014/main" id="{658970E0-F278-4AD0-99DE-B0D65D5C0F7E}"/>
              </a:ext>
            </a:extLst>
          </p:cNvPr>
          <p:cNvCxnSpPr>
            <a:cxnSpLocks/>
          </p:cNvCxnSpPr>
          <p:nvPr/>
        </p:nvCxnSpPr>
        <p:spPr>
          <a:xfrm>
            <a:off x="4633993" y="991892"/>
            <a:ext cx="0" cy="32856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82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23</a:t>
            </a:fld>
            <a:r>
              <a:rPr lang="nl-NL"/>
              <a:t>]</a:t>
            </a:r>
            <a:endParaRPr lang="nl-NL" dirty="0"/>
          </a:p>
        </p:txBody>
      </p:sp>
      <p:sp>
        <p:nvSpPr>
          <p:cNvPr id="2" name="Title 1"/>
          <p:cNvSpPr>
            <a:spLocks noGrp="1"/>
          </p:cNvSpPr>
          <p:nvPr>
            <p:ph type="title" idx="4294967295"/>
          </p:nvPr>
        </p:nvSpPr>
        <p:spPr>
          <a:xfrm>
            <a:off x="0" y="207963"/>
            <a:ext cx="5175250" cy="307975"/>
          </a:xfrm>
          <a:prstGeom prst="rect">
            <a:avLst/>
          </a:prstGeom>
        </p:spPr>
        <p:txBody>
          <a:bodyPr>
            <a:noAutofit/>
          </a:bodyPr>
          <a:lstStyle/>
          <a:p>
            <a:r>
              <a:rPr lang="en-US" sz="2800" dirty="0">
                <a:solidFill>
                  <a:schemeClr val="accent4">
                    <a:lumMod val="75000"/>
                  </a:schemeClr>
                </a:solidFill>
              </a:rPr>
              <a:t>Single Source Problems</a:t>
            </a:r>
          </a:p>
        </p:txBody>
      </p:sp>
      <p:pic>
        <p:nvPicPr>
          <p:cNvPr id="4" name="Picture 3"/>
          <p:cNvPicPr>
            <a:picLocks noChangeAspect="1"/>
          </p:cNvPicPr>
          <p:nvPr/>
        </p:nvPicPr>
        <p:blipFill>
          <a:blip r:embed="rId2"/>
          <a:stretch>
            <a:fillRect/>
          </a:stretch>
        </p:blipFill>
        <p:spPr>
          <a:xfrm>
            <a:off x="145399" y="1415348"/>
            <a:ext cx="8963151" cy="1743324"/>
          </a:xfrm>
          <a:prstGeom prst="rect">
            <a:avLst/>
          </a:prstGeom>
        </p:spPr>
      </p:pic>
      <p:sp>
        <p:nvSpPr>
          <p:cNvPr id="6" name="TextBox 5"/>
          <p:cNvSpPr txBox="1"/>
          <p:nvPr/>
        </p:nvSpPr>
        <p:spPr>
          <a:xfrm>
            <a:off x="3659656" y="3158672"/>
            <a:ext cx="1411220" cy="369332"/>
          </a:xfrm>
          <a:prstGeom prst="rect">
            <a:avLst/>
          </a:prstGeom>
          <a:noFill/>
        </p:spPr>
        <p:txBody>
          <a:bodyPr wrap="none" rtlCol="0">
            <a:spAutoFit/>
          </a:bodyPr>
          <a:lstStyle/>
          <a:p>
            <a:r>
              <a:rPr lang="en-US" dirty="0"/>
              <a:t>Schema level</a:t>
            </a:r>
          </a:p>
        </p:txBody>
      </p:sp>
    </p:spTree>
    <p:extLst>
      <p:ext uri="{BB962C8B-B14F-4D97-AF65-F5344CB8AC3E}">
        <p14:creationId xmlns:p14="http://schemas.microsoft.com/office/powerpoint/2010/main" val="2794221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14F28C-0867-4B6B-BDB9-E6B84BA630EA}"/>
              </a:ext>
            </a:extLst>
          </p:cNvPr>
          <p:cNvPicPr>
            <a:picLocks noChangeAspect="1"/>
          </p:cNvPicPr>
          <p:nvPr/>
        </p:nvPicPr>
        <p:blipFill>
          <a:blip r:embed="rId2"/>
          <a:stretch>
            <a:fillRect/>
          </a:stretch>
        </p:blipFill>
        <p:spPr>
          <a:xfrm>
            <a:off x="498069" y="614180"/>
            <a:ext cx="8338187" cy="3436245"/>
          </a:xfrm>
          <a:prstGeom prst="rect">
            <a:avLst/>
          </a:prstGeom>
        </p:spPr>
      </p:pic>
      <p:sp>
        <p:nvSpPr>
          <p:cNvPr id="7" name="TextBox 6">
            <a:extLst>
              <a:ext uri="{FF2B5EF4-FFF2-40B4-BE49-F238E27FC236}">
                <a16:creationId xmlns:a16="http://schemas.microsoft.com/office/drawing/2014/main" id="{3CECC60D-EAAC-4A46-A7C6-A1551F5C2B2F}"/>
              </a:ext>
            </a:extLst>
          </p:cNvPr>
          <p:cNvSpPr txBox="1"/>
          <p:nvPr/>
        </p:nvSpPr>
        <p:spPr>
          <a:xfrm>
            <a:off x="3790960" y="3949332"/>
            <a:ext cx="1752403" cy="400110"/>
          </a:xfrm>
          <a:prstGeom prst="rect">
            <a:avLst/>
          </a:prstGeom>
          <a:noFill/>
        </p:spPr>
        <p:txBody>
          <a:bodyPr wrap="none" rtlCol="0">
            <a:spAutoFit/>
          </a:bodyPr>
          <a:lstStyle/>
          <a:p>
            <a:r>
              <a:rPr lang="en-US" sz="2000" dirty="0"/>
              <a:t>Instance level</a:t>
            </a:r>
          </a:p>
        </p:txBody>
      </p:sp>
      <p:sp>
        <p:nvSpPr>
          <p:cNvPr id="3" name="Slide Number Placeholder 2"/>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24</a:t>
            </a:fld>
            <a:r>
              <a:rPr lang="nl-NL"/>
              <a:t>]</a:t>
            </a:r>
            <a:endParaRPr lang="nl-NL" dirty="0"/>
          </a:p>
        </p:txBody>
      </p:sp>
      <p:sp>
        <p:nvSpPr>
          <p:cNvPr id="8" name="Title 1">
            <a:extLst>
              <a:ext uri="{FF2B5EF4-FFF2-40B4-BE49-F238E27FC236}">
                <a16:creationId xmlns:a16="http://schemas.microsoft.com/office/drawing/2014/main" id="{62B59219-32BF-9146-BB41-C508F0594C8C}"/>
              </a:ext>
            </a:extLst>
          </p:cNvPr>
          <p:cNvSpPr>
            <a:spLocks noGrp="1"/>
          </p:cNvSpPr>
          <p:nvPr>
            <p:ph type="title" idx="4294967295"/>
          </p:nvPr>
        </p:nvSpPr>
        <p:spPr>
          <a:xfrm>
            <a:off x="0" y="207963"/>
            <a:ext cx="5175250" cy="307975"/>
          </a:xfrm>
          <a:prstGeom prst="rect">
            <a:avLst/>
          </a:prstGeom>
        </p:spPr>
        <p:txBody>
          <a:bodyPr>
            <a:noAutofit/>
          </a:bodyPr>
          <a:lstStyle/>
          <a:p>
            <a:r>
              <a:rPr lang="en-US" sz="2800" dirty="0">
                <a:solidFill>
                  <a:schemeClr val="accent4">
                    <a:lumMod val="75000"/>
                  </a:schemeClr>
                </a:solidFill>
              </a:rPr>
              <a:t>Single Source Problems</a:t>
            </a:r>
          </a:p>
        </p:txBody>
      </p:sp>
    </p:spTree>
    <p:extLst>
      <p:ext uri="{BB962C8B-B14F-4D97-AF65-F5344CB8AC3E}">
        <p14:creationId xmlns:p14="http://schemas.microsoft.com/office/powerpoint/2010/main" val="461253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799" y="656175"/>
            <a:ext cx="8460060" cy="3486470"/>
          </a:xfrm>
          <a:prstGeom prst="rect">
            <a:avLst/>
          </a:prstGeom>
        </p:spPr>
      </p:pic>
      <p:sp>
        <p:nvSpPr>
          <p:cNvPr id="3" name="Slide Number Placeholder 2"/>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25</a:t>
            </a:fld>
            <a:r>
              <a:rPr lang="nl-NL"/>
              <a:t>]</a:t>
            </a:r>
            <a:endParaRPr lang="nl-NL" dirty="0"/>
          </a:p>
        </p:txBody>
      </p:sp>
      <p:sp>
        <p:nvSpPr>
          <p:cNvPr id="6" name="Title 1">
            <a:extLst>
              <a:ext uri="{FF2B5EF4-FFF2-40B4-BE49-F238E27FC236}">
                <a16:creationId xmlns:a16="http://schemas.microsoft.com/office/drawing/2014/main" id="{2987B949-BB53-A54F-995D-2BB923658C54}"/>
              </a:ext>
            </a:extLst>
          </p:cNvPr>
          <p:cNvSpPr>
            <a:spLocks noGrp="1"/>
          </p:cNvSpPr>
          <p:nvPr>
            <p:ph type="title" idx="4294967295"/>
          </p:nvPr>
        </p:nvSpPr>
        <p:spPr>
          <a:xfrm>
            <a:off x="0" y="207963"/>
            <a:ext cx="5175250" cy="307975"/>
          </a:xfrm>
          <a:prstGeom prst="rect">
            <a:avLst/>
          </a:prstGeom>
        </p:spPr>
        <p:txBody>
          <a:bodyPr>
            <a:noAutofit/>
          </a:bodyPr>
          <a:lstStyle/>
          <a:p>
            <a:r>
              <a:rPr lang="en-US" sz="2800" dirty="0">
                <a:solidFill>
                  <a:schemeClr val="accent4">
                    <a:lumMod val="75000"/>
                  </a:schemeClr>
                </a:solidFill>
              </a:rPr>
              <a:t>Multi-Source Problems</a:t>
            </a:r>
          </a:p>
        </p:txBody>
      </p:sp>
    </p:spTree>
    <p:extLst>
      <p:ext uri="{BB962C8B-B14F-4D97-AF65-F5344CB8AC3E}">
        <p14:creationId xmlns:p14="http://schemas.microsoft.com/office/powerpoint/2010/main" val="4185997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26</a:t>
            </a:fld>
            <a:r>
              <a:rPr lang="nl-NL"/>
              <a:t>]</a:t>
            </a:r>
            <a:endParaRPr lang="nl-NL" dirty="0"/>
          </a:p>
        </p:txBody>
      </p:sp>
      <p:sp>
        <p:nvSpPr>
          <p:cNvPr id="2" name="Title 1"/>
          <p:cNvSpPr>
            <a:spLocks noGrp="1"/>
          </p:cNvSpPr>
          <p:nvPr>
            <p:ph type="title" idx="4294967295"/>
          </p:nvPr>
        </p:nvSpPr>
        <p:spPr>
          <a:xfrm>
            <a:off x="1296988" y="141288"/>
            <a:ext cx="7847012" cy="350837"/>
          </a:xfrm>
          <a:prstGeom prst="rect">
            <a:avLst/>
          </a:prstGeom>
        </p:spPr>
        <p:txBody>
          <a:bodyPr>
            <a:noAutofit/>
          </a:bodyPr>
          <a:lstStyle/>
          <a:p>
            <a:r>
              <a:rPr lang="en-GB" sz="2800" dirty="0">
                <a:solidFill>
                  <a:schemeClr val="accent4">
                    <a:lumMod val="75000"/>
                  </a:schemeClr>
                </a:solidFill>
              </a:rPr>
              <a:t>A Data Quality Methodology</a:t>
            </a:r>
          </a:p>
        </p:txBody>
      </p:sp>
      <p:pic>
        <p:nvPicPr>
          <p:cNvPr id="27650" name="Picture 2" descr="http://download.101com.com/pub/tdwi/Images/bitw012809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03" y="572283"/>
            <a:ext cx="6598702" cy="32523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66123" y="4065310"/>
            <a:ext cx="7947660" cy="261610"/>
          </a:xfrm>
          <a:prstGeom prst="rect">
            <a:avLst/>
          </a:prstGeom>
        </p:spPr>
        <p:txBody>
          <a:bodyPr wrap="square">
            <a:spAutoFit/>
          </a:bodyPr>
          <a:lstStyle/>
          <a:p>
            <a:r>
              <a:rPr lang="en-GB" sz="1050" dirty="0">
                <a:solidFill>
                  <a:srgbClr val="000099"/>
                </a:solidFill>
              </a:rPr>
              <a:t>Source: https://tdwi.org/Articles/2009/01/28/Data-Quality-Management-Getting-More-from-Your-BI-Investment.aspx?Page=5</a:t>
            </a:r>
          </a:p>
        </p:txBody>
      </p:sp>
    </p:spTree>
    <p:extLst>
      <p:ext uri="{BB962C8B-B14F-4D97-AF65-F5344CB8AC3E}">
        <p14:creationId xmlns:p14="http://schemas.microsoft.com/office/powerpoint/2010/main" val="2668097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a:extLst>
              <a:ext uri="{FF2B5EF4-FFF2-40B4-BE49-F238E27FC236}">
                <a16:creationId xmlns:a16="http://schemas.microsoft.com/office/drawing/2014/main" id="{5C8A5625-4D68-BEA7-D2DC-98B1419D7073}"/>
              </a:ext>
            </a:extLst>
          </p:cNvPr>
          <p:cNvSpPr txBox="1">
            <a:spLocks noChangeArrowheads="1"/>
          </p:cNvSpPr>
          <p:nvPr/>
        </p:nvSpPr>
        <p:spPr bwMode="auto">
          <a:xfrm>
            <a:off x="138572" y="1815986"/>
            <a:ext cx="1828385" cy="10687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2315" b="1" dirty="0">
                <a:solidFill>
                  <a:srgbClr val="000080"/>
                </a:solidFill>
                <a:latin typeface="Arial" panose="020B0604020202020204" pitchFamily="34" charset="0"/>
              </a:rPr>
              <a:t>Data Quality Assessment Steps</a:t>
            </a:r>
          </a:p>
        </p:txBody>
      </p:sp>
      <p:sp>
        <p:nvSpPr>
          <p:cNvPr id="23556" name="AutoShape 4">
            <a:extLst>
              <a:ext uri="{FF2B5EF4-FFF2-40B4-BE49-F238E27FC236}">
                <a16:creationId xmlns:a16="http://schemas.microsoft.com/office/drawing/2014/main" id="{302F4930-BAF0-3E59-F32E-CDD9C0C2AB76}"/>
              </a:ext>
            </a:extLst>
          </p:cNvPr>
          <p:cNvSpPr>
            <a:spLocks noChangeArrowheads="1"/>
          </p:cNvSpPr>
          <p:nvPr/>
        </p:nvSpPr>
        <p:spPr bwMode="auto">
          <a:xfrm>
            <a:off x="5931401" y="2350363"/>
            <a:ext cx="1557331" cy="925158"/>
          </a:xfrm>
          <a:prstGeom prst="diamond">
            <a:avLst/>
          </a:prstGeom>
          <a:solidFill>
            <a:srgbClr val="AED994"/>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dirty="0">
                <a:solidFill>
                  <a:srgbClr val="000080"/>
                </a:solidFill>
                <a:latin typeface="Arial" panose="020B0604020202020204" pitchFamily="34" charset="0"/>
              </a:rPr>
              <a:t>Do the </a:t>
            </a:r>
            <a:r>
              <a:rPr lang="en-US" altLang="en-IT" sz="1050" dirty="0">
                <a:solidFill>
                  <a:srgbClr val="000080"/>
                </a:solidFill>
                <a:latin typeface="Arial" panose="020B0604020202020204" pitchFamily="34" charset="0"/>
              </a:rPr>
              <a:t>assumptions</a:t>
            </a:r>
            <a:r>
              <a:rPr lang="en-US" altLang="en-IT" sz="1125" dirty="0">
                <a:solidFill>
                  <a:srgbClr val="000080"/>
                </a:solidFill>
                <a:latin typeface="Arial" panose="020B0604020202020204" pitchFamily="34" charset="0"/>
              </a:rPr>
              <a:t> hold?</a:t>
            </a:r>
          </a:p>
        </p:txBody>
      </p:sp>
      <p:sp>
        <p:nvSpPr>
          <p:cNvPr id="23557" name="Line 5">
            <a:extLst>
              <a:ext uri="{FF2B5EF4-FFF2-40B4-BE49-F238E27FC236}">
                <a16:creationId xmlns:a16="http://schemas.microsoft.com/office/drawing/2014/main" id="{B7225E55-6EB9-55C1-CB2A-4357259EABFE}"/>
              </a:ext>
            </a:extLst>
          </p:cNvPr>
          <p:cNvSpPr>
            <a:spLocks noChangeShapeType="1"/>
          </p:cNvSpPr>
          <p:nvPr/>
        </p:nvSpPr>
        <p:spPr bwMode="auto">
          <a:xfrm>
            <a:off x="5432593" y="2804016"/>
            <a:ext cx="497758" cy="0"/>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58" name="Text Box 6">
            <a:extLst>
              <a:ext uri="{FF2B5EF4-FFF2-40B4-BE49-F238E27FC236}">
                <a16:creationId xmlns:a16="http://schemas.microsoft.com/office/drawing/2014/main" id="{6FB393EE-5876-535E-85A6-95DA13843A6E}"/>
              </a:ext>
            </a:extLst>
          </p:cNvPr>
          <p:cNvSpPr txBox="1">
            <a:spLocks noChangeArrowheads="1"/>
          </p:cNvSpPr>
          <p:nvPr/>
        </p:nvSpPr>
        <p:spPr bwMode="auto">
          <a:xfrm>
            <a:off x="7372169" y="2377910"/>
            <a:ext cx="335028" cy="315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2051">
                <a:solidFill>
                  <a:srgbClr val="000080"/>
                </a:solidFill>
                <a:latin typeface="Arial" panose="020B0604020202020204" pitchFamily="34" charset="0"/>
              </a:rPr>
              <a:t>No</a:t>
            </a:r>
          </a:p>
        </p:txBody>
      </p:sp>
      <p:sp>
        <p:nvSpPr>
          <p:cNvPr id="23559" name="Text Box 7">
            <a:extLst>
              <a:ext uri="{FF2B5EF4-FFF2-40B4-BE49-F238E27FC236}">
                <a16:creationId xmlns:a16="http://schemas.microsoft.com/office/drawing/2014/main" id="{B7D74C5D-B88E-D7D3-F976-0C01C1979343}"/>
              </a:ext>
            </a:extLst>
          </p:cNvPr>
          <p:cNvSpPr txBox="1">
            <a:spLocks noChangeArrowheads="1"/>
          </p:cNvSpPr>
          <p:nvPr/>
        </p:nvSpPr>
        <p:spPr bwMode="auto">
          <a:xfrm>
            <a:off x="6774649" y="3452185"/>
            <a:ext cx="427874" cy="315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2051">
                <a:solidFill>
                  <a:srgbClr val="000080"/>
                </a:solidFill>
                <a:latin typeface="Arial" panose="020B0604020202020204" pitchFamily="34" charset="0"/>
              </a:rPr>
              <a:t>Yes</a:t>
            </a:r>
          </a:p>
        </p:txBody>
      </p:sp>
      <p:sp>
        <p:nvSpPr>
          <p:cNvPr id="23560" name="Rectangle 8">
            <a:extLst>
              <a:ext uri="{FF2B5EF4-FFF2-40B4-BE49-F238E27FC236}">
                <a16:creationId xmlns:a16="http://schemas.microsoft.com/office/drawing/2014/main" id="{AF982591-D992-032E-41A7-40DD60F63A70}"/>
              </a:ext>
            </a:extLst>
          </p:cNvPr>
          <p:cNvSpPr>
            <a:spLocks noChangeArrowheads="1"/>
          </p:cNvSpPr>
          <p:nvPr/>
        </p:nvSpPr>
        <p:spPr bwMode="auto">
          <a:xfrm>
            <a:off x="2294826" y="2578240"/>
            <a:ext cx="3152468" cy="496708"/>
          </a:xfrm>
          <a:prstGeom prst="rect">
            <a:avLst/>
          </a:prstGeom>
          <a:solidFill>
            <a:srgbClr val="DCDCDC"/>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b="1">
                <a:solidFill>
                  <a:srgbClr val="000080"/>
                </a:solidFill>
                <a:latin typeface="Arial" panose="020B0604020202020204" pitchFamily="34" charset="0"/>
              </a:rPr>
              <a:t>Step 4: Verify the assumptions of the method</a:t>
            </a:r>
          </a:p>
        </p:txBody>
      </p:sp>
      <p:sp>
        <p:nvSpPr>
          <p:cNvPr id="23561" name="Rectangle 9">
            <a:extLst>
              <a:ext uri="{FF2B5EF4-FFF2-40B4-BE49-F238E27FC236}">
                <a16:creationId xmlns:a16="http://schemas.microsoft.com/office/drawing/2014/main" id="{0D88D203-94C2-134A-A534-FCFFF2DA709A}"/>
              </a:ext>
            </a:extLst>
          </p:cNvPr>
          <p:cNvSpPr>
            <a:spLocks noChangeArrowheads="1"/>
          </p:cNvSpPr>
          <p:nvPr/>
        </p:nvSpPr>
        <p:spPr bwMode="auto">
          <a:xfrm>
            <a:off x="2294826" y="3407837"/>
            <a:ext cx="3177671" cy="494608"/>
          </a:xfrm>
          <a:prstGeom prst="rect">
            <a:avLst/>
          </a:prstGeom>
          <a:solidFill>
            <a:srgbClr val="DCDCDC"/>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b="1">
                <a:solidFill>
                  <a:srgbClr val="000080"/>
                </a:solidFill>
                <a:latin typeface="Arial" panose="020B0604020202020204" pitchFamily="34" charset="0"/>
              </a:rPr>
              <a:t>Step 5: Draw conclusions</a:t>
            </a:r>
          </a:p>
        </p:txBody>
      </p:sp>
      <p:sp>
        <p:nvSpPr>
          <p:cNvPr id="23562" name="Line 10">
            <a:extLst>
              <a:ext uri="{FF2B5EF4-FFF2-40B4-BE49-F238E27FC236}">
                <a16:creationId xmlns:a16="http://schemas.microsoft.com/office/drawing/2014/main" id="{488B5F95-163E-6961-2C46-4A727ABD3BF7}"/>
              </a:ext>
            </a:extLst>
          </p:cNvPr>
          <p:cNvSpPr>
            <a:spLocks noChangeShapeType="1"/>
          </p:cNvSpPr>
          <p:nvPr/>
        </p:nvSpPr>
        <p:spPr bwMode="auto">
          <a:xfrm>
            <a:off x="3838506" y="1599525"/>
            <a:ext cx="0" cy="240478"/>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63" name="Line 11">
            <a:extLst>
              <a:ext uri="{FF2B5EF4-FFF2-40B4-BE49-F238E27FC236}">
                <a16:creationId xmlns:a16="http://schemas.microsoft.com/office/drawing/2014/main" id="{006B5AFB-48B9-BCDB-137E-1C439E6D26A0}"/>
              </a:ext>
            </a:extLst>
          </p:cNvPr>
          <p:cNvSpPr>
            <a:spLocks noChangeShapeType="1"/>
          </p:cNvSpPr>
          <p:nvPr/>
        </p:nvSpPr>
        <p:spPr bwMode="auto">
          <a:xfrm>
            <a:off x="3838506" y="888593"/>
            <a:ext cx="0" cy="277232"/>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64" name="Rectangle 12">
            <a:extLst>
              <a:ext uri="{FF2B5EF4-FFF2-40B4-BE49-F238E27FC236}">
                <a16:creationId xmlns:a16="http://schemas.microsoft.com/office/drawing/2014/main" id="{76633AAC-4FD6-DB4A-FFD0-A6C0DFDF2CBF}"/>
              </a:ext>
            </a:extLst>
          </p:cNvPr>
          <p:cNvSpPr>
            <a:spLocks noChangeArrowheads="1"/>
          </p:cNvSpPr>
          <p:nvPr/>
        </p:nvSpPr>
        <p:spPr bwMode="auto">
          <a:xfrm>
            <a:off x="2271724" y="1805350"/>
            <a:ext cx="3167169" cy="497758"/>
          </a:xfrm>
          <a:prstGeom prst="rect">
            <a:avLst/>
          </a:prstGeom>
          <a:solidFill>
            <a:srgbClr val="DCDCDC"/>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b="1">
                <a:solidFill>
                  <a:srgbClr val="000080"/>
                </a:solidFill>
                <a:latin typeface="Arial" panose="020B0604020202020204" pitchFamily="34" charset="0"/>
              </a:rPr>
              <a:t>Step 3: Select the statistical method</a:t>
            </a:r>
          </a:p>
        </p:txBody>
      </p:sp>
      <p:sp>
        <p:nvSpPr>
          <p:cNvPr id="23565" name="Rectangle 13">
            <a:extLst>
              <a:ext uri="{FF2B5EF4-FFF2-40B4-BE49-F238E27FC236}">
                <a16:creationId xmlns:a16="http://schemas.microsoft.com/office/drawing/2014/main" id="{945E9CB4-2124-1AA3-6020-BE145CF2B32C}"/>
              </a:ext>
            </a:extLst>
          </p:cNvPr>
          <p:cNvSpPr>
            <a:spLocks noChangeArrowheads="1"/>
          </p:cNvSpPr>
          <p:nvPr/>
        </p:nvSpPr>
        <p:spPr bwMode="auto">
          <a:xfrm>
            <a:off x="2266473" y="1264537"/>
            <a:ext cx="3166119" cy="262531"/>
          </a:xfrm>
          <a:prstGeom prst="rect">
            <a:avLst/>
          </a:prstGeom>
          <a:solidFill>
            <a:srgbClr val="DCDCDC"/>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b="1">
                <a:solidFill>
                  <a:srgbClr val="000080"/>
                </a:solidFill>
                <a:latin typeface="Arial" panose="020B0604020202020204" pitchFamily="34" charset="0"/>
              </a:rPr>
              <a:t>Step 2: Learn more about the data</a:t>
            </a:r>
          </a:p>
        </p:txBody>
      </p:sp>
      <p:sp>
        <p:nvSpPr>
          <p:cNvPr id="23566" name="Line 14">
            <a:extLst>
              <a:ext uri="{FF2B5EF4-FFF2-40B4-BE49-F238E27FC236}">
                <a16:creationId xmlns:a16="http://schemas.microsoft.com/office/drawing/2014/main" id="{DDDF60BB-B731-915D-8283-BE74A65C4CF9}"/>
              </a:ext>
            </a:extLst>
          </p:cNvPr>
          <p:cNvSpPr>
            <a:spLocks noChangeShapeType="1"/>
          </p:cNvSpPr>
          <p:nvPr/>
        </p:nvSpPr>
        <p:spPr bwMode="auto">
          <a:xfrm>
            <a:off x="3838506" y="2242201"/>
            <a:ext cx="0" cy="317137"/>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67" name="Rectangle 15">
            <a:extLst>
              <a:ext uri="{FF2B5EF4-FFF2-40B4-BE49-F238E27FC236}">
                <a16:creationId xmlns:a16="http://schemas.microsoft.com/office/drawing/2014/main" id="{B1D6B031-AB3A-4CA5-C5FC-F2BD7951ACDC}"/>
              </a:ext>
            </a:extLst>
          </p:cNvPr>
          <p:cNvSpPr>
            <a:spLocks noChangeArrowheads="1"/>
          </p:cNvSpPr>
          <p:nvPr/>
        </p:nvSpPr>
        <p:spPr bwMode="auto">
          <a:xfrm>
            <a:off x="2221318" y="439140"/>
            <a:ext cx="3206024" cy="456803"/>
          </a:xfrm>
          <a:prstGeom prst="rect">
            <a:avLst/>
          </a:prstGeom>
          <a:solidFill>
            <a:srgbClr val="DCDCDC"/>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25" b="1">
                <a:solidFill>
                  <a:srgbClr val="000080"/>
                </a:solidFill>
                <a:latin typeface="Arial" panose="020B0604020202020204" pitchFamily="34" charset="0"/>
              </a:rPr>
              <a:t>Step 1: Review Decision Problem</a:t>
            </a:r>
          </a:p>
        </p:txBody>
      </p:sp>
      <p:sp>
        <p:nvSpPr>
          <p:cNvPr id="23568" name="Text Box 16">
            <a:extLst>
              <a:ext uri="{FF2B5EF4-FFF2-40B4-BE49-F238E27FC236}">
                <a16:creationId xmlns:a16="http://schemas.microsoft.com/office/drawing/2014/main" id="{938C9A9B-9DD8-2F04-D7E5-DFEB1D12B91C}"/>
              </a:ext>
            </a:extLst>
          </p:cNvPr>
          <p:cNvSpPr txBox="1">
            <a:spLocks noChangeArrowheads="1"/>
          </p:cNvSpPr>
          <p:nvPr/>
        </p:nvSpPr>
        <p:spPr bwMode="auto">
          <a:xfrm>
            <a:off x="5716125" y="305775"/>
            <a:ext cx="2042489" cy="3940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91" i="1">
                <a:solidFill>
                  <a:srgbClr val="000000"/>
                </a:solidFill>
                <a:latin typeface="Arial" panose="020B0604020202020204" pitchFamily="34" charset="0"/>
              </a:rPr>
              <a:t>Revise the scope </a:t>
            </a:r>
          </a:p>
          <a:p>
            <a:pPr algn="ctr">
              <a:spcAft>
                <a:spcPct val="15000"/>
              </a:spcAft>
            </a:pPr>
            <a:r>
              <a:rPr lang="en-US" altLang="en-IT" sz="1191" i="1">
                <a:solidFill>
                  <a:srgbClr val="000000"/>
                </a:solidFill>
                <a:latin typeface="Arial" panose="020B0604020202020204" pitchFamily="34" charset="0"/>
              </a:rPr>
              <a:t>of the problem</a:t>
            </a:r>
          </a:p>
        </p:txBody>
      </p:sp>
      <p:sp>
        <p:nvSpPr>
          <p:cNvPr id="23569" name="Text Box 17">
            <a:extLst>
              <a:ext uri="{FF2B5EF4-FFF2-40B4-BE49-F238E27FC236}">
                <a16:creationId xmlns:a16="http://schemas.microsoft.com/office/drawing/2014/main" id="{87A6CE67-0B1D-1618-9828-C2DE947CA140}"/>
              </a:ext>
            </a:extLst>
          </p:cNvPr>
          <p:cNvSpPr txBox="1">
            <a:spLocks noChangeArrowheads="1"/>
          </p:cNvSpPr>
          <p:nvPr/>
        </p:nvSpPr>
        <p:spPr bwMode="auto">
          <a:xfrm>
            <a:off x="5848441" y="1775946"/>
            <a:ext cx="2029887" cy="183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1191" i="1">
                <a:solidFill>
                  <a:srgbClr val="000000"/>
                </a:solidFill>
                <a:latin typeface="Arial" panose="020B0604020202020204" pitchFamily="34" charset="0"/>
              </a:rPr>
              <a:t>Choose a new statistical test</a:t>
            </a:r>
          </a:p>
        </p:txBody>
      </p:sp>
      <p:sp>
        <p:nvSpPr>
          <p:cNvPr id="23570" name="Text Box 18">
            <a:extLst>
              <a:ext uri="{FF2B5EF4-FFF2-40B4-BE49-F238E27FC236}">
                <a16:creationId xmlns:a16="http://schemas.microsoft.com/office/drawing/2014/main" id="{9BB05E0D-1E56-4532-0CDD-66137BC8BC44}"/>
              </a:ext>
            </a:extLst>
          </p:cNvPr>
          <p:cNvSpPr txBox="1">
            <a:spLocks noChangeArrowheads="1"/>
          </p:cNvSpPr>
          <p:nvPr/>
        </p:nvSpPr>
        <p:spPr bwMode="auto">
          <a:xfrm>
            <a:off x="5690922" y="1042961"/>
            <a:ext cx="2100245" cy="366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15000"/>
              </a:spcAft>
            </a:pPr>
            <a:r>
              <a:rPr lang="en-US" altLang="en-IT" sz="1191" i="1">
                <a:solidFill>
                  <a:srgbClr val="000000"/>
                </a:solidFill>
                <a:latin typeface="Arial" panose="020B0604020202020204" pitchFamily="34" charset="0"/>
              </a:rPr>
              <a:t>Transform or otherwise modify the data</a:t>
            </a:r>
          </a:p>
        </p:txBody>
      </p:sp>
      <p:sp>
        <p:nvSpPr>
          <p:cNvPr id="23571" name="Freeform 19">
            <a:extLst>
              <a:ext uri="{FF2B5EF4-FFF2-40B4-BE49-F238E27FC236}">
                <a16:creationId xmlns:a16="http://schemas.microsoft.com/office/drawing/2014/main" id="{99219E9D-944F-99D4-741F-09B048CF3CD2}"/>
              </a:ext>
            </a:extLst>
          </p:cNvPr>
          <p:cNvSpPr>
            <a:spLocks/>
          </p:cNvSpPr>
          <p:nvPr/>
        </p:nvSpPr>
        <p:spPr bwMode="auto">
          <a:xfrm>
            <a:off x="5498750" y="3323827"/>
            <a:ext cx="1201340" cy="330789"/>
          </a:xfrm>
          <a:custGeom>
            <a:avLst/>
            <a:gdLst>
              <a:gd name="T0" fmla="*/ 1144 w 1144"/>
              <a:gd name="T1" fmla="*/ 0 h 315"/>
              <a:gd name="T2" fmla="*/ 1144 w 1144"/>
              <a:gd name="T3" fmla="*/ 315 h 315"/>
              <a:gd name="T4" fmla="*/ 0 w 1144"/>
              <a:gd name="T5" fmla="*/ 315 h 315"/>
            </a:gdLst>
            <a:ahLst/>
            <a:cxnLst>
              <a:cxn ang="0">
                <a:pos x="T0" y="T1"/>
              </a:cxn>
              <a:cxn ang="0">
                <a:pos x="T2" y="T3"/>
              </a:cxn>
              <a:cxn ang="0">
                <a:pos x="T4" y="T5"/>
              </a:cxn>
            </a:cxnLst>
            <a:rect l="0" t="0" r="r" b="b"/>
            <a:pathLst>
              <a:path w="1144" h="315">
                <a:moveTo>
                  <a:pt x="1144" y="0"/>
                </a:moveTo>
                <a:lnTo>
                  <a:pt x="1144" y="315"/>
                </a:lnTo>
                <a:lnTo>
                  <a:pt x="0" y="315"/>
                </a:lnTo>
              </a:path>
            </a:pathLst>
          </a:custGeom>
          <a:noFill/>
          <a:ln w="25400">
            <a:solidFill>
              <a:srgbClr val="00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2" name="Freeform 20">
            <a:extLst>
              <a:ext uri="{FF2B5EF4-FFF2-40B4-BE49-F238E27FC236}">
                <a16:creationId xmlns:a16="http://schemas.microsoft.com/office/drawing/2014/main" id="{817F1FDF-DEE7-D0F7-5712-114DEEDB3662}"/>
              </a:ext>
            </a:extLst>
          </p:cNvPr>
          <p:cNvSpPr>
            <a:spLocks/>
          </p:cNvSpPr>
          <p:nvPr/>
        </p:nvSpPr>
        <p:spPr bwMode="auto">
          <a:xfrm>
            <a:off x="7481382" y="675417"/>
            <a:ext cx="442101" cy="2142250"/>
          </a:xfrm>
          <a:custGeom>
            <a:avLst/>
            <a:gdLst>
              <a:gd name="T0" fmla="*/ 0 w 421"/>
              <a:gd name="T1" fmla="*/ 2040 h 2040"/>
              <a:gd name="T2" fmla="*/ 421 w 421"/>
              <a:gd name="T3" fmla="*/ 2040 h 2040"/>
              <a:gd name="T4" fmla="*/ 421 w 421"/>
              <a:gd name="T5" fmla="*/ 0 h 2040"/>
            </a:gdLst>
            <a:ahLst/>
            <a:cxnLst>
              <a:cxn ang="0">
                <a:pos x="T0" y="T1"/>
              </a:cxn>
              <a:cxn ang="0">
                <a:pos x="T2" y="T3"/>
              </a:cxn>
              <a:cxn ang="0">
                <a:pos x="T4" y="T5"/>
              </a:cxn>
            </a:cxnLst>
            <a:rect l="0" t="0" r="r" b="b"/>
            <a:pathLst>
              <a:path w="421" h="2040">
                <a:moveTo>
                  <a:pt x="0" y="2040"/>
                </a:moveTo>
                <a:lnTo>
                  <a:pt x="421" y="2040"/>
                </a:lnTo>
                <a:lnTo>
                  <a:pt x="421" y="0"/>
                </a:lnTo>
              </a:path>
            </a:pathLst>
          </a:custGeom>
          <a:noFill/>
          <a:ln w="25400">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3" name="Line 21">
            <a:extLst>
              <a:ext uri="{FF2B5EF4-FFF2-40B4-BE49-F238E27FC236}">
                <a16:creationId xmlns:a16="http://schemas.microsoft.com/office/drawing/2014/main" id="{A4724190-855B-B1D5-8DBC-2984E6B4FA98}"/>
              </a:ext>
            </a:extLst>
          </p:cNvPr>
          <p:cNvSpPr>
            <a:spLocks noChangeShapeType="1"/>
          </p:cNvSpPr>
          <p:nvPr/>
        </p:nvSpPr>
        <p:spPr bwMode="auto">
          <a:xfrm flipH="1">
            <a:off x="5493500" y="1448308"/>
            <a:ext cx="2417382" cy="0"/>
          </a:xfrm>
          <a:prstGeom prst="line">
            <a:avLst/>
          </a:prstGeom>
          <a:noFill/>
          <a:ln w="25400">
            <a:solidFill>
              <a:srgbClr val="00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4" name="Line 22">
            <a:extLst>
              <a:ext uri="{FF2B5EF4-FFF2-40B4-BE49-F238E27FC236}">
                <a16:creationId xmlns:a16="http://schemas.microsoft.com/office/drawing/2014/main" id="{B7ECC7E4-F622-6132-0B8D-78B6041A9D48}"/>
              </a:ext>
            </a:extLst>
          </p:cNvPr>
          <p:cNvSpPr>
            <a:spLocks noChangeShapeType="1"/>
          </p:cNvSpPr>
          <p:nvPr/>
        </p:nvSpPr>
        <p:spPr bwMode="auto">
          <a:xfrm flipH="1">
            <a:off x="5501901" y="2055278"/>
            <a:ext cx="2401630" cy="0"/>
          </a:xfrm>
          <a:prstGeom prst="line">
            <a:avLst/>
          </a:prstGeom>
          <a:noFill/>
          <a:ln w="25400">
            <a:solidFill>
              <a:srgbClr val="00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5" name="Line 23">
            <a:extLst>
              <a:ext uri="{FF2B5EF4-FFF2-40B4-BE49-F238E27FC236}">
                <a16:creationId xmlns:a16="http://schemas.microsoft.com/office/drawing/2014/main" id="{57DC0D98-8B28-F2C8-BEBD-8B139766C2DE}"/>
              </a:ext>
            </a:extLst>
          </p:cNvPr>
          <p:cNvSpPr>
            <a:spLocks noChangeShapeType="1"/>
          </p:cNvSpPr>
          <p:nvPr/>
        </p:nvSpPr>
        <p:spPr bwMode="auto">
          <a:xfrm flipH="1">
            <a:off x="5477748" y="681718"/>
            <a:ext cx="2427883" cy="0"/>
          </a:xfrm>
          <a:prstGeom prst="line">
            <a:avLst/>
          </a:prstGeom>
          <a:noFill/>
          <a:ln w="25400">
            <a:solidFill>
              <a:srgbClr val="00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6" name="Line 24">
            <a:extLst>
              <a:ext uri="{FF2B5EF4-FFF2-40B4-BE49-F238E27FC236}">
                <a16:creationId xmlns:a16="http://schemas.microsoft.com/office/drawing/2014/main" id="{F17AF9F0-EA14-8D81-2295-45D8221C8C07}"/>
              </a:ext>
            </a:extLst>
          </p:cNvPr>
          <p:cNvSpPr>
            <a:spLocks noChangeShapeType="1"/>
          </p:cNvSpPr>
          <p:nvPr/>
        </p:nvSpPr>
        <p:spPr bwMode="auto">
          <a:xfrm>
            <a:off x="3838506" y="3043445"/>
            <a:ext cx="0" cy="363342"/>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77" name="Text Box 25">
            <a:extLst>
              <a:ext uri="{FF2B5EF4-FFF2-40B4-BE49-F238E27FC236}">
                <a16:creationId xmlns:a16="http://schemas.microsoft.com/office/drawing/2014/main" id="{87633406-B480-7639-FC49-E5C2CAB9554D}"/>
              </a:ext>
            </a:extLst>
          </p:cNvPr>
          <p:cNvSpPr txBox="1">
            <a:spLocks noChangeArrowheads="1"/>
          </p:cNvSpPr>
          <p:nvPr/>
        </p:nvSpPr>
        <p:spPr bwMode="auto">
          <a:xfrm>
            <a:off x="6476414" y="731232"/>
            <a:ext cx="306174" cy="24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1588">
                <a:solidFill>
                  <a:srgbClr val="000080"/>
                </a:solidFill>
                <a:latin typeface="Arial" panose="020B0604020202020204" pitchFamily="34" charset="0"/>
              </a:rPr>
              <a:t>OR</a:t>
            </a:r>
          </a:p>
        </p:txBody>
      </p:sp>
      <p:sp>
        <p:nvSpPr>
          <p:cNvPr id="23578" name="Text Box 26">
            <a:extLst>
              <a:ext uri="{FF2B5EF4-FFF2-40B4-BE49-F238E27FC236}">
                <a16:creationId xmlns:a16="http://schemas.microsoft.com/office/drawing/2014/main" id="{2B4F7CE5-9FC2-53FD-B080-53D7452180F9}"/>
              </a:ext>
            </a:extLst>
          </p:cNvPr>
          <p:cNvSpPr txBox="1">
            <a:spLocks noChangeArrowheads="1"/>
          </p:cNvSpPr>
          <p:nvPr/>
        </p:nvSpPr>
        <p:spPr bwMode="auto">
          <a:xfrm>
            <a:off x="6519470" y="1492571"/>
            <a:ext cx="306174" cy="24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1588">
                <a:solidFill>
                  <a:srgbClr val="000080"/>
                </a:solidFill>
                <a:latin typeface="Arial" panose="020B0604020202020204" pitchFamily="34" charset="0"/>
              </a:rPr>
              <a:t>OR</a:t>
            </a:r>
          </a:p>
        </p:txBody>
      </p:sp>
      <p:sp>
        <p:nvSpPr>
          <p:cNvPr id="23579" name="Line 27">
            <a:extLst>
              <a:ext uri="{FF2B5EF4-FFF2-40B4-BE49-F238E27FC236}">
                <a16:creationId xmlns:a16="http://schemas.microsoft.com/office/drawing/2014/main" id="{D30CF010-F170-404C-2CB7-C7936F1C7BA6}"/>
              </a:ext>
            </a:extLst>
          </p:cNvPr>
          <p:cNvSpPr>
            <a:spLocks noChangeShapeType="1"/>
          </p:cNvSpPr>
          <p:nvPr/>
        </p:nvSpPr>
        <p:spPr bwMode="auto">
          <a:xfrm>
            <a:off x="3838506" y="3875141"/>
            <a:ext cx="0" cy="231027"/>
          </a:xfrm>
          <a:prstGeom prst="line">
            <a:avLst/>
          </a:prstGeom>
          <a:noFill/>
          <a:ln w="25400">
            <a:solidFill>
              <a:srgbClr val="00008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T" sz="1191"/>
          </a:p>
        </p:txBody>
      </p:sp>
      <p:sp>
        <p:nvSpPr>
          <p:cNvPr id="23580" name="Text Box 28">
            <a:extLst>
              <a:ext uri="{FF2B5EF4-FFF2-40B4-BE49-F238E27FC236}">
                <a16:creationId xmlns:a16="http://schemas.microsoft.com/office/drawing/2014/main" id="{394C17A7-563E-92D6-1024-17F48F7BB296}"/>
              </a:ext>
            </a:extLst>
          </p:cNvPr>
          <p:cNvSpPr txBox="1">
            <a:spLocks noChangeArrowheads="1"/>
          </p:cNvSpPr>
          <p:nvPr/>
        </p:nvSpPr>
        <p:spPr bwMode="auto">
          <a:xfrm>
            <a:off x="3257789" y="4151209"/>
            <a:ext cx="1189428" cy="193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5000"/>
              </a:spcAft>
            </a:pPr>
            <a:r>
              <a:rPr lang="en-US" altLang="en-IT" sz="1257">
                <a:solidFill>
                  <a:srgbClr val="000080"/>
                </a:solidFill>
                <a:latin typeface="Arial" panose="020B0604020202020204" pitchFamily="34" charset="0"/>
              </a:rPr>
              <a:t>Product/decision</a:t>
            </a:r>
          </a:p>
        </p:txBody>
      </p:sp>
    </p:spTree>
    <p:extLst>
      <p:ext uri="{BB962C8B-B14F-4D97-AF65-F5344CB8AC3E}">
        <p14:creationId xmlns:p14="http://schemas.microsoft.com/office/powerpoint/2010/main" val="1608482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it-IT"/>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1D2430-FB11-4C87-BF1D-6F488A17F237}" type="slidenum">
              <a:rPr lang="en-US" smtClean="0"/>
              <a:pPr/>
              <a:t>28</a:t>
            </a:fld>
            <a:endParaRPr lang="en-US" b="0" dirty="0"/>
          </a:p>
        </p:txBody>
      </p:sp>
      <p:sp>
        <p:nvSpPr>
          <p:cNvPr id="6" name="Rectangle 5">
            <a:extLst>
              <a:ext uri="{FF2B5EF4-FFF2-40B4-BE49-F238E27FC236}">
                <a16:creationId xmlns:a16="http://schemas.microsoft.com/office/drawing/2014/main" id="{7D6845CF-38CD-744E-A8B9-D4C5B127DC8E}"/>
              </a:ext>
            </a:extLst>
          </p:cNvPr>
          <p:cNvSpPr>
            <a:spLocks noGrp="1" noChangeArrowheads="1"/>
          </p:cNvSpPr>
          <p:nvPr/>
        </p:nvSpPr>
        <p:spPr>
          <a:xfrm>
            <a:off x="212435" y="-95795"/>
            <a:ext cx="6958149" cy="4729053"/>
          </a:xfrm>
          <a:prstGeom prst="rect">
            <a:avLst/>
          </a:prstGeom>
        </p:spPr>
        <p:txBody>
          <a:bodyPr vert="horz" lIns="0" tIns="45720" rIns="0" bIns="45720" rtlCol="0">
            <a:normAutofit lnSpcReduction="10000"/>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a:p>
            <a:r>
              <a:rPr lang="en-US" dirty="0"/>
              <a:t>ETL stands for </a:t>
            </a:r>
            <a:r>
              <a:rPr lang="en-US" b="1" dirty="0"/>
              <a:t>Extract-Transform-Load</a:t>
            </a:r>
            <a:r>
              <a:rPr lang="en-US" dirty="0"/>
              <a:t> and it is a process of how data is loaded from source systems to the data warehouse.  </a:t>
            </a:r>
          </a:p>
          <a:p>
            <a:pPr lvl="1"/>
            <a:r>
              <a:rPr lang="en-US" dirty="0"/>
              <a:t>Data is extracted from an OLTP database, transformed to match the data warehouse schema and loaded into the data warehouse database.  Many data warehouses also incorporate data from non-OLTP systems such as text files, legacy systems and spreadsheets. </a:t>
            </a:r>
          </a:p>
          <a:p>
            <a:r>
              <a:rPr lang="en-US" dirty="0"/>
              <a:t>The role of the </a:t>
            </a:r>
            <a:r>
              <a:rPr lang="en-US" b="1" i="1" dirty="0"/>
              <a:t>Extraction, Transformation and Loading </a:t>
            </a:r>
            <a:r>
              <a:rPr lang="en-US" dirty="0"/>
              <a:t>process is to define a single, detailed, comprehensive and high-quality data source that can in turn feed the DW (</a:t>
            </a:r>
            <a:r>
              <a:rPr lang="en-US" i="1" dirty="0">
                <a:solidFill>
                  <a:srgbClr val="C00000"/>
                </a:solidFill>
              </a:rPr>
              <a:t>Reconciliation</a:t>
            </a:r>
            <a:r>
              <a:rPr lang="en-US" dirty="0"/>
              <a:t>)</a:t>
            </a:r>
          </a:p>
          <a:p>
            <a:r>
              <a:rPr lang="en-US" dirty="0"/>
              <a:t>During the process of feeding the DW, reconciliation occurs in two occasions: when the DW is first </a:t>
            </a:r>
            <a:r>
              <a:rPr lang="en-US" b="1" dirty="0"/>
              <a:t>populated</a:t>
            </a:r>
            <a:r>
              <a:rPr lang="en-US" dirty="0"/>
              <a:t>, and periodically when the DW is </a:t>
            </a:r>
            <a:r>
              <a:rPr lang="en-US" b="1" dirty="0"/>
              <a:t>updated</a:t>
            </a:r>
            <a:r>
              <a:rPr lang="en-US" dirty="0"/>
              <a:t>.</a:t>
            </a:r>
          </a:p>
          <a:p>
            <a:pPr lvl="1"/>
            <a:r>
              <a:rPr lang="en-US" sz="1200" dirty="0"/>
              <a:t>Extraction</a:t>
            </a:r>
          </a:p>
          <a:p>
            <a:pPr lvl="1"/>
            <a:r>
              <a:rPr lang="en-US" sz="1200" dirty="0"/>
              <a:t>Cleansing</a:t>
            </a:r>
          </a:p>
          <a:p>
            <a:pPr lvl="1"/>
            <a:r>
              <a:rPr lang="en-US" sz="1200" dirty="0"/>
              <a:t>Transformation</a:t>
            </a:r>
          </a:p>
          <a:p>
            <a:pPr lvl="1"/>
            <a:r>
              <a:rPr lang="en-US" sz="1200" dirty="0"/>
              <a:t>Upload</a:t>
            </a:r>
          </a:p>
        </p:txBody>
      </p:sp>
      <p:pic>
        <p:nvPicPr>
          <p:cNvPr id="4098" name="Picture 2" descr="Logo">
            <a:extLst>
              <a:ext uri="{FF2B5EF4-FFF2-40B4-BE49-F238E27FC236}">
                <a16:creationId xmlns:a16="http://schemas.microsoft.com/office/drawing/2014/main" id="{0F71522D-9A5A-76E6-66A7-79C896223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865" y="933631"/>
            <a:ext cx="1917700" cy="191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456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50" b="1">
                <a:solidFill>
                  <a:schemeClr val="tx1"/>
                </a:solidFill>
                <a:latin typeface="Arial" charset="0"/>
              </a:defRPr>
            </a:lvl1pPr>
            <a:lvl2pPr marL="557213" indent="-214313">
              <a:defRPr sz="1050" b="1">
                <a:solidFill>
                  <a:schemeClr val="tx1"/>
                </a:solidFill>
                <a:latin typeface="Arial" charset="0"/>
              </a:defRPr>
            </a:lvl2pPr>
            <a:lvl3pPr marL="857250" indent="-171450">
              <a:defRPr sz="1050" b="1">
                <a:solidFill>
                  <a:schemeClr val="tx1"/>
                </a:solidFill>
                <a:latin typeface="Arial" charset="0"/>
              </a:defRPr>
            </a:lvl3pPr>
            <a:lvl4pPr marL="1200150" indent="-171450">
              <a:defRPr sz="1050" b="1">
                <a:solidFill>
                  <a:schemeClr val="tx1"/>
                </a:solidFill>
                <a:latin typeface="Arial" charset="0"/>
              </a:defRPr>
            </a:lvl4pPr>
            <a:lvl5pPr marL="1543050" indent="-171450">
              <a:defRPr sz="1050" b="1">
                <a:solidFill>
                  <a:schemeClr val="tx1"/>
                </a:solidFill>
                <a:latin typeface="Arial" charset="0"/>
              </a:defRPr>
            </a:lvl5pPr>
            <a:lvl6pPr marL="1885950" indent="-171450" algn="ctr" eaLnBrk="0" fontAlgn="base" hangingPunct="0">
              <a:spcBef>
                <a:spcPct val="0"/>
              </a:spcBef>
              <a:spcAft>
                <a:spcPct val="0"/>
              </a:spcAft>
              <a:defRPr sz="1050" b="1">
                <a:solidFill>
                  <a:schemeClr val="tx1"/>
                </a:solidFill>
                <a:latin typeface="Arial" charset="0"/>
              </a:defRPr>
            </a:lvl6pPr>
            <a:lvl7pPr marL="2228850" indent="-171450" algn="ctr" eaLnBrk="0" fontAlgn="base" hangingPunct="0">
              <a:spcBef>
                <a:spcPct val="0"/>
              </a:spcBef>
              <a:spcAft>
                <a:spcPct val="0"/>
              </a:spcAft>
              <a:defRPr sz="1050" b="1">
                <a:solidFill>
                  <a:schemeClr val="tx1"/>
                </a:solidFill>
                <a:latin typeface="Arial" charset="0"/>
              </a:defRPr>
            </a:lvl7pPr>
            <a:lvl8pPr marL="2571750" indent="-171450" algn="ctr" eaLnBrk="0" fontAlgn="base" hangingPunct="0">
              <a:spcBef>
                <a:spcPct val="0"/>
              </a:spcBef>
              <a:spcAft>
                <a:spcPct val="0"/>
              </a:spcAft>
              <a:defRPr sz="1050" b="1">
                <a:solidFill>
                  <a:schemeClr val="tx1"/>
                </a:solidFill>
                <a:latin typeface="Arial" charset="0"/>
              </a:defRPr>
            </a:lvl8pPr>
            <a:lvl9pPr marL="2914650" indent="-171450" algn="ctr" eaLnBrk="0" fontAlgn="base" hangingPunct="0">
              <a:spcBef>
                <a:spcPct val="0"/>
              </a:spcBef>
              <a:spcAft>
                <a:spcPct val="0"/>
              </a:spcAft>
              <a:defRPr sz="1050" b="1">
                <a:solidFill>
                  <a:schemeClr val="tx1"/>
                </a:solidFill>
                <a:latin typeface="Arial" charset="0"/>
              </a:defRPr>
            </a:lvl9pPr>
          </a:lstStyle>
          <a:p>
            <a:fld id="{8DD826C3-1855-47B4-B406-1F146824E8D4}" type="slidenum">
              <a:rPr lang="en-US" b="0" smtClean="0">
                <a:solidFill>
                  <a:schemeClr val="tx2"/>
                </a:solidFill>
              </a:rPr>
              <a:pPr/>
              <a:t>29</a:t>
            </a:fld>
            <a:endParaRPr lang="en-US" b="0" dirty="0"/>
          </a:p>
        </p:txBody>
      </p:sp>
      <p:sp>
        <p:nvSpPr>
          <p:cNvPr id="53253" name="Rectangle 3"/>
          <p:cNvSpPr>
            <a:spLocks noGrp="1" noChangeArrowheads="1"/>
          </p:cNvSpPr>
          <p:nvPr>
            <p:ph sz="half" idx="4294967295"/>
          </p:nvPr>
        </p:nvSpPr>
        <p:spPr>
          <a:xfrm>
            <a:off x="0" y="811213"/>
            <a:ext cx="4797425" cy="3395662"/>
          </a:xfrm>
          <a:prstGeom prst="rect">
            <a:avLst/>
          </a:prstGeom>
        </p:spPr>
        <p:txBody>
          <a:bodyPr>
            <a:normAutofit/>
          </a:bodyPr>
          <a:lstStyle/>
          <a:p>
            <a:pPr>
              <a:lnSpc>
                <a:spcPct val="90000"/>
              </a:lnSpc>
            </a:pPr>
            <a:r>
              <a:rPr lang="en-US" sz="1600" dirty="0"/>
              <a:t>Relevant data is extracted from the sources. </a:t>
            </a:r>
          </a:p>
          <a:p>
            <a:pPr lvl="1">
              <a:lnSpc>
                <a:spcPct val="90000"/>
              </a:lnSpc>
            </a:pPr>
            <a:r>
              <a:rPr lang="en-US" sz="1600" b="1" dirty="0"/>
              <a:t>Static</a:t>
            </a:r>
            <a:r>
              <a:rPr lang="en-US" sz="1600" dirty="0"/>
              <a:t> extraction is carried out when the DW is to be populated for the first time and consists conceptually in a snapshot of the operational data.</a:t>
            </a:r>
          </a:p>
          <a:p>
            <a:pPr lvl="1">
              <a:lnSpc>
                <a:spcPct val="90000"/>
              </a:lnSpc>
            </a:pPr>
            <a:r>
              <a:rPr lang="en-US" sz="1600" b="1" dirty="0"/>
              <a:t>Incremental</a:t>
            </a:r>
            <a:r>
              <a:rPr lang="en-US" sz="1600" dirty="0"/>
              <a:t> extraction is used for periodic updating of the DW, and only captures changes in sources that have occurred since the last extraction </a:t>
            </a:r>
          </a:p>
          <a:p>
            <a:pPr marL="0" indent="0">
              <a:buNone/>
            </a:pPr>
            <a:r>
              <a:rPr lang="en-US" sz="1600" dirty="0"/>
              <a:t>The choice of the data to be extracted is mainly based on their quality and relevance to the requirements.</a:t>
            </a:r>
          </a:p>
        </p:txBody>
      </p:sp>
      <p:sp>
        <p:nvSpPr>
          <p:cNvPr id="53252" name="Rectangle 2"/>
          <p:cNvSpPr>
            <a:spLocks noGrp="1" noChangeArrowheads="1"/>
          </p:cNvSpPr>
          <p:nvPr>
            <p:ph type="title" idx="4294967295"/>
          </p:nvPr>
        </p:nvSpPr>
        <p:spPr>
          <a:xfrm>
            <a:off x="0" y="163513"/>
            <a:ext cx="8569325" cy="449262"/>
          </a:xfrm>
          <a:prstGeom prst="rect">
            <a:avLst/>
          </a:prstGeom>
        </p:spPr>
        <p:txBody>
          <a:bodyPr>
            <a:normAutofit/>
          </a:bodyPr>
          <a:lstStyle/>
          <a:p>
            <a:pPr eaLnBrk="1" hangingPunct="1"/>
            <a:r>
              <a:rPr lang="en-US" dirty="0"/>
              <a:t>Extraction</a:t>
            </a:r>
          </a:p>
        </p:txBody>
      </p:sp>
      <p:grpSp>
        <p:nvGrpSpPr>
          <p:cNvPr id="66" name="Group 65">
            <a:extLst>
              <a:ext uri="{FF2B5EF4-FFF2-40B4-BE49-F238E27FC236}">
                <a16:creationId xmlns:a16="http://schemas.microsoft.com/office/drawing/2014/main" id="{939B85B6-BEFA-6B2C-F019-1B5E6ED488BD}"/>
              </a:ext>
            </a:extLst>
          </p:cNvPr>
          <p:cNvGrpSpPr/>
          <p:nvPr/>
        </p:nvGrpSpPr>
        <p:grpSpPr>
          <a:xfrm>
            <a:off x="5373677" y="93920"/>
            <a:ext cx="3451606" cy="4756430"/>
            <a:chOff x="5373677" y="93920"/>
            <a:chExt cx="3451606" cy="4756430"/>
          </a:xfrm>
        </p:grpSpPr>
        <p:sp>
          <p:nvSpPr>
            <p:cNvPr id="67" name="Parallelogram 66">
              <a:extLst>
                <a:ext uri="{FF2B5EF4-FFF2-40B4-BE49-F238E27FC236}">
                  <a16:creationId xmlns:a16="http://schemas.microsoft.com/office/drawing/2014/main" id="{F4F490D8-9D4C-72FA-EA5D-4E1309EC9BBC}"/>
                </a:ext>
              </a:extLst>
            </p:cNvPr>
            <p:cNvSpPr/>
            <p:nvPr/>
          </p:nvSpPr>
          <p:spPr>
            <a:xfrm>
              <a:off x="5691768" y="2853906"/>
              <a:ext cx="1942379" cy="288779"/>
            </a:xfrm>
            <a:prstGeom prst="parallelogram">
              <a:avLst>
                <a:gd name="adj" fmla="val 16372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AutoShape 68">
              <a:extLst>
                <a:ext uri="{FF2B5EF4-FFF2-40B4-BE49-F238E27FC236}">
                  <a16:creationId xmlns:a16="http://schemas.microsoft.com/office/drawing/2014/main" id="{1CA704DC-5300-566B-A387-C9C2F0CBAB69}"/>
                </a:ext>
              </a:extLst>
            </p:cNvPr>
            <p:cNvSpPr>
              <a:spLocks noChangeArrowheads="1"/>
            </p:cNvSpPr>
            <p:nvPr/>
          </p:nvSpPr>
          <p:spPr bwMode="auto">
            <a:xfrm>
              <a:off x="5982516" y="4388387"/>
              <a:ext cx="1360884" cy="461963"/>
            </a:xfrm>
            <a:prstGeom prst="can">
              <a:avLst>
                <a:gd name="adj" fmla="val 25000"/>
              </a:avLst>
            </a:prstGeom>
            <a:solidFill>
              <a:schemeClr val="accent4">
                <a:lumMod val="60000"/>
                <a:lumOff val="40000"/>
              </a:schemeClr>
            </a:solidFill>
            <a:ln w="3175">
              <a:solidFill>
                <a:schemeClr val="tx1"/>
              </a:solidFill>
              <a:round/>
              <a:headEnd/>
              <a:tailEnd/>
            </a:ln>
          </p:spPr>
          <p:txBody>
            <a:bodyPr wrap="none" anchor="ctr"/>
            <a:lstStyle/>
            <a:p>
              <a:r>
                <a:rPr lang="en-US" sz="1200" dirty="0">
                  <a:latin typeface="Helvetica" pitchFamily="34" charset="0"/>
                </a:rPr>
                <a:t>Data Warehouse</a:t>
              </a:r>
              <a:endParaRPr lang="en-US" sz="900" dirty="0">
                <a:latin typeface="Helvetica" pitchFamily="34" charset="0"/>
              </a:endParaRPr>
            </a:p>
          </p:txBody>
        </p:sp>
        <p:sp>
          <p:nvSpPr>
            <p:cNvPr id="69" name="AutoShape 69">
              <a:extLst>
                <a:ext uri="{FF2B5EF4-FFF2-40B4-BE49-F238E27FC236}">
                  <a16:creationId xmlns:a16="http://schemas.microsoft.com/office/drawing/2014/main" id="{D9161EE2-EFDB-0819-F94A-F99A43173616}"/>
                </a:ext>
              </a:extLst>
            </p:cNvPr>
            <p:cNvSpPr>
              <a:spLocks noChangeArrowheads="1"/>
            </p:cNvSpPr>
            <p:nvPr/>
          </p:nvSpPr>
          <p:spPr bwMode="auto">
            <a:xfrm>
              <a:off x="6421855" y="93920"/>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70" name="AutoShape 70">
              <a:extLst>
                <a:ext uri="{FF2B5EF4-FFF2-40B4-BE49-F238E27FC236}">
                  <a16:creationId xmlns:a16="http://schemas.microsoft.com/office/drawing/2014/main" id="{7F408467-AE92-F88A-EE25-2666A128A932}"/>
                </a:ext>
              </a:extLst>
            </p:cNvPr>
            <p:cNvSpPr>
              <a:spLocks noChangeArrowheads="1"/>
            </p:cNvSpPr>
            <p:nvPr/>
          </p:nvSpPr>
          <p:spPr bwMode="auto">
            <a:xfrm>
              <a:off x="6596876" y="270133"/>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71" name="Text Box 71">
              <a:extLst>
                <a:ext uri="{FF2B5EF4-FFF2-40B4-BE49-F238E27FC236}">
                  <a16:creationId xmlns:a16="http://schemas.microsoft.com/office/drawing/2014/main" id="{796172FF-5E2B-BEB9-0B4A-97CF05E5EFC4}"/>
                </a:ext>
              </a:extLst>
            </p:cNvPr>
            <p:cNvSpPr txBox="1">
              <a:spLocks noChangeArrowheads="1"/>
            </p:cNvSpPr>
            <p:nvPr/>
          </p:nvSpPr>
          <p:spPr bwMode="auto">
            <a:xfrm>
              <a:off x="5373677" y="155642"/>
              <a:ext cx="103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r"/>
              <a:r>
                <a:rPr lang="en-US" sz="900" b="0" dirty="0">
                  <a:latin typeface="Helvetica" pitchFamily="34" charset="0"/>
                </a:rPr>
                <a:t>Operational and </a:t>
              </a:r>
            </a:p>
            <a:p>
              <a:pPr algn="r"/>
              <a:r>
                <a:rPr lang="en-US" sz="900" b="0" dirty="0">
                  <a:latin typeface="Helvetica" pitchFamily="34" charset="0"/>
                </a:rPr>
                <a:t>external Data</a:t>
              </a:r>
            </a:p>
          </p:txBody>
        </p:sp>
        <p:sp>
          <p:nvSpPr>
            <p:cNvPr id="72" name="Text Box 72">
              <a:extLst>
                <a:ext uri="{FF2B5EF4-FFF2-40B4-BE49-F238E27FC236}">
                  <a16:creationId xmlns:a16="http://schemas.microsoft.com/office/drawing/2014/main" id="{1C729240-541E-0D61-70CE-711FF9BDD9B8}"/>
                </a:ext>
              </a:extLst>
            </p:cNvPr>
            <p:cNvSpPr txBox="1">
              <a:spLocks noChangeArrowheads="1"/>
            </p:cNvSpPr>
            <p:nvPr/>
          </p:nvSpPr>
          <p:spPr bwMode="auto">
            <a:xfrm>
              <a:off x="5742010" y="3643172"/>
              <a:ext cx="6335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Loading</a:t>
              </a:r>
            </a:p>
          </p:txBody>
        </p:sp>
        <p:sp>
          <p:nvSpPr>
            <p:cNvPr id="73" name="Text Box 82">
              <a:extLst>
                <a:ext uri="{FF2B5EF4-FFF2-40B4-BE49-F238E27FC236}">
                  <a16:creationId xmlns:a16="http://schemas.microsoft.com/office/drawing/2014/main" id="{810A146B-C9E7-4F61-3D90-D00021B98263}"/>
                </a:ext>
              </a:extLst>
            </p:cNvPr>
            <p:cNvSpPr txBox="1">
              <a:spLocks noChangeArrowheads="1"/>
            </p:cNvSpPr>
            <p:nvPr/>
          </p:nvSpPr>
          <p:spPr bwMode="auto">
            <a:xfrm>
              <a:off x="5849166" y="1184533"/>
              <a:ext cx="74892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Extraction</a:t>
              </a:r>
            </a:p>
          </p:txBody>
        </p:sp>
        <p:sp>
          <p:nvSpPr>
            <p:cNvPr id="74" name="Text Box 83">
              <a:extLst>
                <a:ext uri="{FF2B5EF4-FFF2-40B4-BE49-F238E27FC236}">
                  <a16:creationId xmlns:a16="http://schemas.microsoft.com/office/drawing/2014/main" id="{25227AA3-0FF3-B7F3-4E4A-1AE572492E00}"/>
                </a:ext>
              </a:extLst>
            </p:cNvPr>
            <p:cNvSpPr txBox="1">
              <a:spLocks noChangeArrowheads="1"/>
            </p:cNvSpPr>
            <p:nvPr/>
          </p:nvSpPr>
          <p:spPr bwMode="auto">
            <a:xfrm>
              <a:off x="6456384" y="1939389"/>
              <a:ext cx="6719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Cleaning</a:t>
              </a:r>
            </a:p>
          </p:txBody>
        </p:sp>
        <p:sp>
          <p:nvSpPr>
            <p:cNvPr id="75" name="Text Box 84">
              <a:extLst>
                <a:ext uri="{FF2B5EF4-FFF2-40B4-BE49-F238E27FC236}">
                  <a16:creationId xmlns:a16="http://schemas.microsoft.com/office/drawing/2014/main" id="{AAA50D00-6458-E763-B665-218368B0A8CB}"/>
                </a:ext>
              </a:extLst>
            </p:cNvPr>
            <p:cNvSpPr txBox="1">
              <a:spLocks noChangeArrowheads="1"/>
            </p:cNvSpPr>
            <p:nvPr/>
          </p:nvSpPr>
          <p:spPr bwMode="auto">
            <a:xfrm>
              <a:off x="7794232" y="2808545"/>
              <a:ext cx="10310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Transformation</a:t>
              </a:r>
            </a:p>
          </p:txBody>
        </p:sp>
        <p:sp>
          <p:nvSpPr>
            <p:cNvPr id="76" name="Freeform 102">
              <a:extLst>
                <a:ext uri="{FF2B5EF4-FFF2-40B4-BE49-F238E27FC236}">
                  <a16:creationId xmlns:a16="http://schemas.microsoft.com/office/drawing/2014/main" id="{333005C0-0260-A0CB-A337-FB94B53EE08A}"/>
                </a:ext>
              </a:extLst>
            </p:cNvPr>
            <p:cNvSpPr>
              <a:spLocks/>
            </p:cNvSpPr>
            <p:nvPr/>
          </p:nvSpPr>
          <p:spPr bwMode="auto">
            <a:xfrm>
              <a:off x="6622300" y="2741951"/>
              <a:ext cx="240506" cy="326231"/>
            </a:xfrm>
            <a:custGeom>
              <a:avLst/>
              <a:gdLst>
                <a:gd name="T0" fmla="*/ 2147483647 w 167"/>
                <a:gd name="T1" fmla="*/ 2147483647 h 228"/>
                <a:gd name="T2" fmla="*/ 2147483647 w 167"/>
                <a:gd name="T3" fmla="*/ 2147483647 h 228"/>
                <a:gd name="T4" fmla="*/ 2147483647 w 167"/>
                <a:gd name="T5" fmla="*/ 2147483647 h 228"/>
                <a:gd name="T6" fmla="*/ 2147483647 w 167"/>
                <a:gd name="T7" fmla="*/ 2147483647 h 228"/>
                <a:gd name="T8" fmla="*/ 2147483647 w 167"/>
                <a:gd name="T9" fmla="*/ 2147483647 h 228"/>
                <a:gd name="T10" fmla="*/ 2147483647 w 167"/>
                <a:gd name="T11" fmla="*/ 2147483647 h 228"/>
                <a:gd name="T12" fmla="*/ 2147483647 w 167"/>
                <a:gd name="T13" fmla="*/ 2147483647 h 228"/>
                <a:gd name="T14" fmla="*/ 2147483647 w 167"/>
                <a:gd name="T15" fmla="*/ 2147483647 h 228"/>
                <a:gd name="T16" fmla="*/ 2147483647 w 167"/>
                <a:gd name="T17" fmla="*/ 2147483647 h 228"/>
                <a:gd name="T18" fmla="*/ 2147483647 w 167"/>
                <a:gd name="T19" fmla="*/ 2147483647 h 228"/>
                <a:gd name="T20" fmla="*/ 2147483647 w 167"/>
                <a:gd name="T21" fmla="*/ 2147483647 h 228"/>
                <a:gd name="T22" fmla="*/ 2147483647 w 167"/>
                <a:gd name="T23" fmla="*/ 2147483647 h 228"/>
                <a:gd name="T24" fmla="*/ 2147483647 w 167"/>
                <a:gd name="T25" fmla="*/ 2147483647 h 228"/>
                <a:gd name="T26" fmla="*/ 2147483647 w 167"/>
                <a:gd name="T27" fmla="*/ 2147483647 h 228"/>
                <a:gd name="T28" fmla="*/ 2147483647 w 167"/>
                <a:gd name="T29" fmla="*/ 2147483647 h 228"/>
                <a:gd name="T30" fmla="*/ 2147483647 w 167"/>
                <a:gd name="T31" fmla="*/ 2147483647 h 228"/>
                <a:gd name="T32" fmla="*/ 2147483647 w 167"/>
                <a:gd name="T33" fmla="*/ 2147483647 h 228"/>
                <a:gd name="T34" fmla="*/ 2147483647 w 167"/>
                <a:gd name="T35" fmla="*/ 2147483647 h 228"/>
                <a:gd name="T36" fmla="*/ 2147483647 w 167"/>
                <a:gd name="T37" fmla="*/ 2147483647 h 228"/>
                <a:gd name="T38" fmla="*/ 2147483647 w 167"/>
                <a:gd name="T39" fmla="*/ 2147483647 h 228"/>
                <a:gd name="T40" fmla="*/ 2147483647 w 167"/>
                <a:gd name="T41" fmla="*/ 2147483647 h 228"/>
                <a:gd name="T42" fmla="*/ 2147483647 w 167"/>
                <a:gd name="T43" fmla="*/ 2147483647 h 228"/>
                <a:gd name="T44" fmla="*/ 2147483647 w 167"/>
                <a:gd name="T45" fmla="*/ 2147483647 h 228"/>
                <a:gd name="T46" fmla="*/ 2147483647 w 167"/>
                <a:gd name="T47" fmla="*/ 2147483647 h 228"/>
                <a:gd name="T48" fmla="*/ 2147483647 w 167"/>
                <a:gd name="T49" fmla="*/ 2147483647 h 228"/>
                <a:gd name="T50" fmla="*/ 2147483647 w 167"/>
                <a:gd name="T51" fmla="*/ 2147483647 h 228"/>
                <a:gd name="T52" fmla="*/ 2147483647 w 167"/>
                <a:gd name="T53" fmla="*/ 2147483647 h 228"/>
                <a:gd name="T54" fmla="*/ 2147483647 w 167"/>
                <a:gd name="T55" fmla="*/ 2147483647 h 228"/>
                <a:gd name="T56" fmla="*/ 2147483647 w 167"/>
                <a:gd name="T57" fmla="*/ 2147483647 h 228"/>
                <a:gd name="T58" fmla="*/ 2147483647 w 167"/>
                <a:gd name="T59" fmla="*/ 2147483647 h 228"/>
                <a:gd name="T60" fmla="*/ 2147483647 w 167"/>
                <a:gd name="T61" fmla="*/ 2147483647 h 228"/>
                <a:gd name="T62" fmla="*/ 2147483647 w 167"/>
                <a:gd name="T63" fmla="*/ 2147483647 h 228"/>
                <a:gd name="T64" fmla="*/ 2147483647 w 167"/>
                <a:gd name="T65" fmla="*/ 2147483647 h 228"/>
                <a:gd name="T66" fmla="*/ 2147483647 w 167"/>
                <a:gd name="T67" fmla="*/ 2147483647 h 228"/>
                <a:gd name="T68" fmla="*/ 2147483647 w 167"/>
                <a:gd name="T69" fmla="*/ 2147483647 h 228"/>
                <a:gd name="T70" fmla="*/ 2147483647 w 167"/>
                <a:gd name="T71" fmla="*/ 2147483647 h 228"/>
                <a:gd name="T72" fmla="*/ 2147483647 w 167"/>
                <a:gd name="T73" fmla="*/ 2147483647 h 228"/>
                <a:gd name="T74" fmla="*/ 2147483647 w 167"/>
                <a:gd name="T75" fmla="*/ 2147483647 h 228"/>
                <a:gd name="T76" fmla="*/ 2147483647 w 167"/>
                <a:gd name="T77" fmla="*/ 0 h 228"/>
                <a:gd name="T78" fmla="*/ 2147483647 w 167"/>
                <a:gd name="T79" fmla="*/ 0 h 228"/>
                <a:gd name="T80" fmla="*/ 2147483647 w 167"/>
                <a:gd name="T81" fmla="*/ 2147483647 h 228"/>
                <a:gd name="T82" fmla="*/ 2147483647 w 167"/>
                <a:gd name="T83" fmla="*/ 2147483647 h 228"/>
                <a:gd name="T84" fmla="*/ 2147483647 w 167"/>
                <a:gd name="T85" fmla="*/ 2147483647 h 228"/>
                <a:gd name="T86" fmla="*/ 2147483647 w 167"/>
                <a:gd name="T87" fmla="*/ 2147483647 h 228"/>
                <a:gd name="T88" fmla="*/ 2147483647 w 167"/>
                <a:gd name="T89" fmla="*/ 2147483647 h 228"/>
                <a:gd name="T90" fmla="*/ 2147483647 w 167"/>
                <a:gd name="T91" fmla="*/ 2147483647 h 228"/>
                <a:gd name="T92" fmla="*/ 2147483647 w 167"/>
                <a:gd name="T93" fmla="*/ 2147483647 h 228"/>
                <a:gd name="T94" fmla="*/ 0 w 167"/>
                <a:gd name="T95" fmla="*/ 2147483647 h 228"/>
                <a:gd name="T96" fmla="*/ 2147483647 w 167"/>
                <a:gd name="T97" fmla="*/ 2147483647 h 228"/>
                <a:gd name="T98" fmla="*/ 2147483647 w 167"/>
                <a:gd name="T99" fmla="*/ 2147483647 h 228"/>
                <a:gd name="T100" fmla="*/ 2147483647 w 167"/>
                <a:gd name="T101" fmla="*/ 2147483647 h 228"/>
                <a:gd name="T102" fmla="*/ 2147483647 w 167"/>
                <a:gd name="T103" fmla="*/ 2147483647 h 228"/>
                <a:gd name="T104" fmla="*/ 2147483647 w 167"/>
                <a:gd name="T105" fmla="*/ 2147483647 h 228"/>
                <a:gd name="T106" fmla="*/ 2147483647 w 167"/>
                <a:gd name="T107" fmla="*/ 2147483647 h 228"/>
                <a:gd name="T108" fmla="*/ 2147483647 w 167"/>
                <a:gd name="T109" fmla="*/ 2147483647 h 228"/>
                <a:gd name="T110" fmla="*/ 2147483647 w 167"/>
                <a:gd name="T111" fmla="*/ 2147483647 h 228"/>
                <a:gd name="T112" fmla="*/ 2147483647 w 167"/>
                <a:gd name="T113" fmla="*/ 2147483647 h 228"/>
                <a:gd name="T114" fmla="*/ 2147483647 w 167"/>
                <a:gd name="T115" fmla="*/ 2147483647 h 228"/>
                <a:gd name="T116" fmla="*/ 2147483647 w 167"/>
                <a:gd name="T117" fmla="*/ 2147483647 h 228"/>
                <a:gd name="T118" fmla="*/ 2147483647 w 167"/>
                <a:gd name="T119" fmla="*/ 2147483647 h 228"/>
                <a:gd name="T120" fmla="*/ 2147483647 w 167"/>
                <a:gd name="T121" fmla="*/ 2147483647 h 228"/>
                <a:gd name="T122" fmla="*/ 2147483647 w 167"/>
                <a:gd name="T123" fmla="*/ 2147483647 h 228"/>
                <a:gd name="T124" fmla="*/ 2147483647 w 167"/>
                <a:gd name="T125" fmla="*/ 2147483647 h 2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
                <a:gd name="T190" fmla="*/ 0 h 228"/>
                <a:gd name="T191" fmla="*/ 167 w 167"/>
                <a:gd name="T192" fmla="*/ 228 h 2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 h="228">
                  <a:moveTo>
                    <a:pt x="51" y="220"/>
                  </a:moveTo>
                  <a:lnTo>
                    <a:pt x="54" y="221"/>
                  </a:lnTo>
                  <a:lnTo>
                    <a:pt x="58" y="222"/>
                  </a:lnTo>
                  <a:lnTo>
                    <a:pt x="61" y="222"/>
                  </a:lnTo>
                  <a:lnTo>
                    <a:pt x="63" y="222"/>
                  </a:lnTo>
                  <a:lnTo>
                    <a:pt x="66" y="222"/>
                  </a:lnTo>
                  <a:lnTo>
                    <a:pt x="68" y="221"/>
                  </a:lnTo>
                  <a:lnTo>
                    <a:pt x="70" y="220"/>
                  </a:lnTo>
                  <a:lnTo>
                    <a:pt x="71" y="218"/>
                  </a:lnTo>
                  <a:lnTo>
                    <a:pt x="72" y="217"/>
                  </a:lnTo>
                  <a:lnTo>
                    <a:pt x="72" y="215"/>
                  </a:lnTo>
                  <a:lnTo>
                    <a:pt x="72" y="214"/>
                  </a:lnTo>
                  <a:lnTo>
                    <a:pt x="72" y="211"/>
                  </a:lnTo>
                  <a:lnTo>
                    <a:pt x="72" y="209"/>
                  </a:lnTo>
                  <a:lnTo>
                    <a:pt x="71" y="207"/>
                  </a:lnTo>
                  <a:lnTo>
                    <a:pt x="70" y="205"/>
                  </a:lnTo>
                  <a:lnTo>
                    <a:pt x="69" y="204"/>
                  </a:lnTo>
                  <a:lnTo>
                    <a:pt x="66" y="202"/>
                  </a:lnTo>
                  <a:lnTo>
                    <a:pt x="65" y="198"/>
                  </a:lnTo>
                  <a:lnTo>
                    <a:pt x="63" y="195"/>
                  </a:lnTo>
                  <a:lnTo>
                    <a:pt x="62" y="193"/>
                  </a:lnTo>
                  <a:lnTo>
                    <a:pt x="62" y="190"/>
                  </a:lnTo>
                  <a:lnTo>
                    <a:pt x="62" y="186"/>
                  </a:lnTo>
                  <a:lnTo>
                    <a:pt x="62" y="184"/>
                  </a:lnTo>
                  <a:lnTo>
                    <a:pt x="62" y="180"/>
                  </a:lnTo>
                  <a:lnTo>
                    <a:pt x="62" y="177"/>
                  </a:lnTo>
                  <a:lnTo>
                    <a:pt x="63" y="175"/>
                  </a:lnTo>
                  <a:lnTo>
                    <a:pt x="64" y="174"/>
                  </a:lnTo>
                  <a:lnTo>
                    <a:pt x="65" y="172"/>
                  </a:lnTo>
                  <a:lnTo>
                    <a:pt x="66" y="171"/>
                  </a:lnTo>
                  <a:lnTo>
                    <a:pt x="67" y="170"/>
                  </a:lnTo>
                  <a:lnTo>
                    <a:pt x="68" y="169"/>
                  </a:lnTo>
                  <a:lnTo>
                    <a:pt x="70" y="168"/>
                  </a:lnTo>
                  <a:lnTo>
                    <a:pt x="72" y="168"/>
                  </a:lnTo>
                  <a:lnTo>
                    <a:pt x="72" y="167"/>
                  </a:lnTo>
                  <a:lnTo>
                    <a:pt x="74" y="166"/>
                  </a:lnTo>
                  <a:lnTo>
                    <a:pt x="76" y="166"/>
                  </a:lnTo>
                  <a:lnTo>
                    <a:pt x="78" y="166"/>
                  </a:lnTo>
                  <a:lnTo>
                    <a:pt x="80" y="166"/>
                  </a:lnTo>
                  <a:lnTo>
                    <a:pt x="82" y="166"/>
                  </a:lnTo>
                  <a:lnTo>
                    <a:pt x="85" y="166"/>
                  </a:lnTo>
                  <a:lnTo>
                    <a:pt x="87" y="166"/>
                  </a:lnTo>
                  <a:lnTo>
                    <a:pt x="89" y="166"/>
                  </a:lnTo>
                  <a:lnTo>
                    <a:pt x="91" y="167"/>
                  </a:lnTo>
                  <a:lnTo>
                    <a:pt x="93" y="168"/>
                  </a:lnTo>
                  <a:lnTo>
                    <a:pt x="94" y="168"/>
                  </a:lnTo>
                  <a:lnTo>
                    <a:pt x="96" y="169"/>
                  </a:lnTo>
                  <a:lnTo>
                    <a:pt x="98" y="170"/>
                  </a:lnTo>
                  <a:lnTo>
                    <a:pt x="99" y="171"/>
                  </a:lnTo>
                  <a:lnTo>
                    <a:pt x="100" y="172"/>
                  </a:lnTo>
                  <a:lnTo>
                    <a:pt x="100" y="174"/>
                  </a:lnTo>
                  <a:lnTo>
                    <a:pt x="102" y="176"/>
                  </a:lnTo>
                  <a:lnTo>
                    <a:pt x="104" y="178"/>
                  </a:lnTo>
                  <a:lnTo>
                    <a:pt x="104" y="181"/>
                  </a:lnTo>
                  <a:lnTo>
                    <a:pt x="105" y="184"/>
                  </a:lnTo>
                  <a:lnTo>
                    <a:pt x="105" y="187"/>
                  </a:lnTo>
                  <a:lnTo>
                    <a:pt x="104" y="190"/>
                  </a:lnTo>
                  <a:lnTo>
                    <a:pt x="104" y="193"/>
                  </a:lnTo>
                  <a:lnTo>
                    <a:pt x="102" y="195"/>
                  </a:lnTo>
                  <a:lnTo>
                    <a:pt x="101" y="197"/>
                  </a:lnTo>
                  <a:lnTo>
                    <a:pt x="100" y="200"/>
                  </a:lnTo>
                  <a:lnTo>
                    <a:pt x="96" y="204"/>
                  </a:lnTo>
                  <a:lnTo>
                    <a:pt x="93" y="207"/>
                  </a:lnTo>
                  <a:lnTo>
                    <a:pt x="93" y="209"/>
                  </a:lnTo>
                  <a:lnTo>
                    <a:pt x="92" y="210"/>
                  </a:lnTo>
                  <a:lnTo>
                    <a:pt x="91" y="212"/>
                  </a:lnTo>
                  <a:lnTo>
                    <a:pt x="91" y="213"/>
                  </a:lnTo>
                  <a:lnTo>
                    <a:pt x="91" y="215"/>
                  </a:lnTo>
                  <a:lnTo>
                    <a:pt x="92" y="215"/>
                  </a:lnTo>
                  <a:lnTo>
                    <a:pt x="93" y="216"/>
                  </a:lnTo>
                  <a:lnTo>
                    <a:pt x="94" y="217"/>
                  </a:lnTo>
                  <a:lnTo>
                    <a:pt x="95" y="219"/>
                  </a:lnTo>
                  <a:lnTo>
                    <a:pt x="97" y="220"/>
                  </a:lnTo>
                  <a:lnTo>
                    <a:pt x="99" y="221"/>
                  </a:lnTo>
                  <a:lnTo>
                    <a:pt x="101" y="222"/>
                  </a:lnTo>
                  <a:lnTo>
                    <a:pt x="104" y="223"/>
                  </a:lnTo>
                  <a:lnTo>
                    <a:pt x="107" y="224"/>
                  </a:lnTo>
                  <a:lnTo>
                    <a:pt x="110" y="225"/>
                  </a:lnTo>
                  <a:lnTo>
                    <a:pt x="114" y="225"/>
                  </a:lnTo>
                  <a:lnTo>
                    <a:pt x="119" y="226"/>
                  </a:lnTo>
                  <a:lnTo>
                    <a:pt x="122" y="227"/>
                  </a:lnTo>
                  <a:lnTo>
                    <a:pt x="127" y="228"/>
                  </a:lnTo>
                  <a:lnTo>
                    <a:pt x="130" y="228"/>
                  </a:lnTo>
                  <a:lnTo>
                    <a:pt x="135" y="228"/>
                  </a:lnTo>
                  <a:lnTo>
                    <a:pt x="139" y="228"/>
                  </a:lnTo>
                  <a:lnTo>
                    <a:pt x="143" y="228"/>
                  </a:lnTo>
                  <a:lnTo>
                    <a:pt x="147" y="227"/>
                  </a:lnTo>
                  <a:lnTo>
                    <a:pt x="150" y="226"/>
                  </a:lnTo>
                  <a:lnTo>
                    <a:pt x="154" y="225"/>
                  </a:lnTo>
                  <a:lnTo>
                    <a:pt x="157" y="224"/>
                  </a:lnTo>
                  <a:lnTo>
                    <a:pt x="159" y="222"/>
                  </a:lnTo>
                  <a:lnTo>
                    <a:pt x="158" y="219"/>
                  </a:lnTo>
                  <a:lnTo>
                    <a:pt x="158" y="215"/>
                  </a:lnTo>
                  <a:lnTo>
                    <a:pt x="158" y="212"/>
                  </a:lnTo>
                  <a:lnTo>
                    <a:pt x="158" y="208"/>
                  </a:lnTo>
                  <a:lnTo>
                    <a:pt x="158" y="201"/>
                  </a:lnTo>
                  <a:lnTo>
                    <a:pt x="158" y="193"/>
                  </a:lnTo>
                  <a:lnTo>
                    <a:pt x="158" y="186"/>
                  </a:lnTo>
                  <a:lnTo>
                    <a:pt x="158" y="178"/>
                  </a:lnTo>
                  <a:lnTo>
                    <a:pt x="159" y="173"/>
                  </a:lnTo>
                  <a:lnTo>
                    <a:pt x="159" y="168"/>
                  </a:lnTo>
                  <a:lnTo>
                    <a:pt x="159" y="167"/>
                  </a:lnTo>
                  <a:lnTo>
                    <a:pt x="158" y="166"/>
                  </a:lnTo>
                  <a:lnTo>
                    <a:pt x="158" y="164"/>
                  </a:lnTo>
                  <a:lnTo>
                    <a:pt x="157" y="162"/>
                  </a:lnTo>
                  <a:lnTo>
                    <a:pt x="155" y="161"/>
                  </a:lnTo>
                  <a:lnTo>
                    <a:pt x="153" y="160"/>
                  </a:lnTo>
                  <a:lnTo>
                    <a:pt x="151" y="158"/>
                  </a:lnTo>
                  <a:lnTo>
                    <a:pt x="149" y="158"/>
                  </a:lnTo>
                  <a:lnTo>
                    <a:pt x="148" y="157"/>
                  </a:lnTo>
                  <a:lnTo>
                    <a:pt x="145" y="157"/>
                  </a:lnTo>
                  <a:lnTo>
                    <a:pt x="143" y="157"/>
                  </a:lnTo>
                  <a:lnTo>
                    <a:pt x="141" y="157"/>
                  </a:lnTo>
                  <a:lnTo>
                    <a:pt x="139" y="157"/>
                  </a:lnTo>
                  <a:lnTo>
                    <a:pt x="138" y="158"/>
                  </a:lnTo>
                  <a:lnTo>
                    <a:pt x="136" y="159"/>
                  </a:lnTo>
                  <a:lnTo>
                    <a:pt x="135" y="161"/>
                  </a:lnTo>
                  <a:lnTo>
                    <a:pt x="133" y="162"/>
                  </a:lnTo>
                  <a:lnTo>
                    <a:pt x="131" y="163"/>
                  </a:lnTo>
                  <a:lnTo>
                    <a:pt x="129" y="164"/>
                  </a:lnTo>
                  <a:lnTo>
                    <a:pt x="127" y="165"/>
                  </a:lnTo>
                  <a:lnTo>
                    <a:pt x="124" y="165"/>
                  </a:lnTo>
                  <a:lnTo>
                    <a:pt x="121" y="165"/>
                  </a:lnTo>
                  <a:lnTo>
                    <a:pt x="119" y="165"/>
                  </a:lnTo>
                  <a:lnTo>
                    <a:pt x="116" y="164"/>
                  </a:lnTo>
                  <a:lnTo>
                    <a:pt x="113" y="163"/>
                  </a:lnTo>
                  <a:lnTo>
                    <a:pt x="110" y="161"/>
                  </a:lnTo>
                  <a:lnTo>
                    <a:pt x="108" y="159"/>
                  </a:lnTo>
                  <a:lnTo>
                    <a:pt x="106" y="157"/>
                  </a:lnTo>
                  <a:lnTo>
                    <a:pt x="105" y="156"/>
                  </a:lnTo>
                  <a:lnTo>
                    <a:pt x="104" y="155"/>
                  </a:lnTo>
                  <a:lnTo>
                    <a:pt x="103" y="153"/>
                  </a:lnTo>
                  <a:lnTo>
                    <a:pt x="103" y="152"/>
                  </a:lnTo>
                  <a:lnTo>
                    <a:pt x="102" y="150"/>
                  </a:lnTo>
                  <a:lnTo>
                    <a:pt x="102" y="148"/>
                  </a:lnTo>
                  <a:lnTo>
                    <a:pt x="101" y="147"/>
                  </a:lnTo>
                  <a:lnTo>
                    <a:pt x="101" y="145"/>
                  </a:lnTo>
                  <a:lnTo>
                    <a:pt x="101" y="143"/>
                  </a:lnTo>
                  <a:lnTo>
                    <a:pt x="102" y="140"/>
                  </a:lnTo>
                  <a:lnTo>
                    <a:pt x="102" y="138"/>
                  </a:lnTo>
                  <a:lnTo>
                    <a:pt x="103" y="137"/>
                  </a:lnTo>
                  <a:lnTo>
                    <a:pt x="103" y="135"/>
                  </a:lnTo>
                  <a:lnTo>
                    <a:pt x="104" y="133"/>
                  </a:lnTo>
                  <a:lnTo>
                    <a:pt x="105" y="132"/>
                  </a:lnTo>
                  <a:lnTo>
                    <a:pt x="106" y="130"/>
                  </a:lnTo>
                  <a:lnTo>
                    <a:pt x="109" y="128"/>
                  </a:lnTo>
                  <a:lnTo>
                    <a:pt x="110" y="126"/>
                  </a:lnTo>
                  <a:lnTo>
                    <a:pt x="113" y="124"/>
                  </a:lnTo>
                  <a:lnTo>
                    <a:pt x="117" y="123"/>
                  </a:lnTo>
                  <a:lnTo>
                    <a:pt x="120" y="122"/>
                  </a:lnTo>
                  <a:lnTo>
                    <a:pt x="122" y="122"/>
                  </a:lnTo>
                  <a:lnTo>
                    <a:pt x="125" y="122"/>
                  </a:lnTo>
                  <a:lnTo>
                    <a:pt x="129" y="122"/>
                  </a:lnTo>
                  <a:lnTo>
                    <a:pt x="131" y="123"/>
                  </a:lnTo>
                  <a:lnTo>
                    <a:pt x="134" y="124"/>
                  </a:lnTo>
                  <a:lnTo>
                    <a:pt x="136" y="126"/>
                  </a:lnTo>
                  <a:lnTo>
                    <a:pt x="138" y="127"/>
                  </a:lnTo>
                  <a:lnTo>
                    <a:pt x="139" y="128"/>
                  </a:lnTo>
                  <a:lnTo>
                    <a:pt x="140" y="129"/>
                  </a:lnTo>
                  <a:lnTo>
                    <a:pt x="141" y="130"/>
                  </a:lnTo>
                  <a:lnTo>
                    <a:pt x="143" y="130"/>
                  </a:lnTo>
                  <a:lnTo>
                    <a:pt x="145" y="131"/>
                  </a:lnTo>
                  <a:lnTo>
                    <a:pt x="147" y="132"/>
                  </a:lnTo>
                  <a:lnTo>
                    <a:pt x="148" y="132"/>
                  </a:lnTo>
                  <a:lnTo>
                    <a:pt x="150" y="132"/>
                  </a:lnTo>
                  <a:lnTo>
                    <a:pt x="152" y="132"/>
                  </a:lnTo>
                  <a:lnTo>
                    <a:pt x="154" y="132"/>
                  </a:lnTo>
                  <a:lnTo>
                    <a:pt x="156" y="131"/>
                  </a:lnTo>
                  <a:lnTo>
                    <a:pt x="158" y="131"/>
                  </a:lnTo>
                  <a:lnTo>
                    <a:pt x="159" y="130"/>
                  </a:lnTo>
                  <a:lnTo>
                    <a:pt x="161" y="129"/>
                  </a:lnTo>
                  <a:lnTo>
                    <a:pt x="163" y="128"/>
                  </a:lnTo>
                  <a:lnTo>
                    <a:pt x="165" y="127"/>
                  </a:lnTo>
                  <a:lnTo>
                    <a:pt x="165" y="126"/>
                  </a:lnTo>
                  <a:lnTo>
                    <a:pt x="166" y="126"/>
                  </a:lnTo>
                  <a:lnTo>
                    <a:pt x="167" y="124"/>
                  </a:lnTo>
                  <a:lnTo>
                    <a:pt x="167" y="123"/>
                  </a:lnTo>
                  <a:lnTo>
                    <a:pt x="167" y="120"/>
                  </a:lnTo>
                  <a:lnTo>
                    <a:pt x="167" y="117"/>
                  </a:lnTo>
                  <a:lnTo>
                    <a:pt x="167" y="113"/>
                  </a:lnTo>
                  <a:lnTo>
                    <a:pt x="167" y="109"/>
                  </a:lnTo>
                  <a:lnTo>
                    <a:pt x="167" y="106"/>
                  </a:lnTo>
                  <a:lnTo>
                    <a:pt x="167" y="101"/>
                  </a:lnTo>
                  <a:lnTo>
                    <a:pt x="165" y="93"/>
                  </a:lnTo>
                  <a:lnTo>
                    <a:pt x="163" y="86"/>
                  </a:lnTo>
                  <a:lnTo>
                    <a:pt x="161" y="79"/>
                  </a:lnTo>
                  <a:lnTo>
                    <a:pt x="159" y="73"/>
                  </a:lnTo>
                  <a:lnTo>
                    <a:pt x="155" y="74"/>
                  </a:lnTo>
                  <a:lnTo>
                    <a:pt x="150" y="74"/>
                  </a:lnTo>
                  <a:lnTo>
                    <a:pt x="146" y="75"/>
                  </a:lnTo>
                  <a:lnTo>
                    <a:pt x="141" y="75"/>
                  </a:lnTo>
                  <a:lnTo>
                    <a:pt x="137" y="75"/>
                  </a:lnTo>
                  <a:lnTo>
                    <a:pt x="132" y="75"/>
                  </a:lnTo>
                  <a:lnTo>
                    <a:pt x="128" y="74"/>
                  </a:lnTo>
                  <a:lnTo>
                    <a:pt x="124" y="74"/>
                  </a:lnTo>
                  <a:lnTo>
                    <a:pt x="116" y="73"/>
                  </a:lnTo>
                  <a:lnTo>
                    <a:pt x="110" y="72"/>
                  </a:lnTo>
                  <a:lnTo>
                    <a:pt x="106" y="71"/>
                  </a:lnTo>
                  <a:lnTo>
                    <a:pt x="104" y="71"/>
                  </a:lnTo>
                  <a:lnTo>
                    <a:pt x="101" y="70"/>
                  </a:lnTo>
                  <a:lnTo>
                    <a:pt x="98" y="68"/>
                  </a:lnTo>
                  <a:lnTo>
                    <a:pt x="95" y="66"/>
                  </a:lnTo>
                  <a:lnTo>
                    <a:pt x="93" y="63"/>
                  </a:lnTo>
                  <a:lnTo>
                    <a:pt x="92" y="61"/>
                  </a:lnTo>
                  <a:lnTo>
                    <a:pt x="91" y="59"/>
                  </a:lnTo>
                  <a:lnTo>
                    <a:pt x="91" y="56"/>
                  </a:lnTo>
                  <a:lnTo>
                    <a:pt x="90" y="54"/>
                  </a:lnTo>
                  <a:lnTo>
                    <a:pt x="90" y="51"/>
                  </a:lnTo>
                  <a:lnTo>
                    <a:pt x="90" y="49"/>
                  </a:lnTo>
                  <a:lnTo>
                    <a:pt x="91" y="46"/>
                  </a:lnTo>
                  <a:lnTo>
                    <a:pt x="91" y="44"/>
                  </a:lnTo>
                  <a:lnTo>
                    <a:pt x="92" y="42"/>
                  </a:lnTo>
                  <a:lnTo>
                    <a:pt x="93" y="41"/>
                  </a:lnTo>
                  <a:lnTo>
                    <a:pt x="95" y="39"/>
                  </a:lnTo>
                  <a:lnTo>
                    <a:pt x="97" y="37"/>
                  </a:lnTo>
                  <a:lnTo>
                    <a:pt x="98" y="35"/>
                  </a:lnTo>
                  <a:lnTo>
                    <a:pt x="100" y="33"/>
                  </a:lnTo>
                  <a:lnTo>
                    <a:pt x="100" y="31"/>
                  </a:lnTo>
                  <a:lnTo>
                    <a:pt x="101" y="28"/>
                  </a:lnTo>
                  <a:lnTo>
                    <a:pt x="102" y="25"/>
                  </a:lnTo>
                  <a:lnTo>
                    <a:pt x="103" y="22"/>
                  </a:lnTo>
                  <a:lnTo>
                    <a:pt x="103" y="19"/>
                  </a:lnTo>
                  <a:lnTo>
                    <a:pt x="102" y="15"/>
                  </a:lnTo>
                  <a:lnTo>
                    <a:pt x="101" y="13"/>
                  </a:lnTo>
                  <a:lnTo>
                    <a:pt x="100" y="9"/>
                  </a:lnTo>
                  <a:lnTo>
                    <a:pt x="100" y="8"/>
                  </a:lnTo>
                  <a:lnTo>
                    <a:pt x="99" y="7"/>
                  </a:lnTo>
                  <a:lnTo>
                    <a:pt x="98" y="5"/>
                  </a:lnTo>
                  <a:lnTo>
                    <a:pt x="97" y="4"/>
                  </a:lnTo>
                  <a:lnTo>
                    <a:pt x="95" y="3"/>
                  </a:lnTo>
                  <a:lnTo>
                    <a:pt x="93" y="3"/>
                  </a:lnTo>
                  <a:lnTo>
                    <a:pt x="91" y="2"/>
                  </a:lnTo>
                  <a:lnTo>
                    <a:pt x="90" y="1"/>
                  </a:lnTo>
                  <a:lnTo>
                    <a:pt x="88" y="0"/>
                  </a:lnTo>
                  <a:lnTo>
                    <a:pt x="86" y="0"/>
                  </a:lnTo>
                  <a:lnTo>
                    <a:pt x="83" y="0"/>
                  </a:lnTo>
                  <a:lnTo>
                    <a:pt x="81" y="0"/>
                  </a:lnTo>
                  <a:lnTo>
                    <a:pt x="78" y="0"/>
                  </a:lnTo>
                  <a:lnTo>
                    <a:pt x="76" y="0"/>
                  </a:lnTo>
                  <a:lnTo>
                    <a:pt x="73" y="0"/>
                  </a:lnTo>
                  <a:lnTo>
                    <a:pt x="72" y="1"/>
                  </a:lnTo>
                  <a:lnTo>
                    <a:pt x="70" y="1"/>
                  </a:lnTo>
                  <a:lnTo>
                    <a:pt x="68" y="2"/>
                  </a:lnTo>
                  <a:lnTo>
                    <a:pt x="66" y="3"/>
                  </a:lnTo>
                  <a:lnTo>
                    <a:pt x="65" y="3"/>
                  </a:lnTo>
                  <a:lnTo>
                    <a:pt x="63" y="4"/>
                  </a:lnTo>
                  <a:lnTo>
                    <a:pt x="62" y="5"/>
                  </a:lnTo>
                  <a:lnTo>
                    <a:pt x="62" y="6"/>
                  </a:lnTo>
                  <a:lnTo>
                    <a:pt x="60" y="8"/>
                  </a:lnTo>
                  <a:lnTo>
                    <a:pt x="59" y="10"/>
                  </a:lnTo>
                  <a:lnTo>
                    <a:pt x="57" y="13"/>
                  </a:lnTo>
                  <a:lnTo>
                    <a:pt x="56" y="16"/>
                  </a:lnTo>
                  <a:lnTo>
                    <a:pt x="56" y="19"/>
                  </a:lnTo>
                  <a:lnTo>
                    <a:pt x="56" y="22"/>
                  </a:lnTo>
                  <a:lnTo>
                    <a:pt x="56" y="25"/>
                  </a:lnTo>
                  <a:lnTo>
                    <a:pt x="57" y="28"/>
                  </a:lnTo>
                  <a:lnTo>
                    <a:pt x="59" y="31"/>
                  </a:lnTo>
                  <a:lnTo>
                    <a:pt x="60" y="32"/>
                  </a:lnTo>
                  <a:lnTo>
                    <a:pt x="62" y="35"/>
                  </a:lnTo>
                  <a:lnTo>
                    <a:pt x="63" y="37"/>
                  </a:lnTo>
                  <a:lnTo>
                    <a:pt x="65" y="40"/>
                  </a:lnTo>
                  <a:lnTo>
                    <a:pt x="67" y="42"/>
                  </a:lnTo>
                  <a:lnTo>
                    <a:pt x="68" y="44"/>
                  </a:lnTo>
                  <a:lnTo>
                    <a:pt x="68" y="47"/>
                  </a:lnTo>
                  <a:lnTo>
                    <a:pt x="68" y="50"/>
                  </a:lnTo>
                  <a:lnTo>
                    <a:pt x="68" y="52"/>
                  </a:lnTo>
                  <a:lnTo>
                    <a:pt x="67" y="55"/>
                  </a:lnTo>
                  <a:lnTo>
                    <a:pt x="66" y="58"/>
                  </a:lnTo>
                  <a:lnTo>
                    <a:pt x="64" y="60"/>
                  </a:lnTo>
                  <a:lnTo>
                    <a:pt x="62" y="62"/>
                  </a:lnTo>
                  <a:lnTo>
                    <a:pt x="60" y="64"/>
                  </a:lnTo>
                  <a:lnTo>
                    <a:pt x="57" y="66"/>
                  </a:lnTo>
                  <a:lnTo>
                    <a:pt x="54" y="68"/>
                  </a:lnTo>
                  <a:lnTo>
                    <a:pt x="51" y="70"/>
                  </a:lnTo>
                  <a:lnTo>
                    <a:pt x="46" y="71"/>
                  </a:lnTo>
                  <a:lnTo>
                    <a:pt x="43" y="71"/>
                  </a:lnTo>
                  <a:lnTo>
                    <a:pt x="39" y="71"/>
                  </a:lnTo>
                  <a:lnTo>
                    <a:pt x="34" y="71"/>
                  </a:lnTo>
                  <a:lnTo>
                    <a:pt x="29" y="71"/>
                  </a:lnTo>
                  <a:lnTo>
                    <a:pt x="24" y="71"/>
                  </a:lnTo>
                  <a:lnTo>
                    <a:pt x="17" y="71"/>
                  </a:lnTo>
                  <a:lnTo>
                    <a:pt x="11" y="71"/>
                  </a:lnTo>
                  <a:lnTo>
                    <a:pt x="5" y="71"/>
                  </a:lnTo>
                  <a:lnTo>
                    <a:pt x="4" y="75"/>
                  </a:lnTo>
                  <a:lnTo>
                    <a:pt x="3" y="81"/>
                  </a:lnTo>
                  <a:lnTo>
                    <a:pt x="2" y="89"/>
                  </a:lnTo>
                  <a:lnTo>
                    <a:pt x="1" y="96"/>
                  </a:lnTo>
                  <a:lnTo>
                    <a:pt x="0" y="103"/>
                  </a:lnTo>
                  <a:lnTo>
                    <a:pt x="0" y="109"/>
                  </a:lnTo>
                  <a:lnTo>
                    <a:pt x="0" y="115"/>
                  </a:lnTo>
                  <a:lnTo>
                    <a:pt x="0" y="118"/>
                  </a:lnTo>
                  <a:lnTo>
                    <a:pt x="1" y="120"/>
                  </a:lnTo>
                  <a:lnTo>
                    <a:pt x="2" y="122"/>
                  </a:lnTo>
                  <a:lnTo>
                    <a:pt x="3" y="123"/>
                  </a:lnTo>
                  <a:lnTo>
                    <a:pt x="5" y="125"/>
                  </a:lnTo>
                  <a:lnTo>
                    <a:pt x="6" y="126"/>
                  </a:lnTo>
                  <a:lnTo>
                    <a:pt x="8" y="127"/>
                  </a:lnTo>
                  <a:lnTo>
                    <a:pt x="11" y="128"/>
                  </a:lnTo>
                  <a:lnTo>
                    <a:pt x="13" y="128"/>
                  </a:lnTo>
                  <a:lnTo>
                    <a:pt x="15" y="128"/>
                  </a:lnTo>
                  <a:lnTo>
                    <a:pt x="18" y="128"/>
                  </a:lnTo>
                  <a:lnTo>
                    <a:pt x="21" y="128"/>
                  </a:lnTo>
                  <a:lnTo>
                    <a:pt x="23" y="128"/>
                  </a:lnTo>
                  <a:lnTo>
                    <a:pt x="25" y="128"/>
                  </a:lnTo>
                  <a:lnTo>
                    <a:pt x="27" y="127"/>
                  </a:lnTo>
                  <a:lnTo>
                    <a:pt x="29" y="126"/>
                  </a:lnTo>
                  <a:lnTo>
                    <a:pt x="31" y="124"/>
                  </a:lnTo>
                  <a:lnTo>
                    <a:pt x="33" y="123"/>
                  </a:lnTo>
                  <a:lnTo>
                    <a:pt x="34" y="121"/>
                  </a:lnTo>
                  <a:lnTo>
                    <a:pt x="37" y="121"/>
                  </a:lnTo>
                  <a:lnTo>
                    <a:pt x="40" y="120"/>
                  </a:lnTo>
                  <a:lnTo>
                    <a:pt x="42" y="120"/>
                  </a:lnTo>
                  <a:lnTo>
                    <a:pt x="44" y="120"/>
                  </a:lnTo>
                  <a:lnTo>
                    <a:pt x="47" y="121"/>
                  </a:lnTo>
                  <a:lnTo>
                    <a:pt x="50" y="122"/>
                  </a:lnTo>
                  <a:lnTo>
                    <a:pt x="53" y="123"/>
                  </a:lnTo>
                  <a:lnTo>
                    <a:pt x="54" y="125"/>
                  </a:lnTo>
                  <a:lnTo>
                    <a:pt x="56" y="127"/>
                  </a:lnTo>
                  <a:lnTo>
                    <a:pt x="58" y="129"/>
                  </a:lnTo>
                  <a:lnTo>
                    <a:pt x="60" y="132"/>
                  </a:lnTo>
                  <a:lnTo>
                    <a:pt x="61" y="135"/>
                  </a:lnTo>
                  <a:lnTo>
                    <a:pt x="62" y="138"/>
                  </a:lnTo>
                  <a:lnTo>
                    <a:pt x="62" y="142"/>
                  </a:lnTo>
                  <a:lnTo>
                    <a:pt x="62" y="145"/>
                  </a:lnTo>
                  <a:lnTo>
                    <a:pt x="61" y="147"/>
                  </a:lnTo>
                  <a:lnTo>
                    <a:pt x="60" y="149"/>
                  </a:lnTo>
                  <a:lnTo>
                    <a:pt x="58" y="151"/>
                  </a:lnTo>
                  <a:lnTo>
                    <a:pt x="56" y="153"/>
                  </a:lnTo>
                  <a:lnTo>
                    <a:pt x="54" y="155"/>
                  </a:lnTo>
                  <a:lnTo>
                    <a:pt x="53" y="156"/>
                  </a:lnTo>
                  <a:lnTo>
                    <a:pt x="50" y="157"/>
                  </a:lnTo>
                  <a:lnTo>
                    <a:pt x="47" y="157"/>
                  </a:lnTo>
                  <a:lnTo>
                    <a:pt x="44" y="158"/>
                  </a:lnTo>
                  <a:lnTo>
                    <a:pt x="42" y="158"/>
                  </a:lnTo>
                  <a:lnTo>
                    <a:pt x="40" y="158"/>
                  </a:lnTo>
                  <a:lnTo>
                    <a:pt x="37" y="157"/>
                  </a:lnTo>
                  <a:lnTo>
                    <a:pt x="34" y="157"/>
                  </a:lnTo>
                  <a:lnTo>
                    <a:pt x="33" y="155"/>
                  </a:lnTo>
                  <a:lnTo>
                    <a:pt x="31" y="153"/>
                  </a:lnTo>
                  <a:lnTo>
                    <a:pt x="30" y="151"/>
                  </a:lnTo>
                  <a:lnTo>
                    <a:pt x="28" y="150"/>
                  </a:lnTo>
                  <a:lnTo>
                    <a:pt x="26" y="149"/>
                  </a:lnTo>
                  <a:lnTo>
                    <a:pt x="24" y="148"/>
                  </a:lnTo>
                  <a:lnTo>
                    <a:pt x="22" y="148"/>
                  </a:lnTo>
                  <a:lnTo>
                    <a:pt x="20" y="148"/>
                  </a:lnTo>
                  <a:lnTo>
                    <a:pt x="17" y="148"/>
                  </a:lnTo>
                  <a:lnTo>
                    <a:pt x="15" y="148"/>
                  </a:lnTo>
                  <a:lnTo>
                    <a:pt x="14" y="150"/>
                  </a:lnTo>
                  <a:lnTo>
                    <a:pt x="11" y="151"/>
                  </a:lnTo>
                  <a:lnTo>
                    <a:pt x="9" y="152"/>
                  </a:lnTo>
                  <a:lnTo>
                    <a:pt x="7" y="154"/>
                  </a:lnTo>
                  <a:lnTo>
                    <a:pt x="5" y="156"/>
                  </a:lnTo>
                  <a:lnTo>
                    <a:pt x="5" y="157"/>
                  </a:lnTo>
                  <a:lnTo>
                    <a:pt x="3" y="159"/>
                  </a:lnTo>
                  <a:lnTo>
                    <a:pt x="2" y="162"/>
                  </a:lnTo>
                  <a:lnTo>
                    <a:pt x="1" y="164"/>
                  </a:lnTo>
                  <a:lnTo>
                    <a:pt x="1" y="167"/>
                  </a:lnTo>
                  <a:lnTo>
                    <a:pt x="1" y="170"/>
                  </a:lnTo>
                  <a:lnTo>
                    <a:pt x="2" y="174"/>
                  </a:lnTo>
                  <a:lnTo>
                    <a:pt x="3" y="182"/>
                  </a:lnTo>
                  <a:lnTo>
                    <a:pt x="5" y="191"/>
                  </a:lnTo>
                  <a:lnTo>
                    <a:pt x="5" y="195"/>
                  </a:lnTo>
                  <a:lnTo>
                    <a:pt x="6" y="199"/>
                  </a:lnTo>
                  <a:lnTo>
                    <a:pt x="6" y="204"/>
                  </a:lnTo>
                  <a:lnTo>
                    <a:pt x="7" y="208"/>
                  </a:lnTo>
                  <a:lnTo>
                    <a:pt x="7" y="212"/>
                  </a:lnTo>
                  <a:lnTo>
                    <a:pt x="6" y="215"/>
                  </a:lnTo>
                  <a:lnTo>
                    <a:pt x="6" y="217"/>
                  </a:lnTo>
                  <a:lnTo>
                    <a:pt x="5" y="219"/>
                  </a:lnTo>
                  <a:lnTo>
                    <a:pt x="5" y="221"/>
                  </a:lnTo>
                  <a:lnTo>
                    <a:pt x="5" y="222"/>
                  </a:lnTo>
                  <a:lnTo>
                    <a:pt x="11" y="221"/>
                  </a:lnTo>
                  <a:lnTo>
                    <a:pt x="17" y="219"/>
                  </a:lnTo>
                  <a:lnTo>
                    <a:pt x="24" y="219"/>
                  </a:lnTo>
                  <a:lnTo>
                    <a:pt x="30" y="218"/>
                  </a:lnTo>
                  <a:lnTo>
                    <a:pt x="35" y="217"/>
                  </a:lnTo>
                  <a:lnTo>
                    <a:pt x="41" y="217"/>
                  </a:lnTo>
                  <a:lnTo>
                    <a:pt x="43" y="218"/>
                  </a:lnTo>
                  <a:lnTo>
                    <a:pt x="46" y="218"/>
                  </a:lnTo>
                  <a:lnTo>
                    <a:pt x="48" y="219"/>
                  </a:lnTo>
                  <a:lnTo>
                    <a:pt x="51" y="22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7" name="Freeform 103">
              <a:extLst>
                <a:ext uri="{FF2B5EF4-FFF2-40B4-BE49-F238E27FC236}">
                  <a16:creationId xmlns:a16="http://schemas.microsoft.com/office/drawing/2014/main" id="{BCB801E1-70B1-4245-6870-9668DCCFBEB4}"/>
                </a:ext>
              </a:extLst>
            </p:cNvPr>
            <p:cNvSpPr>
              <a:spLocks/>
            </p:cNvSpPr>
            <p:nvPr/>
          </p:nvSpPr>
          <p:spPr bwMode="auto">
            <a:xfrm>
              <a:off x="6896480" y="2778544"/>
              <a:ext cx="384572" cy="297656"/>
            </a:xfrm>
            <a:custGeom>
              <a:avLst/>
              <a:gdLst>
                <a:gd name="T0" fmla="*/ 2147483647 w 268"/>
                <a:gd name="T1" fmla="*/ 2147483647 h 208"/>
                <a:gd name="T2" fmla="*/ 2147483647 w 268"/>
                <a:gd name="T3" fmla="*/ 2147483647 h 208"/>
                <a:gd name="T4" fmla="*/ 2147483647 w 268"/>
                <a:gd name="T5" fmla="*/ 2147483647 h 208"/>
                <a:gd name="T6" fmla="*/ 2147483647 w 268"/>
                <a:gd name="T7" fmla="*/ 2147483647 h 208"/>
                <a:gd name="T8" fmla="*/ 0 w 268"/>
                <a:gd name="T9" fmla="*/ 2147483647 h 208"/>
                <a:gd name="T10" fmla="*/ 2147483647 w 268"/>
                <a:gd name="T11" fmla="*/ 2147483647 h 208"/>
                <a:gd name="T12" fmla="*/ 2147483647 w 268"/>
                <a:gd name="T13" fmla="*/ 2147483647 h 208"/>
                <a:gd name="T14" fmla="*/ 2147483647 w 268"/>
                <a:gd name="T15" fmla="*/ 2147483647 h 208"/>
                <a:gd name="T16" fmla="*/ 2147483647 w 268"/>
                <a:gd name="T17" fmla="*/ 2147483647 h 208"/>
                <a:gd name="T18" fmla="*/ 2147483647 w 268"/>
                <a:gd name="T19" fmla="*/ 2147483647 h 208"/>
                <a:gd name="T20" fmla="*/ 2147483647 w 268"/>
                <a:gd name="T21" fmla="*/ 2147483647 h 208"/>
                <a:gd name="T22" fmla="*/ 2147483647 w 268"/>
                <a:gd name="T23" fmla="*/ 2147483647 h 208"/>
                <a:gd name="T24" fmla="*/ 2147483647 w 268"/>
                <a:gd name="T25" fmla="*/ 2147483647 h 208"/>
                <a:gd name="T26" fmla="*/ 2147483647 w 268"/>
                <a:gd name="T27" fmla="*/ 2147483647 h 208"/>
                <a:gd name="T28" fmla="*/ 2147483647 w 268"/>
                <a:gd name="T29" fmla="*/ 2147483647 h 208"/>
                <a:gd name="T30" fmla="*/ 2147483647 w 268"/>
                <a:gd name="T31" fmla="*/ 2147483647 h 208"/>
                <a:gd name="T32" fmla="*/ 2147483647 w 268"/>
                <a:gd name="T33" fmla="*/ 2147483647 h 208"/>
                <a:gd name="T34" fmla="*/ 2147483647 w 268"/>
                <a:gd name="T35" fmla="*/ 2147483647 h 208"/>
                <a:gd name="T36" fmla="*/ 2147483647 w 268"/>
                <a:gd name="T37" fmla="*/ 2147483647 h 208"/>
                <a:gd name="T38" fmla="*/ 2147483647 w 268"/>
                <a:gd name="T39" fmla="*/ 2147483647 h 208"/>
                <a:gd name="T40" fmla="*/ 2147483647 w 268"/>
                <a:gd name="T41" fmla="*/ 2147483647 h 208"/>
                <a:gd name="T42" fmla="*/ 2147483647 w 268"/>
                <a:gd name="T43" fmla="*/ 2147483647 h 208"/>
                <a:gd name="T44" fmla="*/ 2147483647 w 268"/>
                <a:gd name="T45" fmla="*/ 2147483647 h 208"/>
                <a:gd name="T46" fmla="*/ 2147483647 w 268"/>
                <a:gd name="T47" fmla="*/ 2147483647 h 208"/>
                <a:gd name="T48" fmla="*/ 2147483647 w 268"/>
                <a:gd name="T49" fmla="*/ 2147483647 h 208"/>
                <a:gd name="T50" fmla="*/ 2147483647 w 268"/>
                <a:gd name="T51" fmla="*/ 2147483647 h 208"/>
                <a:gd name="T52" fmla="*/ 2147483647 w 268"/>
                <a:gd name="T53" fmla="*/ 2147483647 h 208"/>
                <a:gd name="T54" fmla="*/ 2147483647 w 268"/>
                <a:gd name="T55" fmla="*/ 2147483647 h 208"/>
                <a:gd name="T56" fmla="*/ 2147483647 w 268"/>
                <a:gd name="T57" fmla="*/ 2147483647 h 208"/>
                <a:gd name="T58" fmla="*/ 2147483647 w 268"/>
                <a:gd name="T59" fmla="*/ 2147483647 h 208"/>
                <a:gd name="T60" fmla="*/ 2147483647 w 268"/>
                <a:gd name="T61" fmla="*/ 2147483647 h 208"/>
                <a:gd name="T62" fmla="*/ 2147483647 w 268"/>
                <a:gd name="T63" fmla="*/ 2147483647 h 208"/>
                <a:gd name="T64" fmla="*/ 2147483647 w 268"/>
                <a:gd name="T65" fmla="*/ 2147483647 h 208"/>
                <a:gd name="T66" fmla="*/ 2147483647 w 268"/>
                <a:gd name="T67" fmla="*/ 2147483647 h 208"/>
                <a:gd name="T68" fmla="*/ 2147483647 w 268"/>
                <a:gd name="T69" fmla="*/ 2147483647 h 208"/>
                <a:gd name="T70" fmla="*/ 2147483647 w 268"/>
                <a:gd name="T71" fmla="*/ 2147483647 h 208"/>
                <a:gd name="T72" fmla="*/ 2147483647 w 268"/>
                <a:gd name="T73" fmla="*/ 2147483647 h 208"/>
                <a:gd name="T74" fmla="*/ 2147483647 w 268"/>
                <a:gd name="T75" fmla="*/ 2147483647 h 208"/>
                <a:gd name="T76" fmla="*/ 2147483647 w 268"/>
                <a:gd name="T77" fmla="*/ 2147483647 h 208"/>
                <a:gd name="T78" fmla="*/ 2147483647 w 268"/>
                <a:gd name="T79" fmla="*/ 2147483647 h 208"/>
                <a:gd name="T80" fmla="*/ 2147483647 w 268"/>
                <a:gd name="T81" fmla="*/ 2147483647 h 208"/>
                <a:gd name="T82" fmla="*/ 2147483647 w 268"/>
                <a:gd name="T83" fmla="*/ 2147483647 h 208"/>
                <a:gd name="T84" fmla="*/ 2147483647 w 268"/>
                <a:gd name="T85" fmla="*/ 2147483647 h 208"/>
                <a:gd name="T86" fmla="*/ 2147483647 w 268"/>
                <a:gd name="T87" fmla="*/ 2147483647 h 208"/>
                <a:gd name="T88" fmla="*/ 2147483647 w 268"/>
                <a:gd name="T89" fmla="*/ 2147483647 h 208"/>
                <a:gd name="T90" fmla="*/ 2147483647 w 268"/>
                <a:gd name="T91" fmla="*/ 2147483647 h 208"/>
                <a:gd name="T92" fmla="*/ 2147483647 w 268"/>
                <a:gd name="T93" fmla="*/ 2147483647 h 208"/>
                <a:gd name="T94" fmla="*/ 2147483647 w 268"/>
                <a:gd name="T95" fmla="*/ 2147483647 h 208"/>
                <a:gd name="T96" fmla="*/ 2147483647 w 268"/>
                <a:gd name="T97" fmla="*/ 2147483647 h 208"/>
                <a:gd name="T98" fmla="*/ 2147483647 w 268"/>
                <a:gd name="T99" fmla="*/ 2147483647 h 208"/>
                <a:gd name="T100" fmla="*/ 2147483647 w 268"/>
                <a:gd name="T101" fmla="*/ 2147483647 h 208"/>
                <a:gd name="T102" fmla="*/ 2147483647 w 268"/>
                <a:gd name="T103" fmla="*/ 0 h 208"/>
                <a:gd name="T104" fmla="*/ 2147483647 w 268"/>
                <a:gd name="T105" fmla="*/ 2147483647 h 208"/>
                <a:gd name="T106" fmla="*/ 2147483647 w 268"/>
                <a:gd name="T107" fmla="*/ 2147483647 h 208"/>
                <a:gd name="T108" fmla="*/ 2147483647 w 268"/>
                <a:gd name="T109" fmla="*/ 2147483647 h 208"/>
                <a:gd name="T110" fmla="*/ 2147483647 w 268"/>
                <a:gd name="T111" fmla="*/ 2147483647 h 208"/>
                <a:gd name="T112" fmla="*/ 2147483647 w 268"/>
                <a:gd name="T113" fmla="*/ 2147483647 h 208"/>
                <a:gd name="T114" fmla="*/ 2147483647 w 268"/>
                <a:gd name="T115" fmla="*/ 2147483647 h 208"/>
                <a:gd name="T116" fmla="*/ 2147483647 w 268"/>
                <a:gd name="T117" fmla="*/ 2147483647 h 208"/>
                <a:gd name="T118" fmla="*/ 2147483647 w 268"/>
                <a:gd name="T119" fmla="*/ 2147483647 h 208"/>
                <a:gd name="T120" fmla="*/ 2147483647 w 268"/>
                <a:gd name="T121" fmla="*/ 2147483647 h 208"/>
                <a:gd name="T122" fmla="*/ 2147483647 w 268"/>
                <a:gd name="T123" fmla="*/ 2147483647 h 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208"/>
                <a:gd name="T188" fmla="*/ 268 w 268"/>
                <a:gd name="T189" fmla="*/ 208 h 20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208">
                  <a:moveTo>
                    <a:pt x="53" y="119"/>
                  </a:moveTo>
                  <a:lnTo>
                    <a:pt x="52" y="120"/>
                  </a:lnTo>
                  <a:lnTo>
                    <a:pt x="50" y="121"/>
                  </a:lnTo>
                  <a:lnTo>
                    <a:pt x="48" y="122"/>
                  </a:lnTo>
                  <a:lnTo>
                    <a:pt x="47" y="122"/>
                  </a:lnTo>
                  <a:lnTo>
                    <a:pt x="45" y="122"/>
                  </a:lnTo>
                  <a:lnTo>
                    <a:pt x="44" y="122"/>
                  </a:lnTo>
                  <a:lnTo>
                    <a:pt x="43" y="122"/>
                  </a:lnTo>
                  <a:lnTo>
                    <a:pt x="41" y="121"/>
                  </a:lnTo>
                  <a:lnTo>
                    <a:pt x="37" y="120"/>
                  </a:lnTo>
                  <a:lnTo>
                    <a:pt x="35" y="118"/>
                  </a:lnTo>
                  <a:lnTo>
                    <a:pt x="32" y="117"/>
                  </a:lnTo>
                  <a:lnTo>
                    <a:pt x="28" y="116"/>
                  </a:lnTo>
                  <a:lnTo>
                    <a:pt x="26" y="114"/>
                  </a:lnTo>
                  <a:lnTo>
                    <a:pt x="22" y="112"/>
                  </a:lnTo>
                  <a:lnTo>
                    <a:pt x="20" y="112"/>
                  </a:lnTo>
                  <a:lnTo>
                    <a:pt x="19" y="112"/>
                  </a:lnTo>
                  <a:lnTo>
                    <a:pt x="17" y="112"/>
                  </a:lnTo>
                  <a:lnTo>
                    <a:pt x="16" y="112"/>
                  </a:lnTo>
                  <a:lnTo>
                    <a:pt x="14" y="112"/>
                  </a:lnTo>
                  <a:lnTo>
                    <a:pt x="12" y="113"/>
                  </a:lnTo>
                  <a:lnTo>
                    <a:pt x="10" y="114"/>
                  </a:lnTo>
                  <a:lnTo>
                    <a:pt x="9" y="115"/>
                  </a:lnTo>
                  <a:lnTo>
                    <a:pt x="7" y="117"/>
                  </a:lnTo>
                  <a:lnTo>
                    <a:pt x="6" y="118"/>
                  </a:lnTo>
                  <a:lnTo>
                    <a:pt x="4" y="120"/>
                  </a:lnTo>
                  <a:lnTo>
                    <a:pt x="2" y="123"/>
                  </a:lnTo>
                  <a:lnTo>
                    <a:pt x="1" y="125"/>
                  </a:lnTo>
                  <a:lnTo>
                    <a:pt x="0" y="127"/>
                  </a:lnTo>
                  <a:lnTo>
                    <a:pt x="0" y="129"/>
                  </a:lnTo>
                  <a:lnTo>
                    <a:pt x="0" y="131"/>
                  </a:lnTo>
                  <a:lnTo>
                    <a:pt x="0" y="134"/>
                  </a:lnTo>
                  <a:lnTo>
                    <a:pt x="1" y="136"/>
                  </a:lnTo>
                  <a:lnTo>
                    <a:pt x="3" y="138"/>
                  </a:lnTo>
                  <a:lnTo>
                    <a:pt x="4" y="141"/>
                  </a:lnTo>
                  <a:lnTo>
                    <a:pt x="6" y="143"/>
                  </a:lnTo>
                  <a:lnTo>
                    <a:pt x="8" y="145"/>
                  </a:lnTo>
                  <a:lnTo>
                    <a:pt x="9" y="146"/>
                  </a:lnTo>
                  <a:lnTo>
                    <a:pt x="10" y="146"/>
                  </a:lnTo>
                  <a:lnTo>
                    <a:pt x="12" y="147"/>
                  </a:lnTo>
                  <a:lnTo>
                    <a:pt x="14" y="147"/>
                  </a:lnTo>
                  <a:lnTo>
                    <a:pt x="16" y="147"/>
                  </a:lnTo>
                  <a:lnTo>
                    <a:pt x="17" y="148"/>
                  </a:lnTo>
                  <a:lnTo>
                    <a:pt x="19" y="148"/>
                  </a:lnTo>
                  <a:lnTo>
                    <a:pt x="21" y="148"/>
                  </a:lnTo>
                  <a:lnTo>
                    <a:pt x="24" y="147"/>
                  </a:lnTo>
                  <a:lnTo>
                    <a:pt x="26" y="147"/>
                  </a:lnTo>
                  <a:lnTo>
                    <a:pt x="27" y="146"/>
                  </a:lnTo>
                  <a:lnTo>
                    <a:pt x="30" y="146"/>
                  </a:lnTo>
                  <a:lnTo>
                    <a:pt x="35" y="145"/>
                  </a:lnTo>
                  <a:lnTo>
                    <a:pt x="37" y="144"/>
                  </a:lnTo>
                  <a:lnTo>
                    <a:pt x="41" y="143"/>
                  </a:lnTo>
                  <a:lnTo>
                    <a:pt x="44" y="143"/>
                  </a:lnTo>
                  <a:lnTo>
                    <a:pt x="45" y="143"/>
                  </a:lnTo>
                  <a:lnTo>
                    <a:pt x="46" y="143"/>
                  </a:lnTo>
                  <a:lnTo>
                    <a:pt x="47" y="144"/>
                  </a:lnTo>
                  <a:lnTo>
                    <a:pt x="49" y="145"/>
                  </a:lnTo>
                  <a:lnTo>
                    <a:pt x="50" y="146"/>
                  </a:lnTo>
                  <a:lnTo>
                    <a:pt x="51" y="146"/>
                  </a:lnTo>
                  <a:lnTo>
                    <a:pt x="52" y="148"/>
                  </a:lnTo>
                  <a:lnTo>
                    <a:pt x="53" y="150"/>
                  </a:lnTo>
                  <a:lnTo>
                    <a:pt x="54" y="153"/>
                  </a:lnTo>
                  <a:lnTo>
                    <a:pt x="55" y="155"/>
                  </a:lnTo>
                  <a:lnTo>
                    <a:pt x="55" y="158"/>
                  </a:lnTo>
                  <a:lnTo>
                    <a:pt x="56" y="161"/>
                  </a:lnTo>
                  <a:lnTo>
                    <a:pt x="56" y="165"/>
                  </a:lnTo>
                  <a:lnTo>
                    <a:pt x="57" y="168"/>
                  </a:lnTo>
                  <a:lnTo>
                    <a:pt x="57" y="172"/>
                  </a:lnTo>
                  <a:lnTo>
                    <a:pt x="57" y="175"/>
                  </a:lnTo>
                  <a:lnTo>
                    <a:pt x="57" y="179"/>
                  </a:lnTo>
                  <a:lnTo>
                    <a:pt x="57" y="183"/>
                  </a:lnTo>
                  <a:lnTo>
                    <a:pt x="56" y="186"/>
                  </a:lnTo>
                  <a:lnTo>
                    <a:pt x="56" y="190"/>
                  </a:lnTo>
                  <a:lnTo>
                    <a:pt x="55" y="194"/>
                  </a:lnTo>
                  <a:lnTo>
                    <a:pt x="55" y="197"/>
                  </a:lnTo>
                  <a:lnTo>
                    <a:pt x="54" y="201"/>
                  </a:lnTo>
                  <a:lnTo>
                    <a:pt x="53" y="203"/>
                  </a:lnTo>
                  <a:lnTo>
                    <a:pt x="59" y="203"/>
                  </a:lnTo>
                  <a:lnTo>
                    <a:pt x="65" y="203"/>
                  </a:lnTo>
                  <a:lnTo>
                    <a:pt x="72" y="203"/>
                  </a:lnTo>
                  <a:lnTo>
                    <a:pt x="77" y="203"/>
                  </a:lnTo>
                  <a:lnTo>
                    <a:pt x="83" y="203"/>
                  </a:lnTo>
                  <a:lnTo>
                    <a:pt x="88" y="203"/>
                  </a:lnTo>
                  <a:lnTo>
                    <a:pt x="93" y="203"/>
                  </a:lnTo>
                  <a:lnTo>
                    <a:pt x="95" y="203"/>
                  </a:lnTo>
                  <a:lnTo>
                    <a:pt x="100" y="203"/>
                  </a:lnTo>
                  <a:lnTo>
                    <a:pt x="103" y="201"/>
                  </a:lnTo>
                  <a:lnTo>
                    <a:pt x="106" y="199"/>
                  </a:lnTo>
                  <a:lnTo>
                    <a:pt x="110" y="197"/>
                  </a:lnTo>
                  <a:lnTo>
                    <a:pt x="112" y="195"/>
                  </a:lnTo>
                  <a:lnTo>
                    <a:pt x="113" y="193"/>
                  </a:lnTo>
                  <a:lnTo>
                    <a:pt x="115" y="191"/>
                  </a:lnTo>
                  <a:lnTo>
                    <a:pt x="116" y="188"/>
                  </a:lnTo>
                  <a:lnTo>
                    <a:pt x="117" y="185"/>
                  </a:lnTo>
                  <a:lnTo>
                    <a:pt x="117" y="183"/>
                  </a:lnTo>
                  <a:lnTo>
                    <a:pt x="117" y="181"/>
                  </a:lnTo>
                  <a:lnTo>
                    <a:pt x="117" y="178"/>
                  </a:lnTo>
                  <a:lnTo>
                    <a:pt x="116" y="175"/>
                  </a:lnTo>
                  <a:lnTo>
                    <a:pt x="114" y="173"/>
                  </a:lnTo>
                  <a:lnTo>
                    <a:pt x="113" y="171"/>
                  </a:lnTo>
                  <a:lnTo>
                    <a:pt x="111" y="168"/>
                  </a:lnTo>
                  <a:lnTo>
                    <a:pt x="109" y="166"/>
                  </a:lnTo>
                  <a:lnTo>
                    <a:pt x="107" y="164"/>
                  </a:lnTo>
                  <a:lnTo>
                    <a:pt x="106" y="162"/>
                  </a:lnTo>
                  <a:lnTo>
                    <a:pt x="105" y="158"/>
                  </a:lnTo>
                  <a:lnTo>
                    <a:pt x="105" y="155"/>
                  </a:lnTo>
                  <a:lnTo>
                    <a:pt x="105" y="153"/>
                  </a:lnTo>
                  <a:lnTo>
                    <a:pt x="105" y="150"/>
                  </a:lnTo>
                  <a:lnTo>
                    <a:pt x="106" y="147"/>
                  </a:lnTo>
                  <a:lnTo>
                    <a:pt x="107" y="145"/>
                  </a:lnTo>
                  <a:lnTo>
                    <a:pt x="109" y="142"/>
                  </a:lnTo>
                  <a:lnTo>
                    <a:pt x="111" y="141"/>
                  </a:lnTo>
                  <a:lnTo>
                    <a:pt x="112" y="139"/>
                  </a:lnTo>
                  <a:lnTo>
                    <a:pt x="112" y="138"/>
                  </a:lnTo>
                  <a:lnTo>
                    <a:pt x="114" y="137"/>
                  </a:lnTo>
                  <a:lnTo>
                    <a:pt x="115" y="136"/>
                  </a:lnTo>
                  <a:lnTo>
                    <a:pt x="117" y="136"/>
                  </a:lnTo>
                  <a:lnTo>
                    <a:pt x="119" y="136"/>
                  </a:lnTo>
                  <a:lnTo>
                    <a:pt x="121" y="135"/>
                  </a:lnTo>
                  <a:lnTo>
                    <a:pt x="122" y="134"/>
                  </a:lnTo>
                  <a:lnTo>
                    <a:pt x="125" y="134"/>
                  </a:lnTo>
                  <a:lnTo>
                    <a:pt x="128" y="134"/>
                  </a:lnTo>
                  <a:lnTo>
                    <a:pt x="130" y="134"/>
                  </a:lnTo>
                  <a:lnTo>
                    <a:pt x="132" y="134"/>
                  </a:lnTo>
                  <a:lnTo>
                    <a:pt x="135" y="134"/>
                  </a:lnTo>
                  <a:lnTo>
                    <a:pt x="137" y="135"/>
                  </a:lnTo>
                  <a:lnTo>
                    <a:pt x="140" y="135"/>
                  </a:lnTo>
                  <a:lnTo>
                    <a:pt x="141" y="136"/>
                  </a:lnTo>
                  <a:lnTo>
                    <a:pt x="143" y="136"/>
                  </a:lnTo>
                  <a:lnTo>
                    <a:pt x="144" y="137"/>
                  </a:lnTo>
                  <a:lnTo>
                    <a:pt x="146" y="138"/>
                  </a:lnTo>
                  <a:lnTo>
                    <a:pt x="148" y="139"/>
                  </a:lnTo>
                  <a:lnTo>
                    <a:pt x="149" y="141"/>
                  </a:lnTo>
                  <a:lnTo>
                    <a:pt x="150" y="142"/>
                  </a:lnTo>
                  <a:lnTo>
                    <a:pt x="150" y="143"/>
                  </a:lnTo>
                  <a:lnTo>
                    <a:pt x="151" y="146"/>
                  </a:lnTo>
                  <a:lnTo>
                    <a:pt x="152" y="149"/>
                  </a:lnTo>
                  <a:lnTo>
                    <a:pt x="152" y="153"/>
                  </a:lnTo>
                  <a:lnTo>
                    <a:pt x="152" y="155"/>
                  </a:lnTo>
                  <a:lnTo>
                    <a:pt x="152" y="159"/>
                  </a:lnTo>
                  <a:lnTo>
                    <a:pt x="151" y="162"/>
                  </a:lnTo>
                  <a:lnTo>
                    <a:pt x="150" y="165"/>
                  </a:lnTo>
                  <a:lnTo>
                    <a:pt x="150" y="167"/>
                  </a:lnTo>
                  <a:lnTo>
                    <a:pt x="148" y="169"/>
                  </a:lnTo>
                  <a:lnTo>
                    <a:pt x="146" y="171"/>
                  </a:lnTo>
                  <a:lnTo>
                    <a:pt x="144" y="172"/>
                  </a:lnTo>
                  <a:lnTo>
                    <a:pt x="142" y="174"/>
                  </a:lnTo>
                  <a:lnTo>
                    <a:pt x="141" y="175"/>
                  </a:lnTo>
                  <a:lnTo>
                    <a:pt x="141" y="177"/>
                  </a:lnTo>
                  <a:lnTo>
                    <a:pt x="140" y="180"/>
                  </a:lnTo>
                  <a:lnTo>
                    <a:pt x="140" y="182"/>
                  </a:lnTo>
                  <a:lnTo>
                    <a:pt x="139" y="184"/>
                  </a:lnTo>
                  <a:lnTo>
                    <a:pt x="139" y="187"/>
                  </a:lnTo>
                  <a:lnTo>
                    <a:pt x="140" y="189"/>
                  </a:lnTo>
                  <a:lnTo>
                    <a:pt x="141" y="192"/>
                  </a:lnTo>
                  <a:lnTo>
                    <a:pt x="141" y="194"/>
                  </a:lnTo>
                  <a:lnTo>
                    <a:pt x="143" y="196"/>
                  </a:lnTo>
                  <a:lnTo>
                    <a:pt x="145" y="198"/>
                  </a:lnTo>
                  <a:lnTo>
                    <a:pt x="148" y="201"/>
                  </a:lnTo>
                  <a:lnTo>
                    <a:pt x="150" y="203"/>
                  </a:lnTo>
                  <a:lnTo>
                    <a:pt x="154" y="203"/>
                  </a:lnTo>
                  <a:lnTo>
                    <a:pt x="156" y="204"/>
                  </a:lnTo>
                  <a:lnTo>
                    <a:pt x="160" y="205"/>
                  </a:lnTo>
                  <a:lnTo>
                    <a:pt x="166" y="206"/>
                  </a:lnTo>
                  <a:lnTo>
                    <a:pt x="173" y="207"/>
                  </a:lnTo>
                  <a:lnTo>
                    <a:pt x="178" y="207"/>
                  </a:lnTo>
                  <a:lnTo>
                    <a:pt x="182" y="208"/>
                  </a:lnTo>
                  <a:lnTo>
                    <a:pt x="187" y="208"/>
                  </a:lnTo>
                  <a:lnTo>
                    <a:pt x="191" y="208"/>
                  </a:lnTo>
                  <a:lnTo>
                    <a:pt x="196" y="208"/>
                  </a:lnTo>
                  <a:lnTo>
                    <a:pt x="201" y="208"/>
                  </a:lnTo>
                  <a:lnTo>
                    <a:pt x="205" y="207"/>
                  </a:lnTo>
                  <a:lnTo>
                    <a:pt x="209" y="206"/>
                  </a:lnTo>
                  <a:lnTo>
                    <a:pt x="209" y="204"/>
                  </a:lnTo>
                  <a:lnTo>
                    <a:pt x="208" y="202"/>
                  </a:lnTo>
                  <a:lnTo>
                    <a:pt x="208" y="199"/>
                  </a:lnTo>
                  <a:lnTo>
                    <a:pt x="208" y="196"/>
                  </a:lnTo>
                  <a:lnTo>
                    <a:pt x="208" y="190"/>
                  </a:lnTo>
                  <a:lnTo>
                    <a:pt x="208" y="183"/>
                  </a:lnTo>
                  <a:lnTo>
                    <a:pt x="208" y="176"/>
                  </a:lnTo>
                  <a:lnTo>
                    <a:pt x="208" y="169"/>
                  </a:lnTo>
                  <a:lnTo>
                    <a:pt x="209" y="163"/>
                  </a:lnTo>
                  <a:lnTo>
                    <a:pt x="209" y="157"/>
                  </a:lnTo>
                  <a:lnTo>
                    <a:pt x="210" y="155"/>
                  </a:lnTo>
                  <a:lnTo>
                    <a:pt x="211" y="154"/>
                  </a:lnTo>
                  <a:lnTo>
                    <a:pt x="212" y="152"/>
                  </a:lnTo>
                  <a:lnTo>
                    <a:pt x="214" y="151"/>
                  </a:lnTo>
                  <a:lnTo>
                    <a:pt x="215" y="150"/>
                  </a:lnTo>
                  <a:lnTo>
                    <a:pt x="217" y="149"/>
                  </a:lnTo>
                  <a:lnTo>
                    <a:pt x="218" y="149"/>
                  </a:lnTo>
                  <a:lnTo>
                    <a:pt x="220" y="149"/>
                  </a:lnTo>
                  <a:lnTo>
                    <a:pt x="222" y="149"/>
                  </a:lnTo>
                  <a:lnTo>
                    <a:pt x="225" y="149"/>
                  </a:lnTo>
                  <a:lnTo>
                    <a:pt x="227" y="150"/>
                  </a:lnTo>
                  <a:lnTo>
                    <a:pt x="228" y="152"/>
                  </a:lnTo>
                  <a:lnTo>
                    <a:pt x="230" y="153"/>
                  </a:lnTo>
                  <a:lnTo>
                    <a:pt x="232" y="154"/>
                  </a:lnTo>
                  <a:lnTo>
                    <a:pt x="235" y="155"/>
                  </a:lnTo>
                  <a:lnTo>
                    <a:pt x="236" y="157"/>
                  </a:lnTo>
                  <a:lnTo>
                    <a:pt x="237" y="159"/>
                  </a:lnTo>
                  <a:lnTo>
                    <a:pt x="239" y="160"/>
                  </a:lnTo>
                  <a:lnTo>
                    <a:pt x="242" y="161"/>
                  </a:lnTo>
                  <a:lnTo>
                    <a:pt x="245" y="162"/>
                  </a:lnTo>
                  <a:lnTo>
                    <a:pt x="246" y="162"/>
                  </a:lnTo>
                  <a:lnTo>
                    <a:pt x="249" y="163"/>
                  </a:lnTo>
                  <a:lnTo>
                    <a:pt x="252" y="162"/>
                  </a:lnTo>
                  <a:lnTo>
                    <a:pt x="255" y="162"/>
                  </a:lnTo>
                  <a:lnTo>
                    <a:pt x="256" y="161"/>
                  </a:lnTo>
                  <a:lnTo>
                    <a:pt x="259" y="159"/>
                  </a:lnTo>
                  <a:lnTo>
                    <a:pt x="261" y="158"/>
                  </a:lnTo>
                  <a:lnTo>
                    <a:pt x="263" y="156"/>
                  </a:lnTo>
                  <a:lnTo>
                    <a:pt x="265" y="154"/>
                  </a:lnTo>
                  <a:lnTo>
                    <a:pt x="266" y="152"/>
                  </a:lnTo>
                  <a:lnTo>
                    <a:pt x="267" y="148"/>
                  </a:lnTo>
                  <a:lnTo>
                    <a:pt x="268" y="146"/>
                  </a:lnTo>
                  <a:lnTo>
                    <a:pt x="268" y="143"/>
                  </a:lnTo>
                  <a:lnTo>
                    <a:pt x="268" y="142"/>
                  </a:lnTo>
                  <a:lnTo>
                    <a:pt x="268" y="140"/>
                  </a:lnTo>
                  <a:lnTo>
                    <a:pt x="268" y="138"/>
                  </a:lnTo>
                  <a:lnTo>
                    <a:pt x="267" y="136"/>
                  </a:lnTo>
                  <a:lnTo>
                    <a:pt x="266" y="136"/>
                  </a:lnTo>
                  <a:lnTo>
                    <a:pt x="266" y="134"/>
                  </a:lnTo>
                  <a:lnTo>
                    <a:pt x="265" y="133"/>
                  </a:lnTo>
                  <a:lnTo>
                    <a:pt x="264" y="130"/>
                  </a:lnTo>
                  <a:lnTo>
                    <a:pt x="261" y="127"/>
                  </a:lnTo>
                  <a:lnTo>
                    <a:pt x="258" y="126"/>
                  </a:lnTo>
                  <a:lnTo>
                    <a:pt x="255" y="125"/>
                  </a:lnTo>
                  <a:lnTo>
                    <a:pt x="253" y="124"/>
                  </a:lnTo>
                  <a:lnTo>
                    <a:pt x="250" y="123"/>
                  </a:lnTo>
                  <a:lnTo>
                    <a:pt x="246" y="122"/>
                  </a:lnTo>
                  <a:lnTo>
                    <a:pt x="244" y="123"/>
                  </a:lnTo>
                  <a:lnTo>
                    <a:pt x="241" y="123"/>
                  </a:lnTo>
                  <a:lnTo>
                    <a:pt x="238" y="124"/>
                  </a:lnTo>
                  <a:lnTo>
                    <a:pt x="237" y="125"/>
                  </a:lnTo>
                  <a:lnTo>
                    <a:pt x="236" y="126"/>
                  </a:lnTo>
                  <a:lnTo>
                    <a:pt x="236" y="127"/>
                  </a:lnTo>
                  <a:lnTo>
                    <a:pt x="235" y="127"/>
                  </a:lnTo>
                  <a:lnTo>
                    <a:pt x="233" y="129"/>
                  </a:lnTo>
                  <a:lnTo>
                    <a:pt x="231" y="131"/>
                  </a:lnTo>
                  <a:lnTo>
                    <a:pt x="229" y="132"/>
                  </a:lnTo>
                  <a:lnTo>
                    <a:pt x="227" y="133"/>
                  </a:lnTo>
                  <a:lnTo>
                    <a:pt x="226" y="134"/>
                  </a:lnTo>
                  <a:lnTo>
                    <a:pt x="223" y="134"/>
                  </a:lnTo>
                  <a:lnTo>
                    <a:pt x="221" y="134"/>
                  </a:lnTo>
                  <a:lnTo>
                    <a:pt x="219" y="133"/>
                  </a:lnTo>
                  <a:lnTo>
                    <a:pt x="217" y="132"/>
                  </a:lnTo>
                  <a:lnTo>
                    <a:pt x="216" y="131"/>
                  </a:lnTo>
                  <a:lnTo>
                    <a:pt x="214" y="130"/>
                  </a:lnTo>
                  <a:lnTo>
                    <a:pt x="212" y="129"/>
                  </a:lnTo>
                  <a:lnTo>
                    <a:pt x="211" y="127"/>
                  </a:lnTo>
                  <a:lnTo>
                    <a:pt x="210" y="127"/>
                  </a:lnTo>
                  <a:lnTo>
                    <a:pt x="209" y="125"/>
                  </a:lnTo>
                  <a:lnTo>
                    <a:pt x="209" y="124"/>
                  </a:lnTo>
                  <a:lnTo>
                    <a:pt x="209" y="119"/>
                  </a:lnTo>
                  <a:lnTo>
                    <a:pt x="209" y="112"/>
                  </a:lnTo>
                  <a:lnTo>
                    <a:pt x="209" y="103"/>
                  </a:lnTo>
                  <a:lnTo>
                    <a:pt x="209" y="93"/>
                  </a:lnTo>
                  <a:lnTo>
                    <a:pt x="209" y="82"/>
                  </a:lnTo>
                  <a:lnTo>
                    <a:pt x="209" y="72"/>
                  </a:lnTo>
                  <a:lnTo>
                    <a:pt x="209" y="62"/>
                  </a:lnTo>
                  <a:lnTo>
                    <a:pt x="209" y="55"/>
                  </a:lnTo>
                  <a:lnTo>
                    <a:pt x="207" y="57"/>
                  </a:lnTo>
                  <a:lnTo>
                    <a:pt x="204" y="58"/>
                  </a:lnTo>
                  <a:lnTo>
                    <a:pt x="200" y="59"/>
                  </a:lnTo>
                  <a:lnTo>
                    <a:pt x="197" y="60"/>
                  </a:lnTo>
                  <a:lnTo>
                    <a:pt x="193" y="60"/>
                  </a:lnTo>
                  <a:lnTo>
                    <a:pt x="189" y="60"/>
                  </a:lnTo>
                  <a:lnTo>
                    <a:pt x="185" y="61"/>
                  </a:lnTo>
                  <a:lnTo>
                    <a:pt x="180" y="61"/>
                  </a:lnTo>
                  <a:lnTo>
                    <a:pt x="177" y="60"/>
                  </a:lnTo>
                  <a:lnTo>
                    <a:pt x="172" y="60"/>
                  </a:lnTo>
                  <a:lnTo>
                    <a:pt x="168" y="59"/>
                  </a:lnTo>
                  <a:lnTo>
                    <a:pt x="164" y="59"/>
                  </a:lnTo>
                  <a:lnTo>
                    <a:pt x="160" y="59"/>
                  </a:lnTo>
                  <a:lnTo>
                    <a:pt x="157" y="57"/>
                  </a:lnTo>
                  <a:lnTo>
                    <a:pt x="153" y="56"/>
                  </a:lnTo>
                  <a:lnTo>
                    <a:pt x="150" y="55"/>
                  </a:lnTo>
                  <a:lnTo>
                    <a:pt x="149" y="54"/>
                  </a:lnTo>
                  <a:lnTo>
                    <a:pt x="147" y="53"/>
                  </a:lnTo>
                  <a:lnTo>
                    <a:pt x="145" y="52"/>
                  </a:lnTo>
                  <a:lnTo>
                    <a:pt x="143" y="50"/>
                  </a:lnTo>
                  <a:lnTo>
                    <a:pt x="142" y="50"/>
                  </a:lnTo>
                  <a:lnTo>
                    <a:pt x="141" y="49"/>
                  </a:lnTo>
                  <a:lnTo>
                    <a:pt x="141" y="48"/>
                  </a:lnTo>
                  <a:lnTo>
                    <a:pt x="141" y="46"/>
                  </a:lnTo>
                  <a:lnTo>
                    <a:pt x="141" y="45"/>
                  </a:lnTo>
                  <a:lnTo>
                    <a:pt x="141" y="44"/>
                  </a:lnTo>
                  <a:lnTo>
                    <a:pt x="142" y="42"/>
                  </a:lnTo>
                  <a:lnTo>
                    <a:pt x="143" y="40"/>
                  </a:lnTo>
                  <a:lnTo>
                    <a:pt x="145" y="37"/>
                  </a:lnTo>
                  <a:lnTo>
                    <a:pt x="149" y="33"/>
                  </a:lnTo>
                  <a:lnTo>
                    <a:pt x="150" y="31"/>
                  </a:lnTo>
                  <a:lnTo>
                    <a:pt x="152" y="29"/>
                  </a:lnTo>
                  <a:lnTo>
                    <a:pt x="153" y="26"/>
                  </a:lnTo>
                  <a:lnTo>
                    <a:pt x="154" y="23"/>
                  </a:lnTo>
                  <a:lnTo>
                    <a:pt x="154" y="21"/>
                  </a:lnTo>
                  <a:lnTo>
                    <a:pt x="154" y="18"/>
                  </a:lnTo>
                  <a:lnTo>
                    <a:pt x="154" y="15"/>
                  </a:lnTo>
                  <a:lnTo>
                    <a:pt x="153" y="12"/>
                  </a:lnTo>
                  <a:lnTo>
                    <a:pt x="152" y="10"/>
                  </a:lnTo>
                  <a:lnTo>
                    <a:pt x="150" y="7"/>
                  </a:lnTo>
                  <a:lnTo>
                    <a:pt x="150" y="6"/>
                  </a:lnTo>
                  <a:lnTo>
                    <a:pt x="148" y="5"/>
                  </a:lnTo>
                  <a:lnTo>
                    <a:pt x="147" y="4"/>
                  </a:lnTo>
                  <a:lnTo>
                    <a:pt x="145" y="3"/>
                  </a:lnTo>
                  <a:lnTo>
                    <a:pt x="144" y="2"/>
                  </a:lnTo>
                  <a:lnTo>
                    <a:pt x="142" y="1"/>
                  </a:lnTo>
                  <a:lnTo>
                    <a:pt x="141" y="1"/>
                  </a:lnTo>
                  <a:lnTo>
                    <a:pt x="139" y="1"/>
                  </a:lnTo>
                  <a:lnTo>
                    <a:pt x="136" y="1"/>
                  </a:lnTo>
                  <a:lnTo>
                    <a:pt x="134" y="0"/>
                  </a:lnTo>
                  <a:lnTo>
                    <a:pt x="132" y="0"/>
                  </a:lnTo>
                  <a:lnTo>
                    <a:pt x="130" y="0"/>
                  </a:lnTo>
                  <a:lnTo>
                    <a:pt x="128" y="0"/>
                  </a:lnTo>
                  <a:lnTo>
                    <a:pt x="125" y="1"/>
                  </a:lnTo>
                  <a:lnTo>
                    <a:pt x="123" y="1"/>
                  </a:lnTo>
                  <a:lnTo>
                    <a:pt x="122" y="1"/>
                  </a:lnTo>
                  <a:lnTo>
                    <a:pt x="121" y="1"/>
                  </a:lnTo>
                  <a:lnTo>
                    <a:pt x="119" y="2"/>
                  </a:lnTo>
                  <a:lnTo>
                    <a:pt x="118" y="3"/>
                  </a:lnTo>
                  <a:lnTo>
                    <a:pt x="116" y="4"/>
                  </a:lnTo>
                  <a:lnTo>
                    <a:pt x="115" y="5"/>
                  </a:lnTo>
                  <a:lnTo>
                    <a:pt x="114" y="6"/>
                  </a:lnTo>
                  <a:lnTo>
                    <a:pt x="113" y="7"/>
                  </a:lnTo>
                  <a:lnTo>
                    <a:pt x="112" y="9"/>
                  </a:lnTo>
                  <a:lnTo>
                    <a:pt x="112" y="11"/>
                  </a:lnTo>
                  <a:lnTo>
                    <a:pt x="111" y="14"/>
                  </a:lnTo>
                  <a:lnTo>
                    <a:pt x="111" y="17"/>
                  </a:lnTo>
                  <a:lnTo>
                    <a:pt x="111" y="21"/>
                  </a:lnTo>
                  <a:lnTo>
                    <a:pt x="111" y="23"/>
                  </a:lnTo>
                  <a:lnTo>
                    <a:pt x="112" y="26"/>
                  </a:lnTo>
                  <a:lnTo>
                    <a:pt x="112" y="30"/>
                  </a:lnTo>
                  <a:lnTo>
                    <a:pt x="114" y="32"/>
                  </a:lnTo>
                  <a:lnTo>
                    <a:pt x="115" y="35"/>
                  </a:lnTo>
                  <a:lnTo>
                    <a:pt x="118" y="37"/>
                  </a:lnTo>
                  <a:lnTo>
                    <a:pt x="119" y="39"/>
                  </a:lnTo>
                  <a:lnTo>
                    <a:pt x="121" y="40"/>
                  </a:lnTo>
                  <a:lnTo>
                    <a:pt x="121" y="43"/>
                  </a:lnTo>
                  <a:lnTo>
                    <a:pt x="122" y="45"/>
                  </a:lnTo>
                  <a:lnTo>
                    <a:pt x="122" y="46"/>
                  </a:lnTo>
                  <a:lnTo>
                    <a:pt x="122" y="49"/>
                  </a:lnTo>
                  <a:lnTo>
                    <a:pt x="121" y="50"/>
                  </a:lnTo>
                  <a:lnTo>
                    <a:pt x="120" y="51"/>
                  </a:lnTo>
                  <a:lnTo>
                    <a:pt x="119" y="53"/>
                  </a:lnTo>
                  <a:lnTo>
                    <a:pt x="117" y="54"/>
                  </a:lnTo>
                  <a:lnTo>
                    <a:pt x="114" y="55"/>
                  </a:lnTo>
                  <a:lnTo>
                    <a:pt x="112" y="55"/>
                  </a:lnTo>
                  <a:lnTo>
                    <a:pt x="110" y="55"/>
                  </a:lnTo>
                  <a:lnTo>
                    <a:pt x="107" y="55"/>
                  </a:lnTo>
                  <a:lnTo>
                    <a:pt x="103" y="54"/>
                  </a:lnTo>
                  <a:lnTo>
                    <a:pt x="100" y="53"/>
                  </a:lnTo>
                  <a:lnTo>
                    <a:pt x="97" y="52"/>
                  </a:lnTo>
                  <a:lnTo>
                    <a:pt x="95" y="51"/>
                  </a:lnTo>
                  <a:lnTo>
                    <a:pt x="93" y="51"/>
                  </a:lnTo>
                  <a:lnTo>
                    <a:pt x="90" y="50"/>
                  </a:lnTo>
                  <a:lnTo>
                    <a:pt x="84" y="50"/>
                  </a:lnTo>
                  <a:lnTo>
                    <a:pt x="78" y="51"/>
                  </a:lnTo>
                  <a:lnTo>
                    <a:pt x="72" y="51"/>
                  </a:lnTo>
                  <a:lnTo>
                    <a:pt x="65" y="53"/>
                  </a:lnTo>
                  <a:lnTo>
                    <a:pt x="59" y="54"/>
                  </a:lnTo>
                  <a:lnTo>
                    <a:pt x="53" y="55"/>
                  </a:lnTo>
                  <a:lnTo>
                    <a:pt x="53" y="57"/>
                  </a:lnTo>
                  <a:lnTo>
                    <a:pt x="53" y="59"/>
                  </a:lnTo>
                  <a:lnTo>
                    <a:pt x="53" y="63"/>
                  </a:lnTo>
                  <a:lnTo>
                    <a:pt x="53" y="67"/>
                  </a:lnTo>
                  <a:lnTo>
                    <a:pt x="54" y="76"/>
                  </a:lnTo>
                  <a:lnTo>
                    <a:pt x="55" y="87"/>
                  </a:lnTo>
                  <a:lnTo>
                    <a:pt x="55" y="92"/>
                  </a:lnTo>
                  <a:lnTo>
                    <a:pt x="55" y="98"/>
                  </a:lnTo>
                  <a:lnTo>
                    <a:pt x="55" y="102"/>
                  </a:lnTo>
                  <a:lnTo>
                    <a:pt x="56" y="107"/>
                  </a:lnTo>
                  <a:lnTo>
                    <a:pt x="55" y="111"/>
                  </a:lnTo>
                  <a:lnTo>
                    <a:pt x="55" y="114"/>
                  </a:lnTo>
                  <a:lnTo>
                    <a:pt x="55" y="116"/>
                  </a:lnTo>
                  <a:lnTo>
                    <a:pt x="55" y="117"/>
                  </a:lnTo>
                  <a:lnTo>
                    <a:pt x="54" y="118"/>
                  </a:lnTo>
                  <a:lnTo>
                    <a:pt x="53" y="119"/>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8" name="Freeform 104">
              <a:extLst>
                <a:ext uri="{FF2B5EF4-FFF2-40B4-BE49-F238E27FC236}">
                  <a16:creationId xmlns:a16="http://schemas.microsoft.com/office/drawing/2014/main" id="{595AAACB-C16F-2B32-70E4-291224A9D439}"/>
                </a:ext>
              </a:extLst>
            </p:cNvPr>
            <p:cNvSpPr>
              <a:spLocks/>
            </p:cNvSpPr>
            <p:nvPr/>
          </p:nvSpPr>
          <p:spPr bwMode="auto">
            <a:xfrm>
              <a:off x="6100990" y="2795275"/>
              <a:ext cx="230981" cy="381000"/>
            </a:xfrm>
            <a:custGeom>
              <a:avLst/>
              <a:gdLst>
                <a:gd name="T0" fmla="*/ 2147483647 w 161"/>
                <a:gd name="T1" fmla="*/ 2147483647 h 266"/>
                <a:gd name="T2" fmla="*/ 2147483647 w 161"/>
                <a:gd name="T3" fmla="*/ 2147483647 h 266"/>
                <a:gd name="T4" fmla="*/ 2147483647 w 161"/>
                <a:gd name="T5" fmla="*/ 2147483647 h 266"/>
                <a:gd name="T6" fmla="*/ 2147483647 w 161"/>
                <a:gd name="T7" fmla="*/ 2147483647 h 266"/>
                <a:gd name="T8" fmla="*/ 2147483647 w 161"/>
                <a:gd name="T9" fmla="*/ 2147483647 h 266"/>
                <a:gd name="T10" fmla="*/ 2147483647 w 161"/>
                <a:gd name="T11" fmla="*/ 2147483647 h 266"/>
                <a:gd name="T12" fmla="*/ 2147483647 w 161"/>
                <a:gd name="T13" fmla="*/ 2147483647 h 266"/>
                <a:gd name="T14" fmla="*/ 2147483647 w 161"/>
                <a:gd name="T15" fmla="*/ 2147483647 h 266"/>
                <a:gd name="T16" fmla="*/ 2147483647 w 161"/>
                <a:gd name="T17" fmla="*/ 2147483647 h 266"/>
                <a:gd name="T18" fmla="*/ 0 w 161"/>
                <a:gd name="T19" fmla="*/ 2147483647 h 266"/>
                <a:gd name="T20" fmla="*/ 2147483647 w 161"/>
                <a:gd name="T21" fmla="*/ 2147483647 h 266"/>
                <a:gd name="T22" fmla="*/ 2147483647 w 161"/>
                <a:gd name="T23" fmla="*/ 2147483647 h 266"/>
                <a:gd name="T24" fmla="*/ 2147483647 w 161"/>
                <a:gd name="T25" fmla="*/ 2147483647 h 266"/>
                <a:gd name="T26" fmla="*/ 2147483647 w 161"/>
                <a:gd name="T27" fmla="*/ 2147483647 h 266"/>
                <a:gd name="T28" fmla="*/ 2147483647 w 161"/>
                <a:gd name="T29" fmla="*/ 2147483647 h 266"/>
                <a:gd name="T30" fmla="*/ 2147483647 w 161"/>
                <a:gd name="T31" fmla="*/ 2147483647 h 266"/>
                <a:gd name="T32" fmla="*/ 2147483647 w 161"/>
                <a:gd name="T33" fmla="*/ 2147483647 h 266"/>
                <a:gd name="T34" fmla="*/ 2147483647 w 161"/>
                <a:gd name="T35" fmla="*/ 2147483647 h 266"/>
                <a:gd name="T36" fmla="*/ 2147483647 w 161"/>
                <a:gd name="T37" fmla="*/ 2147483647 h 266"/>
                <a:gd name="T38" fmla="*/ 2147483647 w 161"/>
                <a:gd name="T39" fmla="*/ 2147483647 h 266"/>
                <a:gd name="T40" fmla="*/ 2147483647 w 161"/>
                <a:gd name="T41" fmla="*/ 2147483647 h 266"/>
                <a:gd name="T42" fmla="*/ 2147483647 w 161"/>
                <a:gd name="T43" fmla="*/ 2147483647 h 266"/>
                <a:gd name="T44" fmla="*/ 2147483647 w 161"/>
                <a:gd name="T45" fmla="*/ 2147483647 h 266"/>
                <a:gd name="T46" fmla="*/ 2147483647 w 161"/>
                <a:gd name="T47" fmla="*/ 2147483647 h 266"/>
                <a:gd name="T48" fmla="*/ 2147483647 w 161"/>
                <a:gd name="T49" fmla="*/ 2147483647 h 266"/>
                <a:gd name="T50" fmla="*/ 2147483647 w 161"/>
                <a:gd name="T51" fmla="*/ 2147483647 h 266"/>
                <a:gd name="T52" fmla="*/ 2147483647 w 161"/>
                <a:gd name="T53" fmla="*/ 2147483647 h 266"/>
                <a:gd name="T54" fmla="*/ 2147483647 w 161"/>
                <a:gd name="T55" fmla="*/ 2147483647 h 266"/>
                <a:gd name="T56" fmla="*/ 2147483647 w 161"/>
                <a:gd name="T57" fmla="*/ 2147483647 h 266"/>
                <a:gd name="T58" fmla="*/ 2147483647 w 161"/>
                <a:gd name="T59" fmla="*/ 2147483647 h 266"/>
                <a:gd name="T60" fmla="*/ 2147483647 w 161"/>
                <a:gd name="T61" fmla="*/ 2147483647 h 266"/>
                <a:gd name="T62" fmla="*/ 2147483647 w 161"/>
                <a:gd name="T63" fmla="*/ 2147483647 h 266"/>
                <a:gd name="T64" fmla="*/ 2147483647 w 161"/>
                <a:gd name="T65" fmla="*/ 2147483647 h 266"/>
                <a:gd name="T66" fmla="*/ 2147483647 w 161"/>
                <a:gd name="T67" fmla="*/ 2147483647 h 266"/>
                <a:gd name="T68" fmla="*/ 2147483647 w 161"/>
                <a:gd name="T69" fmla="*/ 2147483647 h 266"/>
                <a:gd name="T70" fmla="*/ 2147483647 w 161"/>
                <a:gd name="T71" fmla="*/ 2147483647 h 266"/>
                <a:gd name="T72" fmla="*/ 2147483647 w 161"/>
                <a:gd name="T73" fmla="*/ 2147483647 h 266"/>
                <a:gd name="T74" fmla="*/ 2147483647 w 161"/>
                <a:gd name="T75" fmla="*/ 2147483647 h 266"/>
                <a:gd name="T76" fmla="*/ 2147483647 w 161"/>
                <a:gd name="T77" fmla="*/ 2147483647 h 266"/>
                <a:gd name="T78" fmla="*/ 2147483647 w 161"/>
                <a:gd name="T79" fmla="*/ 2147483647 h 266"/>
                <a:gd name="T80" fmla="*/ 2147483647 w 161"/>
                <a:gd name="T81" fmla="*/ 2147483647 h 266"/>
                <a:gd name="T82" fmla="*/ 2147483647 w 161"/>
                <a:gd name="T83" fmla="*/ 2147483647 h 266"/>
                <a:gd name="T84" fmla="*/ 2147483647 w 161"/>
                <a:gd name="T85" fmla="*/ 2147483647 h 266"/>
                <a:gd name="T86" fmla="*/ 2147483647 w 161"/>
                <a:gd name="T87" fmla="*/ 2147483647 h 266"/>
                <a:gd name="T88" fmla="*/ 2147483647 w 161"/>
                <a:gd name="T89" fmla="*/ 2147483647 h 266"/>
                <a:gd name="T90" fmla="*/ 2147483647 w 161"/>
                <a:gd name="T91" fmla="*/ 2147483647 h 266"/>
                <a:gd name="T92" fmla="*/ 2147483647 w 161"/>
                <a:gd name="T93" fmla="*/ 2147483647 h 266"/>
                <a:gd name="T94" fmla="*/ 2147483647 w 161"/>
                <a:gd name="T95" fmla="*/ 0 h 266"/>
                <a:gd name="T96" fmla="*/ 2147483647 w 161"/>
                <a:gd name="T97" fmla="*/ 2147483647 h 266"/>
                <a:gd name="T98" fmla="*/ 2147483647 w 161"/>
                <a:gd name="T99" fmla="*/ 2147483647 h 266"/>
                <a:gd name="T100" fmla="*/ 2147483647 w 161"/>
                <a:gd name="T101" fmla="*/ 2147483647 h 266"/>
                <a:gd name="T102" fmla="*/ 2147483647 w 161"/>
                <a:gd name="T103" fmla="*/ 2147483647 h 266"/>
                <a:gd name="T104" fmla="*/ 2147483647 w 161"/>
                <a:gd name="T105" fmla="*/ 2147483647 h 266"/>
                <a:gd name="T106" fmla="*/ 2147483647 w 161"/>
                <a:gd name="T107" fmla="*/ 2147483647 h 266"/>
                <a:gd name="T108" fmla="*/ 2147483647 w 161"/>
                <a:gd name="T109" fmla="*/ 2147483647 h 266"/>
                <a:gd name="T110" fmla="*/ 2147483647 w 161"/>
                <a:gd name="T111" fmla="*/ 2147483647 h 266"/>
                <a:gd name="T112" fmla="*/ 2147483647 w 161"/>
                <a:gd name="T113" fmla="*/ 2147483647 h 266"/>
                <a:gd name="T114" fmla="*/ 2147483647 w 161"/>
                <a:gd name="T115" fmla="*/ 2147483647 h 266"/>
                <a:gd name="T116" fmla="*/ 2147483647 w 161"/>
                <a:gd name="T117" fmla="*/ 2147483647 h 2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1"/>
                <a:gd name="T178" fmla="*/ 0 h 266"/>
                <a:gd name="T179" fmla="*/ 161 w 161"/>
                <a:gd name="T180" fmla="*/ 266 h 26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1" h="266">
                  <a:moveTo>
                    <a:pt x="28" y="130"/>
                  </a:moveTo>
                  <a:lnTo>
                    <a:pt x="29" y="129"/>
                  </a:lnTo>
                  <a:lnTo>
                    <a:pt x="30" y="128"/>
                  </a:lnTo>
                  <a:lnTo>
                    <a:pt x="31" y="128"/>
                  </a:lnTo>
                  <a:lnTo>
                    <a:pt x="32" y="127"/>
                  </a:lnTo>
                  <a:lnTo>
                    <a:pt x="34" y="126"/>
                  </a:lnTo>
                  <a:lnTo>
                    <a:pt x="37" y="125"/>
                  </a:lnTo>
                  <a:lnTo>
                    <a:pt x="40" y="125"/>
                  </a:lnTo>
                  <a:lnTo>
                    <a:pt x="43" y="125"/>
                  </a:lnTo>
                  <a:lnTo>
                    <a:pt x="46" y="126"/>
                  </a:lnTo>
                  <a:lnTo>
                    <a:pt x="49" y="127"/>
                  </a:lnTo>
                  <a:lnTo>
                    <a:pt x="52" y="129"/>
                  </a:lnTo>
                  <a:lnTo>
                    <a:pt x="54" y="130"/>
                  </a:lnTo>
                  <a:lnTo>
                    <a:pt x="57" y="132"/>
                  </a:lnTo>
                  <a:lnTo>
                    <a:pt x="59" y="135"/>
                  </a:lnTo>
                  <a:lnTo>
                    <a:pt x="59" y="137"/>
                  </a:lnTo>
                  <a:lnTo>
                    <a:pt x="60" y="138"/>
                  </a:lnTo>
                  <a:lnTo>
                    <a:pt x="61" y="139"/>
                  </a:lnTo>
                  <a:lnTo>
                    <a:pt x="62" y="140"/>
                  </a:lnTo>
                  <a:lnTo>
                    <a:pt x="62" y="142"/>
                  </a:lnTo>
                  <a:lnTo>
                    <a:pt x="62" y="144"/>
                  </a:lnTo>
                  <a:lnTo>
                    <a:pt x="62" y="146"/>
                  </a:lnTo>
                  <a:lnTo>
                    <a:pt x="62" y="148"/>
                  </a:lnTo>
                  <a:lnTo>
                    <a:pt x="61" y="150"/>
                  </a:lnTo>
                  <a:lnTo>
                    <a:pt x="60" y="154"/>
                  </a:lnTo>
                  <a:lnTo>
                    <a:pt x="58" y="156"/>
                  </a:lnTo>
                  <a:lnTo>
                    <a:pt x="56" y="158"/>
                  </a:lnTo>
                  <a:lnTo>
                    <a:pt x="54" y="160"/>
                  </a:lnTo>
                  <a:lnTo>
                    <a:pt x="52" y="162"/>
                  </a:lnTo>
                  <a:lnTo>
                    <a:pt x="50" y="163"/>
                  </a:lnTo>
                  <a:lnTo>
                    <a:pt x="47" y="164"/>
                  </a:lnTo>
                  <a:lnTo>
                    <a:pt x="45" y="165"/>
                  </a:lnTo>
                  <a:lnTo>
                    <a:pt x="43" y="165"/>
                  </a:lnTo>
                  <a:lnTo>
                    <a:pt x="40" y="165"/>
                  </a:lnTo>
                  <a:lnTo>
                    <a:pt x="37" y="164"/>
                  </a:lnTo>
                  <a:lnTo>
                    <a:pt x="34" y="163"/>
                  </a:lnTo>
                  <a:lnTo>
                    <a:pt x="33" y="162"/>
                  </a:lnTo>
                  <a:lnTo>
                    <a:pt x="31" y="161"/>
                  </a:lnTo>
                  <a:lnTo>
                    <a:pt x="29" y="159"/>
                  </a:lnTo>
                  <a:lnTo>
                    <a:pt x="27" y="157"/>
                  </a:lnTo>
                  <a:lnTo>
                    <a:pt x="25" y="156"/>
                  </a:lnTo>
                  <a:lnTo>
                    <a:pt x="24" y="155"/>
                  </a:lnTo>
                  <a:lnTo>
                    <a:pt x="21" y="154"/>
                  </a:lnTo>
                  <a:lnTo>
                    <a:pt x="19" y="153"/>
                  </a:lnTo>
                  <a:lnTo>
                    <a:pt x="17" y="152"/>
                  </a:lnTo>
                  <a:lnTo>
                    <a:pt x="15" y="151"/>
                  </a:lnTo>
                  <a:lnTo>
                    <a:pt x="14" y="151"/>
                  </a:lnTo>
                  <a:lnTo>
                    <a:pt x="12" y="151"/>
                  </a:lnTo>
                  <a:lnTo>
                    <a:pt x="10" y="151"/>
                  </a:lnTo>
                  <a:lnTo>
                    <a:pt x="8" y="152"/>
                  </a:lnTo>
                  <a:lnTo>
                    <a:pt x="6" y="153"/>
                  </a:lnTo>
                  <a:lnTo>
                    <a:pt x="5" y="154"/>
                  </a:lnTo>
                  <a:lnTo>
                    <a:pt x="4" y="156"/>
                  </a:lnTo>
                  <a:lnTo>
                    <a:pt x="3" y="157"/>
                  </a:lnTo>
                  <a:lnTo>
                    <a:pt x="3" y="160"/>
                  </a:lnTo>
                  <a:lnTo>
                    <a:pt x="2" y="166"/>
                  </a:lnTo>
                  <a:lnTo>
                    <a:pt x="1" y="172"/>
                  </a:lnTo>
                  <a:lnTo>
                    <a:pt x="0" y="178"/>
                  </a:lnTo>
                  <a:lnTo>
                    <a:pt x="0" y="185"/>
                  </a:lnTo>
                  <a:lnTo>
                    <a:pt x="0" y="192"/>
                  </a:lnTo>
                  <a:lnTo>
                    <a:pt x="0" y="198"/>
                  </a:lnTo>
                  <a:lnTo>
                    <a:pt x="1" y="201"/>
                  </a:lnTo>
                  <a:lnTo>
                    <a:pt x="1" y="204"/>
                  </a:lnTo>
                  <a:lnTo>
                    <a:pt x="2" y="206"/>
                  </a:lnTo>
                  <a:lnTo>
                    <a:pt x="3" y="208"/>
                  </a:lnTo>
                  <a:lnTo>
                    <a:pt x="7" y="207"/>
                  </a:lnTo>
                  <a:lnTo>
                    <a:pt x="14" y="206"/>
                  </a:lnTo>
                  <a:lnTo>
                    <a:pt x="21" y="205"/>
                  </a:lnTo>
                  <a:lnTo>
                    <a:pt x="29" y="205"/>
                  </a:lnTo>
                  <a:lnTo>
                    <a:pt x="37" y="205"/>
                  </a:lnTo>
                  <a:lnTo>
                    <a:pt x="43" y="205"/>
                  </a:lnTo>
                  <a:lnTo>
                    <a:pt x="50" y="205"/>
                  </a:lnTo>
                  <a:lnTo>
                    <a:pt x="54" y="205"/>
                  </a:lnTo>
                  <a:lnTo>
                    <a:pt x="59" y="206"/>
                  </a:lnTo>
                  <a:lnTo>
                    <a:pt x="62" y="207"/>
                  </a:lnTo>
                  <a:lnTo>
                    <a:pt x="66" y="209"/>
                  </a:lnTo>
                  <a:lnTo>
                    <a:pt x="69" y="211"/>
                  </a:lnTo>
                  <a:lnTo>
                    <a:pt x="71" y="212"/>
                  </a:lnTo>
                  <a:lnTo>
                    <a:pt x="72" y="214"/>
                  </a:lnTo>
                  <a:lnTo>
                    <a:pt x="74" y="215"/>
                  </a:lnTo>
                  <a:lnTo>
                    <a:pt x="75" y="217"/>
                  </a:lnTo>
                  <a:lnTo>
                    <a:pt x="75" y="219"/>
                  </a:lnTo>
                  <a:lnTo>
                    <a:pt x="75" y="221"/>
                  </a:lnTo>
                  <a:lnTo>
                    <a:pt x="75" y="223"/>
                  </a:lnTo>
                  <a:lnTo>
                    <a:pt x="75" y="224"/>
                  </a:lnTo>
                  <a:lnTo>
                    <a:pt x="74" y="226"/>
                  </a:lnTo>
                  <a:lnTo>
                    <a:pt x="73" y="228"/>
                  </a:lnTo>
                  <a:lnTo>
                    <a:pt x="72" y="230"/>
                  </a:lnTo>
                  <a:lnTo>
                    <a:pt x="70" y="231"/>
                  </a:lnTo>
                  <a:lnTo>
                    <a:pt x="68" y="234"/>
                  </a:lnTo>
                  <a:lnTo>
                    <a:pt x="67" y="235"/>
                  </a:lnTo>
                  <a:lnTo>
                    <a:pt x="66" y="238"/>
                  </a:lnTo>
                  <a:lnTo>
                    <a:pt x="65" y="241"/>
                  </a:lnTo>
                  <a:lnTo>
                    <a:pt x="65" y="244"/>
                  </a:lnTo>
                  <a:lnTo>
                    <a:pt x="65" y="247"/>
                  </a:lnTo>
                  <a:lnTo>
                    <a:pt x="65" y="250"/>
                  </a:lnTo>
                  <a:lnTo>
                    <a:pt x="66" y="253"/>
                  </a:lnTo>
                  <a:lnTo>
                    <a:pt x="68" y="255"/>
                  </a:lnTo>
                  <a:lnTo>
                    <a:pt x="70" y="258"/>
                  </a:lnTo>
                  <a:lnTo>
                    <a:pt x="72" y="260"/>
                  </a:lnTo>
                  <a:lnTo>
                    <a:pt x="73" y="263"/>
                  </a:lnTo>
                  <a:lnTo>
                    <a:pt x="75" y="263"/>
                  </a:lnTo>
                  <a:lnTo>
                    <a:pt x="77" y="264"/>
                  </a:lnTo>
                  <a:lnTo>
                    <a:pt x="78" y="264"/>
                  </a:lnTo>
                  <a:lnTo>
                    <a:pt x="80" y="265"/>
                  </a:lnTo>
                  <a:lnTo>
                    <a:pt x="81" y="266"/>
                  </a:lnTo>
                  <a:lnTo>
                    <a:pt x="83" y="266"/>
                  </a:lnTo>
                  <a:lnTo>
                    <a:pt x="85" y="266"/>
                  </a:lnTo>
                  <a:lnTo>
                    <a:pt x="87" y="266"/>
                  </a:lnTo>
                  <a:lnTo>
                    <a:pt x="91" y="266"/>
                  </a:lnTo>
                  <a:lnTo>
                    <a:pt x="95" y="265"/>
                  </a:lnTo>
                  <a:lnTo>
                    <a:pt x="98" y="263"/>
                  </a:lnTo>
                  <a:lnTo>
                    <a:pt x="100" y="263"/>
                  </a:lnTo>
                  <a:lnTo>
                    <a:pt x="103" y="260"/>
                  </a:lnTo>
                  <a:lnTo>
                    <a:pt x="106" y="258"/>
                  </a:lnTo>
                  <a:lnTo>
                    <a:pt x="108" y="256"/>
                  </a:lnTo>
                  <a:lnTo>
                    <a:pt x="109" y="253"/>
                  </a:lnTo>
                  <a:lnTo>
                    <a:pt x="110" y="251"/>
                  </a:lnTo>
                  <a:lnTo>
                    <a:pt x="110" y="248"/>
                  </a:lnTo>
                  <a:lnTo>
                    <a:pt x="110" y="245"/>
                  </a:lnTo>
                  <a:lnTo>
                    <a:pt x="110" y="243"/>
                  </a:lnTo>
                  <a:lnTo>
                    <a:pt x="109" y="240"/>
                  </a:lnTo>
                  <a:lnTo>
                    <a:pt x="108" y="237"/>
                  </a:lnTo>
                  <a:lnTo>
                    <a:pt x="106" y="234"/>
                  </a:lnTo>
                  <a:lnTo>
                    <a:pt x="103" y="233"/>
                  </a:lnTo>
                  <a:lnTo>
                    <a:pt x="101" y="230"/>
                  </a:lnTo>
                  <a:lnTo>
                    <a:pt x="100" y="228"/>
                  </a:lnTo>
                  <a:lnTo>
                    <a:pt x="99" y="225"/>
                  </a:lnTo>
                  <a:lnTo>
                    <a:pt x="98" y="223"/>
                  </a:lnTo>
                  <a:lnTo>
                    <a:pt x="98" y="220"/>
                  </a:lnTo>
                  <a:lnTo>
                    <a:pt x="98" y="217"/>
                  </a:lnTo>
                  <a:lnTo>
                    <a:pt x="98" y="215"/>
                  </a:lnTo>
                  <a:lnTo>
                    <a:pt x="98" y="213"/>
                  </a:lnTo>
                  <a:lnTo>
                    <a:pt x="99" y="211"/>
                  </a:lnTo>
                  <a:lnTo>
                    <a:pt x="100" y="208"/>
                  </a:lnTo>
                  <a:lnTo>
                    <a:pt x="100" y="206"/>
                  </a:lnTo>
                  <a:lnTo>
                    <a:pt x="102" y="205"/>
                  </a:lnTo>
                  <a:lnTo>
                    <a:pt x="103" y="204"/>
                  </a:lnTo>
                  <a:lnTo>
                    <a:pt x="105" y="203"/>
                  </a:lnTo>
                  <a:lnTo>
                    <a:pt x="107" y="202"/>
                  </a:lnTo>
                  <a:lnTo>
                    <a:pt x="108" y="202"/>
                  </a:lnTo>
                  <a:lnTo>
                    <a:pt x="110" y="202"/>
                  </a:lnTo>
                  <a:lnTo>
                    <a:pt x="115" y="203"/>
                  </a:lnTo>
                  <a:lnTo>
                    <a:pt x="119" y="203"/>
                  </a:lnTo>
                  <a:lnTo>
                    <a:pt x="126" y="204"/>
                  </a:lnTo>
                  <a:lnTo>
                    <a:pt x="133" y="205"/>
                  </a:lnTo>
                  <a:lnTo>
                    <a:pt x="140" y="205"/>
                  </a:lnTo>
                  <a:lnTo>
                    <a:pt x="148" y="205"/>
                  </a:lnTo>
                  <a:lnTo>
                    <a:pt x="156" y="205"/>
                  </a:lnTo>
                  <a:lnTo>
                    <a:pt x="158" y="203"/>
                  </a:lnTo>
                  <a:lnTo>
                    <a:pt x="158" y="199"/>
                  </a:lnTo>
                  <a:lnTo>
                    <a:pt x="159" y="196"/>
                  </a:lnTo>
                  <a:lnTo>
                    <a:pt x="160" y="192"/>
                  </a:lnTo>
                  <a:lnTo>
                    <a:pt x="161" y="188"/>
                  </a:lnTo>
                  <a:lnTo>
                    <a:pt x="161" y="185"/>
                  </a:lnTo>
                  <a:lnTo>
                    <a:pt x="161" y="181"/>
                  </a:lnTo>
                  <a:lnTo>
                    <a:pt x="161" y="177"/>
                  </a:lnTo>
                  <a:lnTo>
                    <a:pt x="161" y="174"/>
                  </a:lnTo>
                  <a:lnTo>
                    <a:pt x="161" y="170"/>
                  </a:lnTo>
                  <a:lnTo>
                    <a:pt x="160" y="167"/>
                  </a:lnTo>
                  <a:lnTo>
                    <a:pt x="160" y="163"/>
                  </a:lnTo>
                  <a:lnTo>
                    <a:pt x="159" y="160"/>
                  </a:lnTo>
                  <a:lnTo>
                    <a:pt x="158" y="157"/>
                  </a:lnTo>
                  <a:lnTo>
                    <a:pt x="158" y="155"/>
                  </a:lnTo>
                  <a:lnTo>
                    <a:pt x="157" y="153"/>
                  </a:lnTo>
                  <a:lnTo>
                    <a:pt x="156" y="150"/>
                  </a:lnTo>
                  <a:lnTo>
                    <a:pt x="155" y="149"/>
                  </a:lnTo>
                  <a:lnTo>
                    <a:pt x="154" y="148"/>
                  </a:lnTo>
                  <a:lnTo>
                    <a:pt x="153" y="147"/>
                  </a:lnTo>
                  <a:lnTo>
                    <a:pt x="151" y="146"/>
                  </a:lnTo>
                  <a:lnTo>
                    <a:pt x="150" y="146"/>
                  </a:lnTo>
                  <a:lnTo>
                    <a:pt x="149" y="145"/>
                  </a:lnTo>
                  <a:lnTo>
                    <a:pt x="148" y="145"/>
                  </a:lnTo>
                  <a:lnTo>
                    <a:pt x="145" y="145"/>
                  </a:lnTo>
                  <a:lnTo>
                    <a:pt x="141" y="146"/>
                  </a:lnTo>
                  <a:lnTo>
                    <a:pt x="138" y="147"/>
                  </a:lnTo>
                  <a:lnTo>
                    <a:pt x="134" y="148"/>
                  </a:lnTo>
                  <a:lnTo>
                    <a:pt x="131" y="149"/>
                  </a:lnTo>
                  <a:lnTo>
                    <a:pt x="129" y="149"/>
                  </a:lnTo>
                  <a:lnTo>
                    <a:pt x="127" y="150"/>
                  </a:lnTo>
                  <a:lnTo>
                    <a:pt x="125" y="150"/>
                  </a:lnTo>
                  <a:lnTo>
                    <a:pt x="122" y="150"/>
                  </a:lnTo>
                  <a:lnTo>
                    <a:pt x="120" y="150"/>
                  </a:lnTo>
                  <a:lnTo>
                    <a:pt x="119" y="150"/>
                  </a:lnTo>
                  <a:lnTo>
                    <a:pt x="117" y="149"/>
                  </a:lnTo>
                  <a:lnTo>
                    <a:pt x="116" y="149"/>
                  </a:lnTo>
                  <a:lnTo>
                    <a:pt x="114" y="148"/>
                  </a:lnTo>
                  <a:lnTo>
                    <a:pt x="113" y="148"/>
                  </a:lnTo>
                  <a:lnTo>
                    <a:pt x="111" y="148"/>
                  </a:lnTo>
                  <a:lnTo>
                    <a:pt x="110" y="146"/>
                  </a:lnTo>
                  <a:lnTo>
                    <a:pt x="108" y="143"/>
                  </a:lnTo>
                  <a:lnTo>
                    <a:pt x="106" y="141"/>
                  </a:lnTo>
                  <a:lnTo>
                    <a:pt x="105" y="138"/>
                  </a:lnTo>
                  <a:lnTo>
                    <a:pt x="104" y="136"/>
                  </a:lnTo>
                  <a:lnTo>
                    <a:pt x="104" y="134"/>
                  </a:lnTo>
                  <a:lnTo>
                    <a:pt x="104" y="131"/>
                  </a:lnTo>
                  <a:lnTo>
                    <a:pt x="104" y="129"/>
                  </a:lnTo>
                  <a:lnTo>
                    <a:pt x="105" y="128"/>
                  </a:lnTo>
                  <a:lnTo>
                    <a:pt x="106" y="126"/>
                  </a:lnTo>
                  <a:lnTo>
                    <a:pt x="107" y="123"/>
                  </a:lnTo>
                  <a:lnTo>
                    <a:pt x="109" y="120"/>
                  </a:lnTo>
                  <a:lnTo>
                    <a:pt x="110" y="119"/>
                  </a:lnTo>
                  <a:lnTo>
                    <a:pt x="112" y="118"/>
                  </a:lnTo>
                  <a:lnTo>
                    <a:pt x="114" y="117"/>
                  </a:lnTo>
                  <a:lnTo>
                    <a:pt x="116" y="116"/>
                  </a:lnTo>
                  <a:lnTo>
                    <a:pt x="118" y="115"/>
                  </a:lnTo>
                  <a:lnTo>
                    <a:pt x="119" y="114"/>
                  </a:lnTo>
                  <a:lnTo>
                    <a:pt x="121" y="114"/>
                  </a:lnTo>
                  <a:lnTo>
                    <a:pt x="122" y="114"/>
                  </a:lnTo>
                  <a:lnTo>
                    <a:pt x="124" y="115"/>
                  </a:lnTo>
                  <a:lnTo>
                    <a:pt x="126" y="115"/>
                  </a:lnTo>
                  <a:lnTo>
                    <a:pt x="129" y="117"/>
                  </a:lnTo>
                  <a:lnTo>
                    <a:pt x="132" y="118"/>
                  </a:lnTo>
                  <a:lnTo>
                    <a:pt x="136" y="119"/>
                  </a:lnTo>
                  <a:lnTo>
                    <a:pt x="139" y="121"/>
                  </a:lnTo>
                  <a:lnTo>
                    <a:pt x="141" y="123"/>
                  </a:lnTo>
                  <a:lnTo>
                    <a:pt x="145" y="124"/>
                  </a:lnTo>
                  <a:lnTo>
                    <a:pt x="147" y="124"/>
                  </a:lnTo>
                  <a:lnTo>
                    <a:pt x="148" y="125"/>
                  </a:lnTo>
                  <a:lnTo>
                    <a:pt x="149" y="125"/>
                  </a:lnTo>
                  <a:lnTo>
                    <a:pt x="151" y="124"/>
                  </a:lnTo>
                  <a:lnTo>
                    <a:pt x="152" y="124"/>
                  </a:lnTo>
                  <a:lnTo>
                    <a:pt x="154" y="123"/>
                  </a:lnTo>
                  <a:lnTo>
                    <a:pt x="156" y="122"/>
                  </a:lnTo>
                  <a:lnTo>
                    <a:pt x="157" y="121"/>
                  </a:lnTo>
                  <a:lnTo>
                    <a:pt x="158" y="120"/>
                  </a:lnTo>
                  <a:lnTo>
                    <a:pt x="158" y="119"/>
                  </a:lnTo>
                  <a:lnTo>
                    <a:pt x="159" y="117"/>
                  </a:lnTo>
                  <a:lnTo>
                    <a:pt x="160" y="113"/>
                  </a:lnTo>
                  <a:lnTo>
                    <a:pt x="160" y="109"/>
                  </a:lnTo>
                  <a:lnTo>
                    <a:pt x="160" y="105"/>
                  </a:lnTo>
                  <a:lnTo>
                    <a:pt x="159" y="100"/>
                  </a:lnTo>
                  <a:lnTo>
                    <a:pt x="159" y="95"/>
                  </a:lnTo>
                  <a:lnTo>
                    <a:pt x="158" y="90"/>
                  </a:lnTo>
                  <a:lnTo>
                    <a:pt x="158" y="79"/>
                  </a:lnTo>
                  <a:lnTo>
                    <a:pt x="157" y="70"/>
                  </a:lnTo>
                  <a:lnTo>
                    <a:pt x="157" y="66"/>
                  </a:lnTo>
                  <a:lnTo>
                    <a:pt x="157" y="62"/>
                  </a:lnTo>
                  <a:lnTo>
                    <a:pt x="157" y="60"/>
                  </a:lnTo>
                  <a:lnTo>
                    <a:pt x="157" y="58"/>
                  </a:lnTo>
                  <a:lnTo>
                    <a:pt x="154" y="60"/>
                  </a:lnTo>
                  <a:lnTo>
                    <a:pt x="150" y="61"/>
                  </a:lnTo>
                  <a:lnTo>
                    <a:pt x="147" y="62"/>
                  </a:lnTo>
                  <a:lnTo>
                    <a:pt x="142" y="63"/>
                  </a:lnTo>
                  <a:lnTo>
                    <a:pt x="138" y="64"/>
                  </a:lnTo>
                  <a:lnTo>
                    <a:pt x="133" y="64"/>
                  </a:lnTo>
                  <a:lnTo>
                    <a:pt x="129" y="64"/>
                  </a:lnTo>
                  <a:lnTo>
                    <a:pt x="124" y="64"/>
                  </a:lnTo>
                  <a:lnTo>
                    <a:pt x="119" y="64"/>
                  </a:lnTo>
                  <a:lnTo>
                    <a:pt x="114" y="64"/>
                  </a:lnTo>
                  <a:lnTo>
                    <a:pt x="110" y="63"/>
                  </a:lnTo>
                  <a:lnTo>
                    <a:pt x="106" y="62"/>
                  </a:lnTo>
                  <a:lnTo>
                    <a:pt x="102" y="61"/>
                  </a:lnTo>
                  <a:lnTo>
                    <a:pt x="100" y="61"/>
                  </a:lnTo>
                  <a:lnTo>
                    <a:pt x="97" y="59"/>
                  </a:lnTo>
                  <a:lnTo>
                    <a:pt x="94" y="58"/>
                  </a:lnTo>
                  <a:lnTo>
                    <a:pt x="92" y="56"/>
                  </a:lnTo>
                  <a:lnTo>
                    <a:pt x="91" y="55"/>
                  </a:lnTo>
                  <a:lnTo>
                    <a:pt x="91" y="54"/>
                  </a:lnTo>
                  <a:lnTo>
                    <a:pt x="90" y="52"/>
                  </a:lnTo>
                  <a:lnTo>
                    <a:pt x="90" y="50"/>
                  </a:lnTo>
                  <a:lnTo>
                    <a:pt x="90" y="49"/>
                  </a:lnTo>
                  <a:lnTo>
                    <a:pt x="90" y="47"/>
                  </a:lnTo>
                  <a:lnTo>
                    <a:pt x="91" y="46"/>
                  </a:lnTo>
                  <a:lnTo>
                    <a:pt x="91" y="44"/>
                  </a:lnTo>
                  <a:lnTo>
                    <a:pt x="92" y="42"/>
                  </a:lnTo>
                  <a:lnTo>
                    <a:pt x="94" y="42"/>
                  </a:lnTo>
                  <a:lnTo>
                    <a:pt x="97" y="38"/>
                  </a:lnTo>
                  <a:lnTo>
                    <a:pt x="100" y="34"/>
                  </a:lnTo>
                  <a:lnTo>
                    <a:pt x="102" y="32"/>
                  </a:lnTo>
                  <a:lnTo>
                    <a:pt x="103" y="29"/>
                  </a:lnTo>
                  <a:lnTo>
                    <a:pt x="104" y="26"/>
                  </a:lnTo>
                  <a:lnTo>
                    <a:pt x="105" y="24"/>
                  </a:lnTo>
                  <a:lnTo>
                    <a:pt x="105" y="21"/>
                  </a:lnTo>
                  <a:lnTo>
                    <a:pt x="105" y="18"/>
                  </a:lnTo>
                  <a:lnTo>
                    <a:pt x="104" y="15"/>
                  </a:lnTo>
                  <a:lnTo>
                    <a:pt x="103" y="13"/>
                  </a:lnTo>
                  <a:lnTo>
                    <a:pt x="101" y="10"/>
                  </a:lnTo>
                  <a:lnTo>
                    <a:pt x="100" y="8"/>
                  </a:lnTo>
                  <a:lnTo>
                    <a:pt x="98" y="5"/>
                  </a:lnTo>
                  <a:lnTo>
                    <a:pt x="95" y="3"/>
                  </a:lnTo>
                  <a:lnTo>
                    <a:pt x="92" y="3"/>
                  </a:lnTo>
                  <a:lnTo>
                    <a:pt x="90" y="1"/>
                  </a:lnTo>
                  <a:lnTo>
                    <a:pt x="86" y="0"/>
                  </a:lnTo>
                  <a:lnTo>
                    <a:pt x="82" y="0"/>
                  </a:lnTo>
                  <a:lnTo>
                    <a:pt x="79" y="0"/>
                  </a:lnTo>
                  <a:lnTo>
                    <a:pt x="76" y="1"/>
                  </a:lnTo>
                  <a:lnTo>
                    <a:pt x="73" y="3"/>
                  </a:lnTo>
                  <a:lnTo>
                    <a:pt x="70" y="3"/>
                  </a:lnTo>
                  <a:lnTo>
                    <a:pt x="67" y="5"/>
                  </a:lnTo>
                  <a:lnTo>
                    <a:pt x="64" y="8"/>
                  </a:lnTo>
                  <a:lnTo>
                    <a:pt x="62" y="10"/>
                  </a:lnTo>
                  <a:lnTo>
                    <a:pt x="61" y="13"/>
                  </a:lnTo>
                  <a:lnTo>
                    <a:pt x="60" y="15"/>
                  </a:lnTo>
                  <a:lnTo>
                    <a:pt x="59" y="18"/>
                  </a:lnTo>
                  <a:lnTo>
                    <a:pt x="58" y="21"/>
                  </a:lnTo>
                  <a:lnTo>
                    <a:pt x="58" y="24"/>
                  </a:lnTo>
                  <a:lnTo>
                    <a:pt x="58" y="27"/>
                  </a:lnTo>
                  <a:lnTo>
                    <a:pt x="59" y="30"/>
                  </a:lnTo>
                  <a:lnTo>
                    <a:pt x="60" y="31"/>
                  </a:lnTo>
                  <a:lnTo>
                    <a:pt x="61" y="32"/>
                  </a:lnTo>
                  <a:lnTo>
                    <a:pt x="62" y="33"/>
                  </a:lnTo>
                  <a:lnTo>
                    <a:pt x="62" y="34"/>
                  </a:lnTo>
                  <a:lnTo>
                    <a:pt x="64" y="37"/>
                  </a:lnTo>
                  <a:lnTo>
                    <a:pt x="66" y="39"/>
                  </a:lnTo>
                  <a:lnTo>
                    <a:pt x="68" y="42"/>
                  </a:lnTo>
                  <a:lnTo>
                    <a:pt x="69" y="43"/>
                  </a:lnTo>
                  <a:lnTo>
                    <a:pt x="70" y="46"/>
                  </a:lnTo>
                  <a:lnTo>
                    <a:pt x="71" y="48"/>
                  </a:lnTo>
                  <a:lnTo>
                    <a:pt x="71" y="50"/>
                  </a:lnTo>
                  <a:lnTo>
                    <a:pt x="71" y="51"/>
                  </a:lnTo>
                  <a:lnTo>
                    <a:pt x="71" y="52"/>
                  </a:lnTo>
                  <a:lnTo>
                    <a:pt x="70" y="54"/>
                  </a:lnTo>
                  <a:lnTo>
                    <a:pt x="69" y="55"/>
                  </a:lnTo>
                  <a:lnTo>
                    <a:pt x="68" y="56"/>
                  </a:lnTo>
                  <a:lnTo>
                    <a:pt x="67" y="57"/>
                  </a:lnTo>
                  <a:lnTo>
                    <a:pt x="65" y="58"/>
                  </a:lnTo>
                  <a:lnTo>
                    <a:pt x="63" y="58"/>
                  </a:lnTo>
                  <a:lnTo>
                    <a:pt x="61" y="58"/>
                  </a:lnTo>
                  <a:lnTo>
                    <a:pt x="52" y="58"/>
                  </a:lnTo>
                  <a:lnTo>
                    <a:pt x="43" y="59"/>
                  </a:lnTo>
                  <a:lnTo>
                    <a:pt x="35" y="59"/>
                  </a:lnTo>
                  <a:lnTo>
                    <a:pt x="27" y="60"/>
                  </a:lnTo>
                  <a:lnTo>
                    <a:pt x="19" y="60"/>
                  </a:lnTo>
                  <a:lnTo>
                    <a:pt x="13" y="60"/>
                  </a:lnTo>
                  <a:lnTo>
                    <a:pt x="9" y="60"/>
                  </a:lnTo>
                  <a:lnTo>
                    <a:pt x="6" y="60"/>
                  </a:lnTo>
                  <a:lnTo>
                    <a:pt x="5" y="59"/>
                  </a:lnTo>
                  <a:lnTo>
                    <a:pt x="3" y="58"/>
                  </a:lnTo>
                  <a:lnTo>
                    <a:pt x="3" y="65"/>
                  </a:lnTo>
                  <a:lnTo>
                    <a:pt x="3" y="75"/>
                  </a:lnTo>
                  <a:lnTo>
                    <a:pt x="3" y="85"/>
                  </a:lnTo>
                  <a:lnTo>
                    <a:pt x="3" y="96"/>
                  </a:lnTo>
                  <a:lnTo>
                    <a:pt x="3" y="106"/>
                  </a:lnTo>
                  <a:lnTo>
                    <a:pt x="3" y="115"/>
                  </a:lnTo>
                  <a:lnTo>
                    <a:pt x="3" y="122"/>
                  </a:lnTo>
                  <a:lnTo>
                    <a:pt x="3" y="126"/>
                  </a:lnTo>
                  <a:lnTo>
                    <a:pt x="3" y="128"/>
                  </a:lnTo>
                  <a:lnTo>
                    <a:pt x="4" y="129"/>
                  </a:lnTo>
                  <a:lnTo>
                    <a:pt x="4" y="130"/>
                  </a:lnTo>
                  <a:lnTo>
                    <a:pt x="5" y="131"/>
                  </a:lnTo>
                  <a:lnTo>
                    <a:pt x="6" y="133"/>
                  </a:lnTo>
                  <a:lnTo>
                    <a:pt x="8" y="134"/>
                  </a:lnTo>
                  <a:lnTo>
                    <a:pt x="10" y="135"/>
                  </a:lnTo>
                  <a:lnTo>
                    <a:pt x="12" y="135"/>
                  </a:lnTo>
                  <a:lnTo>
                    <a:pt x="14" y="136"/>
                  </a:lnTo>
                  <a:lnTo>
                    <a:pt x="16" y="136"/>
                  </a:lnTo>
                  <a:lnTo>
                    <a:pt x="18" y="136"/>
                  </a:lnTo>
                  <a:lnTo>
                    <a:pt x="20" y="136"/>
                  </a:lnTo>
                  <a:lnTo>
                    <a:pt x="23" y="135"/>
                  </a:lnTo>
                  <a:lnTo>
                    <a:pt x="24" y="134"/>
                  </a:lnTo>
                  <a:lnTo>
                    <a:pt x="26" y="132"/>
                  </a:lnTo>
                  <a:lnTo>
                    <a:pt x="28" y="13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9" name="Freeform 105">
              <a:extLst>
                <a:ext uri="{FF2B5EF4-FFF2-40B4-BE49-F238E27FC236}">
                  <a16:creationId xmlns:a16="http://schemas.microsoft.com/office/drawing/2014/main" id="{47F4FE8A-D5A2-1CED-DCBB-AD5E3079EA18}"/>
                </a:ext>
              </a:extLst>
            </p:cNvPr>
            <p:cNvSpPr>
              <a:spLocks/>
            </p:cNvSpPr>
            <p:nvPr/>
          </p:nvSpPr>
          <p:spPr bwMode="auto">
            <a:xfrm>
              <a:off x="6281135" y="2669196"/>
              <a:ext cx="389334" cy="227409"/>
            </a:xfrm>
            <a:custGeom>
              <a:avLst/>
              <a:gdLst>
                <a:gd name="T0" fmla="*/ 2147483647 w 272"/>
                <a:gd name="T1" fmla="*/ 2147483647 h 159"/>
                <a:gd name="T2" fmla="*/ 2147483647 w 272"/>
                <a:gd name="T3" fmla="*/ 2147483647 h 159"/>
                <a:gd name="T4" fmla="*/ 2147483647 w 272"/>
                <a:gd name="T5" fmla="*/ 2147483647 h 159"/>
                <a:gd name="T6" fmla="*/ 2147483647 w 272"/>
                <a:gd name="T7" fmla="*/ 2147483647 h 159"/>
                <a:gd name="T8" fmla="*/ 2147483647 w 272"/>
                <a:gd name="T9" fmla="*/ 2147483647 h 159"/>
                <a:gd name="T10" fmla="*/ 2147483647 w 272"/>
                <a:gd name="T11" fmla="*/ 2147483647 h 159"/>
                <a:gd name="T12" fmla="*/ 2147483647 w 272"/>
                <a:gd name="T13" fmla="*/ 2147483647 h 159"/>
                <a:gd name="T14" fmla="*/ 2147483647 w 272"/>
                <a:gd name="T15" fmla="*/ 2147483647 h 159"/>
                <a:gd name="T16" fmla="*/ 2147483647 w 272"/>
                <a:gd name="T17" fmla="*/ 2147483647 h 159"/>
                <a:gd name="T18" fmla="*/ 2147483647 w 272"/>
                <a:gd name="T19" fmla="*/ 2147483647 h 159"/>
                <a:gd name="T20" fmla="*/ 2147483647 w 272"/>
                <a:gd name="T21" fmla="*/ 2147483647 h 159"/>
                <a:gd name="T22" fmla="*/ 2147483647 w 272"/>
                <a:gd name="T23" fmla="*/ 2147483647 h 159"/>
                <a:gd name="T24" fmla="*/ 2147483647 w 272"/>
                <a:gd name="T25" fmla="*/ 2147483647 h 159"/>
                <a:gd name="T26" fmla="*/ 2147483647 w 272"/>
                <a:gd name="T27" fmla="*/ 2147483647 h 159"/>
                <a:gd name="T28" fmla="*/ 2147483647 w 272"/>
                <a:gd name="T29" fmla="*/ 2147483647 h 159"/>
                <a:gd name="T30" fmla="*/ 2147483647 w 272"/>
                <a:gd name="T31" fmla="*/ 2147483647 h 159"/>
                <a:gd name="T32" fmla="*/ 2147483647 w 272"/>
                <a:gd name="T33" fmla="*/ 2147483647 h 159"/>
                <a:gd name="T34" fmla="*/ 2147483647 w 272"/>
                <a:gd name="T35" fmla="*/ 2147483647 h 159"/>
                <a:gd name="T36" fmla="*/ 2147483647 w 272"/>
                <a:gd name="T37" fmla="*/ 2147483647 h 159"/>
                <a:gd name="T38" fmla="*/ 2147483647 w 272"/>
                <a:gd name="T39" fmla="*/ 2147483647 h 159"/>
                <a:gd name="T40" fmla="*/ 2147483647 w 272"/>
                <a:gd name="T41" fmla="*/ 2147483647 h 159"/>
                <a:gd name="T42" fmla="*/ 2147483647 w 272"/>
                <a:gd name="T43" fmla="*/ 2147483647 h 159"/>
                <a:gd name="T44" fmla="*/ 2147483647 w 272"/>
                <a:gd name="T45" fmla="*/ 2147483647 h 159"/>
                <a:gd name="T46" fmla="*/ 2147483647 w 272"/>
                <a:gd name="T47" fmla="*/ 2147483647 h 159"/>
                <a:gd name="T48" fmla="*/ 2147483647 w 272"/>
                <a:gd name="T49" fmla="*/ 2147483647 h 159"/>
                <a:gd name="T50" fmla="*/ 2147483647 w 272"/>
                <a:gd name="T51" fmla="*/ 2147483647 h 159"/>
                <a:gd name="T52" fmla="*/ 2147483647 w 272"/>
                <a:gd name="T53" fmla="*/ 2147483647 h 159"/>
                <a:gd name="T54" fmla="*/ 2147483647 w 272"/>
                <a:gd name="T55" fmla="*/ 2147483647 h 159"/>
                <a:gd name="T56" fmla="*/ 2147483647 w 272"/>
                <a:gd name="T57" fmla="*/ 2147483647 h 159"/>
                <a:gd name="T58" fmla="*/ 2147483647 w 272"/>
                <a:gd name="T59" fmla="*/ 0 h 159"/>
                <a:gd name="T60" fmla="*/ 2147483647 w 272"/>
                <a:gd name="T61" fmla="*/ 2147483647 h 159"/>
                <a:gd name="T62" fmla="*/ 2147483647 w 272"/>
                <a:gd name="T63" fmla="*/ 2147483647 h 159"/>
                <a:gd name="T64" fmla="*/ 2147483647 w 272"/>
                <a:gd name="T65" fmla="*/ 2147483647 h 159"/>
                <a:gd name="T66" fmla="*/ 2147483647 w 272"/>
                <a:gd name="T67" fmla="*/ 2147483647 h 159"/>
                <a:gd name="T68" fmla="*/ 2147483647 w 272"/>
                <a:gd name="T69" fmla="*/ 2147483647 h 159"/>
                <a:gd name="T70" fmla="*/ 2147483647 w 272"/>
                <a:gd name="T71" fmla="*/ 2147483647 h 159"/>
                <a:gd name="T72" fmla="*/ 2147483647 w 272"/>
                <a:gd name="T73" fmla="*/ 2147483647 h 159"/>
                <a:gd name="T74" fmla="*/ 2147483647 w 272"/>
                <a:gd name="T75" fmla="*/ 2147483647 h 159"/>
                <a:gd name="T76" fmla="*/ 2147483647 w 272"/>
                <a:gd name="T77" fmla="*/ 2147483647 h 159"/>
                <a:gd name="T78" fmla="*/ 2147483647 w 272"/>
                <a:gd name="T79" fmla="*/ 2147483647 h 159"/>
                <a:gd name="T80" fmla="*/ 2147483647 w 272"/>
                <a:gd name="T81" fmla="*/ 2147483647 h 159"/>
                <a:gd name="T82" fmla="*/ 2147483647 w 272"/>
                <a:gd name="T83" fmla="*/ 2147483647 h 159"/>
                <a:gd name="T84" fmla="*/ 2147483647 w 272"/>
                <a:gd name="T85" fmla="*/ 2147483647 h 159"/>
                <a:gd name="T86" fmla="*/ 2147483647 w 272"/>
                <a:gd name="T87" fmla="*/ 2147483647 h 159"/>
                <a:gd name="T88" fmla="*/ 2147483647 w 272"/>
                <a:gd name="T89" fmla="*/ 2147483647 h 159"/>
                <a:gd name="T90" fmla="*/ 2147483647 w 272"/>
                <a:gd name="T91" fmla="*/ 2147483647 h 159"/>
                <a:gd name="T92" fmla="*/ 2147483647 w 272"/>
                <a:gd name="T93" fmla="*/ 2147483647 h 159"/>
                <a:gd name="T94" fmla="*/ 2147483647 w 272"/>
                <a:gd name="T95" fmla="*/ 2147483647 h 159"/>
                <a:gd name="T96" fmla="*/ 2147483647 w 272"/>
                <a:gd name="T97" fmla="*/ 2147483647 h 159"/>
                <a:gd name="T98" fmla="*/ 2147483647 w 272"/>
                <a:gd name="T99" fmla="*/ 2147483647 h 159"/>
                <a:gd name="T100" fmla="*/ 0 w 272"/>
                <a:gd name="T101" fmla="*/ 2147483647 h 159"/>
                <a:gd name="T102" fmla="*/ 2147483647 w 272"/>
                <a:gd name="T103" fmla="*/ 2147483647 h 159"/>
                <a:gd name="T104" fmla="*/ 2147483647 w 272"/>
                <a:gd name="T105" fmla="*/ 2147483647 h 159"/>
                <a:gd name="T106" fmla="*/ 2147483647 w 272"/>
                <a:gd name="T107" fmla="*/ 2147483647 h 159"/>
                <a:gd name="T108" fmla="*/ 2147483647 w 272"/>
                <a:gd name="T109" fmla="*/ 2147483647 h 159"/>
                <a:gd name="T110" fmla="*/ 2147483647 w 272"/>
                <a:gd name="T111" fmla="*/ 2147483647 h 159"/>
                <a:gd name="T112" fmla="*/ 2147483647 w 272"/>
                <a:gd name="T113" fmla="*/ 2147483647 h 159"/>
                <a:gd name="T114" fmla="*/ 2147483647 w 272"/>
                <a:gd name="T115" fmla="*/ 2147483647 h 159"/>
                <a:gd name="T116" fmla="*/ 2147483647 w 272"/>
                <a:gd name="T117" fmla="*/ 2147483647 h 159"/>
                <a:gd name="T118" fmla="*/ 2147483647 w 272"/>
                <a:gd name="T119" fmla="*/ 2147483647 h 1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2"/>
                <a:gd name="T181" fmla="*/ 0 h 159"/>
                <a:gd name="T182" fmla="*/ 272 w 272"/>
                <a:gd name="T183" fmla="*/ 159 h 15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2" h="159">
                  <a:moveTo>
                    <a:pt x="118" y="153"/>
                  </a:moveTo>
                  <a:lnTo>
                    <a:pt x="119" y="153"/>
                  </a:lnTo>
                  <a:lnTo>
                    <a:pt x="122" y="152"/>
                  </a:lnTo>
                  <a:lnTo>
                    <a:pt x="123" y="152"/>
                  </a:lnTo>
                  <a:lnTo>
                    <a:pt x="125" y="151"/>
                  </a:lnTo>
                  <a:lnTo>
                    <a:pt x="126" y="149"/>
                  </a:lnTo>
                  <a:lnTo>
                    <a:pt x="127" y="148"/>
                  </a:lnTo>
                  <a:lnTo>
                    <a:pt x="127" y="147"/>
                  </a:lnTo>
                  <a:lnTo>
                    <a:pt x="128" y="146"/>
                  </a:lnTo>
                  <a:lnTo>
                    <a:pt x="128" y="144"/>
                  </a:lnTo>
                  <a:lnTo>
                    <a:pt x="127" y="142"/>
                  </a:lnTo>
                  <a:lnTo>
                    <a:pt x="127" y="140"/>
                  </a:lnTo>
                  <a:lnTo>
                    <a:pt x="126" y="138"/>
                  </a:lnTo>
                  <a:lnTo>
                    <a:pt x="124" y="137"/>
                  </a:lnTo>
                  <a:lnTo>
                    <a:pt x="123" y="134"/>
                  </a:lnTo>
                  <a:lnTo>
                    <a:pt x="121" y="132"/>
                  </a:lnTo>
                  <a:lnTo>
                    <a:pt x="119" y="129"/>
                  </a:lnTo>
                  <a:lnTo>
                    <a:pt x="118" y="128"/>
                  </a:lnTo>
                  <a:lnTo>
                    <a:pt x="117" y="127"/>
                  </a:lnTo>
                  <a:lnTo>
                    <a:pt x="117" y="126"/>
                  </a:lnTo>
                  <a:lnTo>
                    <a:pt x="116" y="124"/>
                  </a:lnTo>
                  <a:lnTo>
                    <a:pt x="115" y="121"/>
                  </a:lnTo>
                  <a:lnTo>
                    <a:pt x="114" y="118"/>
                  </a:lnTo>
                  <a:lnTo>
                    <a:pt x="114" y="116"/>
                  </a:lnTo>
                  <a:lnTo>
                    <a:pt x="115" y="112"/>
                  </a:lnTo>
                  <a:lnTo>
                    <a:pt x="116" y="109"/>
                  </a:lnTo>
                  <a:lnTo>
                    <a:pt x="118" y="107"/>
                  </a:lnTo>
                  <a:lnTo>
                    <a:pt x="119" y="104"/>
                  </a:lnTo>
                  <a:lnTo>
                    <a:pt x="121" y="102"/>
                  </a:lnTo>
                  <a:lnTo>
                    <a:pt x="124" y="99"/>
                  </a:lnTo>
                  <a:lnTo>
                    <a:pt x="127" y="98"/>
                  </a:lnTo>
                  <a:lnTo>
                    <a:pt x="129" y="97"/>
                  </a:lnTo>
                  <a:lnTo>
                    <a:pt x="133" y="95"/>
                  </a:lnTo>
                  <a:lnTo>
                    <a:pt x="136" y="94"/>
                  </a:lnTo>
                  <a:lnTo>
                    <a:pt x="139" y="94"/>
                  </a:lnTo>
                  <a:lnTo>
                    <a:pt x="143" y="94"/>
                  </a:lnTo>
                  <a:lnTo>
                    <a:pt x="146" y="95"/>
                  </a:lnTo>
                  <a:lnTo>
                    <a:pt x="149" y="97"/>
                  </a:lnTo>
                  <a:lnTo>
                    <a:pt x="151" y="98"/>
                  </a:lnTo>
                  <a:lnTo>
                    <a:pt x="154" y="100"/>
                  </a:lnTo>
                  <a:lnTo>
                    <a:pt x="156" y="102"/>
                  </a:lnTo>
                  <a:lnTo>
                    <a:pt x="157" y="104"/>
                  </a:lnTo>
                  <a:lnTo>
                    <a:pt x="159" y="107"/>
                  </a:lnTo>
                  <a:lnTo>
                    <a:pt x="160" y="110"/>
                  </a:lnTo>
                  <a:lnTo>
                    <a:pt x="161" y="113"/>
                  </a:lnTo>
                  <a:lnTo>
                    <a:pt x="162" y="116"/>
                  </a:lnTo>
                  <a:lnTo>
                    <a:pt x="162" y="118"/>
                  </a:lnTo>
                  <a:lnTo>
                    <a:pt x="161" y="121"/>
                  </a:lnTo>
                  <a:lnTo>
                    <a:pt x="160" y="124"/>
                  </a:lnTo>
                  <a:lnTo>
                    <a:pt x="159" y="127"/>
                  </a:lnTo>
                  <a:lnTo>
                    <a:pt x="157" y="128"/>
                  </a:lnTo>
                  <a:lnTo>
                    <a:pt x="154" y="132"/>
                  </a:lnTo>
                  <a:lnTo>
                    <a:pt x="150" y="136"/>
                  </a:lnTo>
                  <a:lnTo>
                    <a:pt x="149" y="137"/>
                  </a:lnTo>
                  <a:lnTo>
                    <a:pt x="148" y="139"/>
                  </a:lnTo>
                  <a:lnTo>
                    <a:pt x="147" y="140"/>
                  </a:lnTo>
                  <a:lnTo>
                    <a:pt x="147" y="142"/>
                  </a:lnTo>
                  <a:lnTo>
                    <a:pt x="147" y="144"/>
                  </a:lnTo>
                  <a:lnTo>
                    <a:pt x="147" y="145"/>
                  </a:lnTo>
                  <a:lnTo>
                    <a:pt x="147" y="147"/>
                  </a:lnTo>
                  <a:lnTo>
                    <a:pt x="147" y="148"/>
                  </a:lnTo>
                  <a:lnTo>
                    <a:pt x="148" y="150"/>
                  </a:lnTo>
                  <a:lnTo>
                    <a:pt x="149" y="151"/>
                  </a:lnTo>
                  <a:lnTo>
                    <a:pt x="151" y="153"/>
                  </a:lnTo>
                  <a:lnTo>
                    <a:pt x="154" y="154"/>
                  </a:lnTo>
                  <a:lnTo>
                    <a:pt x="156" y="156"/>
                  </a:lnTo>
                  <a:lnTo>
                    <a:pt x="159" y="156"/>
                  </a:lnTo>
                  <a:lnTo>
                    <a:pt x="163" y="157"/>
                  </a:lnTo>
                  <a:lnTo>
                    <a:pt x="167" y="158"/>
                  </a:lnTo>
                  <a:lnTo>
                    <a:pt x="171" y="158"/>
                  </a:lnTo>
                  <a:lnTo>
                    <a:pt x="175" y="159"/>
                  </a:lnTo>
                  <a:lnTo>
                    <a:pt x="180" y="159"/>
                  </a:lnTo>
                  <a:lnTo>
                    <a:pt x="185" y="159"/>
                  </a:lnTo>
                  <a:lnTo>
                    <a:pt x="189" y="159"/>
                  </a:lnTo>
                  <a:lnTo>
                    <a:pt x="195" y="158"/>
                  </a:lnTo>
                  <a:lnTo>
                    <a:pt x="198" y="158"/>
                  </a:lnTo>
                  <a:lnTo>
                    <a:pt x="203" y="157"/>
                  </a:lnTo>
                  <a:lnTo>
                    <a:pt x="207" y="156"/>
                  </a:lnTo>
                  <a:lnTo>
                    <a:pt x="210" y="155"/>
                  </a:lnTo>
                  <a:lnTo>
                    <a:pt x="214" y="153"/>
                  </a:lnTo>
                  <a:lnTo>
                    <a:pt x="214" y="151"/>
                  </a:lnTo>
                  <a:lnTo>
                    <a:pt x="214" y="149"/>
                  </a:lnTo>
                  <a:lnTo>
                    <a:pt x="215" y="148"/>
                  </a:lnTo>
                  <a:lnTo>
                    <a:pt x="215" y="147"/>
                  </a:lnTo>
                  <a:lnTo>
                    <a:pt x="215" y="143"/>
                  </a:lnTo>
                  <a:lnTo>
                    <a:pt x="215" y="139"/>
                  </a:lnTo>
                  <a:lnTo>
                    <a:pt x="215" y="135"/>
                  </a:lnTo>
                  <a:lnTo>
                    <a:pt x="215" y="130"/>
                  </a:lnTo>
                  <a:lnTo>
                    <a:pt x="214" y="127"/>
                  </a:lnTo>
                  <a:lnTo>
                    <a:pt x="214" y="122"/>
                  </a:lnTo>
                  <a:lnTo>
                    <a:pt x="212" y="114"/>
                  </a:lnTo>
                  <a:lnTo>
                    <a:pt x="210" y="106"/>
                  </a:lnTo>
                  <a:lnTo>
                    <a:pt x="210" y="102"/>
                  </a:lnTo>
                  <a:lnTo>
                    <a:pt x="210" y="98"/>
                  </a:lnTo>
                  <a:lnTo>
                    <a:pt x="210" y="96"/>
                  </a:lnTo>
                  <a:lnTo>
                    <a:pt x="211" y="93"/>
                  </a:lnTo>
                  <a:lnTo>
                    <a:pt x="212" y="91"/>
                  </a:lnTo>
                  <a:lnTo>
                    <a:pt x="213" y="89"/>
                  </a:lnTo>
                  <a:lnTo>
                    <a:pt x="214" y="87"/>
                  </a:lnTo>
                  <a:lnTo>
                    <a:pt x="216" y="86"/>
                  </a:lnTo>
                  <a:lnTo>
                    <a:pt x="218" y="84"/>
                  </a:lnTo>
                  <a:lnTo>
                    <a:pt x="220" y="82"/>
                  </a:lnTo>
                  <a:lnTo>
                    <a:pt x="223" y="81"/>
                  </a:lnTo>
                  <a:lnTo>
                    <a:pt x="224" y="80"/>
                  </a:lnTo>
                  <a:lnTo>
                    <a:pt x="226" y="80"/>
                  </a:lnTo>
                  <a:lnTo>
                    <a:pt x="229" y="79"/>
                  </a:lnTo>
                  <a:lnTo>
                    <a:pt x="231" y="79"/>
                  </a:lnTo>
                  <a:lnTo>
                    <a:pt x="233" y="80"/>
                  </a:lnTo>
                  <a:lnTo>
                    <a:pt x="235" y="80"/>
                  </a:lnTo>
                  <a:lnTo>
                    <a:pt x="237" y="82"/>
                  </a:lnTo>
                  <a:lnTo>
                    <a:pt x="239" y="83"/>
                  </a:lnTo>
                  <a:lnTo>
                    <a:pt x="241" y="85"/>
                  </a:lnTo>
                  <a:lnTo>
                    <a:pt x="242" y="87"/>
                  </a:lnTo>
                  <a:lnTo>
                    <a:pt x="244" y="88"/>
                  </a:lnTo>
                  <a:lnTo>
                    <a:pt x="246" y="89"/>
                  </a:lnTo>
                  <a:lnTo>
                    <a:pt x="249" y="90"/>
                  </a:lnTo>
                  <a:lnTo>
                    <a:pt x="252" y="90"/>
                  </a:lnTo>
                  <a:lnTo>
                    <a:pt x="254" y="90"/>
                  </a:lnTo>
                  <a:lnTo>
                    <a:pt x="257" y="89"/>
                  </a:lnTo>
                  <a:lnTo>
                    <a:pt x="260" y="89"/>
                  </a:lnTo>
                  <a:lnTo>
                    <a:pt x="262" y="88"/>
                  </a:lnTo>
                  <a:lnTo>
                    <a:pt x="264" y="86"/>
                  </a:lnTo>
                  <a:lnTo>
                    <a:pt x="267" y="85"/>
                  </a:lnTo>
                  <a:lnTo>
                    <a:pt x="269" y="83"/>
                  </a:lnTo>
                  <a:lnTo>
                    <a:pt x="270" y="81"/>
                  </a:lnTo>
                  <a:lnTo>
                    <a:pt x="271" y="79"/>
                  </a:lnTo>
                  <a:lnTo>
                    <a:pt x="271" y="76"/>
                  </a:lnTo>
                  <a:lnTo>
                    <a:pt x="272" y="74"/>
                  </a:lnTo>
                  <a:lnTo>
                    <a:pt x="271" y="70"/>
                  </a:lnTo>
                  <a:lnTo>
                    <a:pt x="271" y="67"/>
                  </a:lnTo>
                  <a:lnTo>
                    <a:pt x="270" y="64"/>
                  </a:lnTo>
                  <a:lnTo>
                    <a:pt x="269" y="61"/>
                  </a:lnTo>
                  <a:lnTo>
                    <a:pt x="267" y="59"/>
                  </a:lnTo>
                  <a:lnTo>
                    <a:pt x="264" y="57"/>
                  </a:lnTo>
                  <a:lnTo>
                    <a:pt x="262" y="56"/>
                  </a:lnTo>
                  <a:lnTo>
                    <a:pt x="260" y="54"/>
                  </a:lnTo>
                  <a:lnTo>
                    <a:pt x="257" y="53"/>
                  </a:lnTo>
                  <a:lnTo>
                    <a:pt x="254" y="52"/>
                  </a:lnTo>
                  <a:lnTo>
                    <a:pt x="252" y="52"/>
                  </a:lnTo>
                  <a:lnTo>
                    <a:pt x="249" y="52"/>
                  </a:lnTo>
                  <a:lnTo>
                    <a:pt x="246" y="53"/>
                  </a:lnTo>
                  <a:lnTo>
                    <a:pt x="244" y="54"/>
                  </a:lnTo>
                  <a:lnTo>
                    <a:pt x="242" y="55"/>
                  </a:lnTo>
                  <a:lnTo>
                    <a:pt x="241" y="56"/>
                  </a:lnTo>
                  <a:lnTo>
                    <a:pt x="239" y="58"/>
                  </a:lnTo>
                  <a:lnTo>
                    <a:pt x="237" y="59"/>
                  </a:lnTo>
                  <a:lnTo>
                    <a:pt x="234" y="60"/>
                  </a:lnTo>
                  <a:lnTo>
                    <a:pt x="233" y="60"/>
                  </a:lnTo>
                  <a:lnTo>
                    <a:pt x="230" y="60"/>
                  </a:lnTo>
                  <a:lnTo>
                    <a:pt x="227" y="60"/>
                  </a:lnTo>
                  <a:lnTo>
                    <a:pt x="224" y="60"/>
                  </a:lnTo>
                  <a:lnTo>
                    <a:pt x="223" y="60"/>
                  </a:lnTo>
                  <a:lnTo>
                    <a:pt x="220" y="60"/>
                  </a:lnTo>
                  <a:lnTo>
                    <a:pt x="217" y="59"/>
                  </a:lnTo>
                  <a:lnTo>
                    <a:pt x="215" y="59"/>
                  </a:lnTo>
                  <a:lnTo>
                    <a:pt x="214" y="57"/>
                  </a:lnTo>
                  <a:lnTo>
                    <a:pt x="212" y="56"/>
                  </a:lnTo>
                  <a:lnTo>
                    <a:pt x="210" y="54"/>
                  </a:lnTo>
                  <a:lnTo>
                    <a:pt x="210" y="52"/>
                  </a:lnTo>
                  <a:lnTo>
                    <a:pt x="209" y="50"/>
                  </a:lnTo>
                  <a:lnTo>
                    <a:pt x="209" y="48"/>
                  </a:lnTo>
                  <a:lnTo>
                    <a:pt x="209" y="42"/>
                  </a:lnTo>
                  <a:lnTo>
                    <a:pt x="209" y="36"/>
                  </a:lnTo>
                  <a:lnTo>
                    <a:pt x="210" y="29"/>
                  </a:lnTo>
                  <a:lnTo>
                    <a:pt x="211" y="22"/>
                  </a:lnTo>
                  <a:lnTo>
                    <a:pt x="212" y="14"/>
                  </a:lnTo>
                  <a:lnTo>
                    <a:pt x="213" y="9"/>
                  </a:lnTo>
                  <a:lnTo>
                    <a:pt x="214" y="3"/>
                  </a:lnTo>
                  <a:lnTo>
                    <a:pt x="213" y="3"/>
                  </a:lnTo>
                  <a:lnTo>
                    <a:pt x="204" y="3"/>
                  </a:lnTo>
                  <a:lnTo>
                    <a:pt x="196" y="3"/>
                  </a:lnTo>
                  <a:lnTo>
                    <a:pt x="189" y="3"/>
                  </a:lnTo>
                  <a:lnTo>
                    <a:pt x="183" y="2"/>
                  </a:lnTo>
                  <a:lnTo>
                    <a:pt x="176" y="1"/>
                  </a:lnTo>
                  <a:lnTo>
                    <a:pt x="171" y="1"/>
                  </a:lnTo>
                  <a:lnTo>
                    <a:pt x="167" y="0"/>
                  </a:lnTo>
                  <a:lnTo>
                    <a:pt x="165" y="0"/>
                  </a:lnTo>
                  <a:lnTo>
                    <a:pt x="163" y="0"/>
                  </a:lnTo>
                  <a:lnTo>
                    <a:pt x="162" y="1"/>
                  </a:lnTo>
                  <a:lnTo>
                    <a:pt x="160" y="2"/>
                  </a:lnTo>
                  <a:lnTo>
                    <a:pt x="158" y="3"/>
                  </a:lnTo>
                  <a:lnTo>
                    <a:pt x="157" y="4"/>
                  </a:lnTo>
                  <a:lnTo>
                    <a:pt x="156" y="6"/>
                  </a:lnTo>
                  <a:lnTo>
                    <a:pt x="156" y="9"/>
                  </a:lnTo>
                  <a:lnTo>
                    <a:pt x="155" y="11"/>
                  </a:lnTo>
                  <a:lnTo>
                    <a:pt x="154" y="13"/>
                  </a:lnTo>
                  <a:lnTo>
                    <a:pt x="154" y="16"/>
                  </a:lnTo>
                  <a:lnTo>
                    <a:pt x="154" y="19"/>
                  </a:lnTo>
                  <a:lnTo>
                    <a:pt x="155" y="21"/>
                  </a:lnTo>
                  <a:lnTo>
                    <a:pt x="156" y="23"/>
                  </a:lnTo>
                  <a:lnTo>
                    <a:pt x="156" y="26"/>
                  </a:lnTo>
                  <a:lnTo>
                    <a:pt x="158" y="29"/>
                  </a:lnTo>
                  <a:lnTo>
                    <a:pt x="160" y="31"/>
                  </a:lnTo>
                  <a:lnTo>
                    <a:pt x="163" y="32"/>
                  </a:lnTo>
                  <a:lnTo>
                    <a:pt x="164" y="35"/>
                  </a:lnTo>
                  <a:lnTo>
                    <a:pt x="166" y="39"/>
                  </a:lnTo>
                  <a:lnTo>
                    <a:pt x="166" y="41"/>
                  </a:lnTo>
                  <a:lnTo>
                    <a:pt x="166" y="44"/>
                  </a:lnTo>
                  <a:lnTo>
                    <a:pt x="166" y="47"/>
                  </a:lnTo>
                  <a:lnTo>
                    <a:pt x="166" y="50"/>
                  </a:lnTo>
                  <a:lnTo>
                    <a:pt x="165" y="51"/>
                  </a:lnTo>
                  <a:lnTo>
                    <a:pt x="164" y="54"/>
                  </a:lnTo>
                  <a:lnTo>
                    <a:pt x="162" y="57"/>
                  </a:lnTo>
                  <a:lnTo>
                    <a:pt x="160" y="59"/>
                  </a:lnTo>
                  <a:lnTo>
                    <a:pt x="157" y="60"/>
                  </a:lnTo>
                  <a:lnTo>
                    <a:pt x="155" y="62"/>
                  </a:lnTo>
                  <a:lnTo>
                    <a:pt x="151" y="63"/>
                  </a:lnTo>
                  <a:lnTo>
                    <a:pt x="147" y="64"/>
                  </a:lnTo>
                  <a:lnTo>
                    <a:pt x="144" y="65"/>
                  </a:lnTo>
                  <a:lnTo>
                    <a:pt x="142" y="65"/>
                  </a:lnTo>
                  <a:lnTo>
                    <a:pt x="140" y="65"/>
                  </a:lnTo>
                  <a:lnTo>
                    <a:pt x="138" y="64"/>
                  </a:lnTo>
                  <a:lnTo>
                    <a:pt x="137" y="64"/>
                  </a:lnTo>
                  <a:lnTo>
                    <a:pt x="135" y="63"/>
                  </a:lnTo>
                  <a:lnTo>
                    <a:pt x="133" y="62"/>
                  </a:lnTo>
                  <a:lnTo>
                    <a:pt x="132" y="61"/>
                  </a:lnTo>
                  <a:lnTo>
                    <a:pt x="130" y="60"/>
                  </a:lnTo>
                  <a:lnTo>
                    <a:pt x="128" y="59"/>
                  </a:lnTo>
                  <a:lnTo>
                    <a:pt x="126" y="57"/>
                  </a:lnTo>
                  <a:lnTo>
                    <a:pt x="124" y="54"/>
                  </a:lnTo>
                  <a:lnTo>
                    <a:pt x="123" y="51"/>
                  </a:lnTo>
                  <a:lnTo>
                    <a:pt x="122" y="49"/>
                  </a:lnTo>
                  <a:lnTo>
                    <a:pt x="122" y="45"/>
                  </a:lnTo>
                  <a:lnTo>
                    <a:pt x="121" y="42"/>
                  </a:lnTo>
                  <a:lnTo>
                    <a:pt x="122" y="40"/>
                  </a:lnTo>
                  <a:lnTo>
                    <a:pt x="122" y="36"/>
                  </a:lnTo>
                  <a:lnTo>
                    <a:pt x="124" y="34"/>
                  </a:lnTo>
                  <a:lnTo>
                    <a:pt x="125" y="31"/>
                  </a:lnTo>
                  <a:lnTo>
                    <a:pt x="127" y="30"/>
                  </a:lnTo>
                  <a:lnTo>
                    <a:pt x="128" y="28"/>
                  </a:lnTo>
                  <a:lnTo>
                    <a:pt x="129" y="26"/>
                  </a:lnTo>
                  <a:lnTo>
                    <a:pt x="130" y="24"/>
                  </a:lnTo>
                  <a:lnTo>
                    <a:pt x="131" y="22"/>
                  </a:lnTo>
                  <a:lnTo>
                    <a:pt x="132" y="21"/>
                  </a:lnTo>
                  <a:lnTo>
                    <a:pt x="132" y="19"/>
                  </a:lnTo>
                  <a:lnTo>
                    <a:pt x="132" y="17"/>
                  </a:lnTo>
                  <a:lnTo>
                    <a:pt x="131" y="15"/>
                  </a:lnTo>
                  <a:lnTo>
                    <a:pt x="130" y="13"/>
                  </a:lnTo>
                  <a:lnTo>
                    <a:pt x="129" y="12"/>
                  </a:lnTo>
                  <a:lnTo>
                    <a:pt x="128" y="10"/>
                  </a:lnTo>
                  <a:lnTo>
                    <a:pt x="125" y="9"/>
                  </a:lnTo>
                  <a:lnTo>
                    <a:pt x="122" y="7"/>
                  </a:lnTo>
                  <a:lnTo>
                    <a:pt x="119" y="6"/>
                  </a:lnTo>
                  <a:lnTo>
                    <a:pt x="116" y="4"/>
                  </a:lnTo>
                  <a:lnTo>
                    <a:pt x="111" y="3"/>
                  </a:lnTo>
                  <a:lnTo>
                    <a:pt x="107" y="3"/>
                  </a:lnTo>
                  <a:lnTo>
                    <a:pt x="100" y="3"/>
                  </a:lnTo>
                  <a:lnTo>
                    <a:pt x="93" y="3"/>
                  </a:lnTo>
                  <a:lnTo>
                    <a:pt x="86" y="3"/>
                  </a:lnTo>
                  <a:lnTo>
                    <a:pt x="78" y="3"/>
                  </a:lnTo>
                  <a:lnTo>
                    <a:pt x="70" y="4"/>
                  </a:lnTo>
                  <a:lnTo>
                    <a:pt x="64" y="5"/>
                  </a:lnTo>
                  <a:lnTo>
                    <a:pt x="60" y="6"/>
                  </a:lnTo>
                  <a:lnTo>
                    <a:pt x="61" y="12"/>
                  </a:lnTo>
                  <a:lnTo>
                    <a:pt x="63" y="18"/>
                  </a:lnTo>
                  <a:lnTo>
                    <a:pt x="65" y="26"/>
                  </a:lnTo>
                  <a:lnTo>
                    <a:pt x="67" y="34"/>
                  </a:lnTo>
                  <a:lnTo>
                    <a:pt x="67" y="38"/>
                  </a:lnTo>
                  <a:lnTo>
                    <a:pt x="68" y="42"/>
                  </a:lnTo>
                  <a:lnTo>
                    <a:pt x="68" y="46"/>
                  </a:lnTo>
                  <a:lnTo>
                    <a:pt x="68" y="50"/>
                  </a:lnTo>
                  <a:lnTo>
                    <a:pt x="68" y="52"/>
                  </a:lnTo>
                  <a:lnTo>
                    <a:pt x="67" y="55"/>
                  </a:lnTo>
                  <a:lnTo>
                    <a:pt x="66" y="56"/>
                  </a:lnTo>
                  <a:lnTo>
                    <a:pt x="66" y="58"/>
                  </a:lnTo>
                  <a:lnTo>
                    <a:pt x="65" y="59"/>
                  </a:lnTo>
                  <a:lnTo>
                    <a:pt x="64" y="59"/>
                  </a:lnTo>
                  <a:lnTo>
                    <a:pt x="63" y="60"/>
                  </a:lnTo>
                  <a:lnTo>
                    <a:pt x="61" y="61"/>
                  </a:lnTo>
                  <a:lnTo>
                    <a:pt x="60" y="62"/>
                  </a:lnTo>
                  <a:lnTo>
                    <a:pt x="57" y="63"/>
                  </a:lnTo>
                  <a:lnTo>
                    <a:pt x="55" y="64"/>
                  </a:lnTo>
                  <a:lnTo>
                    <a:pt x="53" y="64"/>
                  </a:lnTo>
                  <a:lnTo>
                    <a:pt x="51" y="64"/>
                  </a:lnTo>
                  <a:lnTo>
                    <a:pt x="50" y="64"/>
                  </a:lnTo>
                  <a:lnTo>
                    <a:pt x="48" y="64"/>
                  </a:lnTo>
                  <a:lnTo>
                    <a:pt x="46" y="64"/>
                  </a:lnTo>
                  <a:lnTo>
                    <a:pt x="44" y="63"/>
                  </a:lnTo>
                  <a:lnTo>
                    <a:pt x="42" y="63"/>
                  </a:lnTo>
                  <a:lnTo>
                    <a:pt x="41" y="62"/>
                  </a:lnTo>
                  <a:lnTo>
                    <a:pt x="39" y="61"/>
                  </a:lnTo>
                  <a:lnTo>
                    <a:pt x="38" y="60"/>
                  </a:lnTo>
                  <a:lnTo>
                    <a:pt x="37" y="59"/>
                  </a:lnTo>
                  <a:lnTo>
                    <a:pt x="35" y="58"/>
                  </a:lnTo>
                  <a:lnTo>
                    <a:pt x="32" y="56"/>
                  </a:lnTo>
                  <a:lnTo>
                    <a:pt x="30" y="55"/>
                  </a:lnTo>
                  <a:lnTo>
                    <a:pt x="27" y="54"/>
                  </a:lnTo>
                  <a:lnTo>
                    <a:pt x="24" y="54"/>
                  </a:lnTo>
                  <a:lnTo>
                    <a:pt x="22" y="54"/>
                  </a:lnTo>
                  <a:lnTo>
                    <a:pt x="18" y="54"/>
                  </a:lnTo>
                  <a:lnTo>
                    <a:pt x="15" y="55"/>
                  </a:lnTo>
                  <a:lnTo>
                    <a:pt x="13" y="56"/>
                  </a:lnTo>
                  <a:lnTo>
                    <a:pt x="10" y="58"/>
                  </a:lnTo>
                  <a:lnTo>
                    <a:pt x="7" y="60"/>
                  </a:lnTo>
                  <a:lnTo>
                    <a:pt x="4" y="62"/>
                  </a:lnTo>
                  <a:lnTo>
                    <a:pt x="3" y="64"/>
                  </a:lnTo>
                  <a:lnTo>
                    <a:pt x="3" y="65"/>
                  </a:lnTo>
                  <a:lnTo>
                    <a:pt x="3" y="67"/>
                  </a:lnTo>
                  <a:lnTo>
                    <a:pt x="2" y="69"/>
                  </a:lnTo>
                  <a:lnTo>
                    <a:pt x="1" y="70"/>
                  </a:lnTo>
                  <a:lnTo>
                    <a:pt x="1" y="72"/>
                  </a:lnTo>
                  <a:lnTo>
                    <a:pt x="0" y="75"/>
                  </a:lnTo>
                  <a:lnTo>
                    <a:pt x="0" y="77"/>
                  </a:lnTo>
                  <a:lnTo>
                    <a:pt x="0" y="79"/>
                  </a:lnTo>
                  <a:lnTo>
                    <a:pt x="1" y="80"/>
                  </a:lnTo>
                  <a:lnTo>
                    <a:pt x="1" y="82"/>
                  </a:lnTo>
                  <a:lnTo>
                    <a:pt x="2" y="83"/>
                  </a:lnTo>
                  <a:lnTo>
                    <a:pt x="2" y="85"/>
                  </a:lnTo>
                  <a:lnTo>
                    <a:pt x="3" y="86"/>
                  </a:lnTo>
                  <a:lnTo>
                    <a:pt x="3" y="88"/>
                  </a:lnTo>
                  <a:lnTo>
                    <a:pt x="4" y="89"/>
                  </a:lnTo>
                  <a:lnTo>
                    <a:pt x="6" y="91"/>
                  </a:lnTo>
                  <a:lnTo>
                    <a:pt x="9" y="93"/>
                  </a:lnTo>
                  <a:lnTo>
                    <a:pt x="12" y="94"/>
                  </a:lnTo>
                  <a:lnTo>
                    <a:pt x="14" y="95"/>
                  </a:lnTo>
                  <a:lnTo>
                    <a:pt x="17" y="96"/>
                  </a:lnTo>
                  <a:lnTo>
                    <a:pt x="20" y="97"/>
                  </a:lnTo>
                  <a:lnTo>
                    <a:pt x="23" y="97"/>
                  </a:lnTo>
                  <a:lnTo>
                    <a:pt x="26" y="97"/>
                  </a:lnTo>
                  <a:lnTo>
                    <a:pt x="28" y="96"/>
                  </a:lnTo>
                  <a:lnTo>
                    <a:pt x="31" y="95"/>
                  </a:lnTo>
                  <a:lnTo>
                    <a:pt x="32" y="94"/>
                  </a:lnTo>
                  <a:lnTo>
                    <a:pt x="33" y="92"/>
                  </a:lnTo>
                  <a:lnTo>
                    <a:pt x="35" y="91"/>
                  </a:lnTo>
                  <a:lnTo>
                    <a:pt x="37" y="90"/>
                  </a:lnTo>
                  <a:lnTo>
                    <a:pt x="39" y="89"/>
                  </a:lnTo>
                  <a:lnTo>
                    <a:pt x="41" y="89"/>
                  </a:lnTo>
                  <a:lnTo>
                    <a:pt x="42" y="89"/>
                  </a:lnTo>
                  <a:lnTo>
                    <a:pt x="45" y="89"/>
                  </a:lnTo>
                  <a:lnTo>
                    <a:pt x="47" y="89"/>
                  </a:lnTo>
                  <a:lnTo>
                    <a:pt x="49" y="89"/>
                  </a:lnTo>
                  <a:lnTo>
                    <a:pt x="51" y="90"/>
                  </a:lnTo>
                  <a:lnTo>
                    <a:pt x="53" y="91"/>
                  </a:lnTo>
                  <a:lnTo>
                    <a:pt x="54" y="92"/>
                  </a:lnTo>
                  <a:lnTo>
                    <a:pt x="56" y="94"/>
                  </a:lnTo>
                  <a:lnTo>
                    <a:pt x="57" y="96"/>
                  </a:lnTo>
                  <a:lnTo>
                    <a:pt x="59" y="97"/>
                  </a:lnTo>
                  <a:lnTo>
                    <a:pt x="59" y="98"/>
                  </a:lnTo>
                  <a:lnTo>
                    <a:pt x="60" y="100"/>
                  </a:lnTo>
                  <a:lnTo>
                    <a:pt x="59" y="105"/>
                  </a:lnTo>
                  <a:lnTo>
                    <a:pt x="59" y="110"/>
                  </a:lnTo>
                  <a:lnTo>
                    <a:pt x="58" y="117"/>
                  </a:lnTo>
                  <a:lnTo>
                    <a:pt x="58" y="124"/>
                  </a:lnTo>
                  <a:lnTo>
                    <a:pt x="57" y="132"/>
                  </a:lnTo>
                  <a:lnTo>
                    <a:pt x="57" y="139"/>
                  </a:lnTo>
                  <a:lnTo>
                    <a:pt x="58" y="143"/>
                  </a:lnTo>
                  <a:lnTo>
                    <a:pt x="58" y="147"/>
                  </a:lnTo>
                  <a:lnTo>
                    <a:pt x="59" y="149"/>
                  </a:lnTo>
                  <a:lnTo>
                    <a:pt x="60" y="153"/>
                  </a:lnTo>
                  <a:lnTo>
                    <a:pt x="61" y="154"/>
                  </a:lnTo>
                  <a:lnTo>
                    <a:pt x="63" y="154"/>
                  </a:lnTo>
                  <a:lnTo>
                    <a:pt x="66" y="155"/>
                  </a:lnTo>
                  <a:lnTo>
                    <a:pt x="69" y="155"/>
                  </a:lnTo>
                  <a:lnTo>
                    <a:pt x="76" y="155"/>
                  </a:lnTo>
                  <a:lnTo>
                    <a:pt x="83" y="155"/>
                  </a:lnTo>
                  <a:lnTo>
                    <a:pt x="92" y="154"/>
                  </a:lnTo>
                  <a:lnTo>
                    <a:pt x="100" y="154"/>
                  </a:lnTo>
                  <a:lnTo>
                    <a:pt x="109" y="153"/>
                  </a:lnTo>
                  <a:lnTo>
                    <a:pt x="118" y="153"/>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80" name="AutoShape 113">
              <a:extLst>
                <a:ext uri="{FF2B5EF4-FFF2-40B4-BE49-F238E27FC236}">
                  <a16:creationId xmlns:a16="http://schemas.microsoft.com/office/drawing/2014/main" id="{6F761AA4-F4F9-A73A-1D41-1F70773EBBC2}"/>
                </a:ext>
              </a:extLst>
            </p:cNvPr>
            <p:cNvSpPr>
              <a:spLocks noChangeArrowheads="1"/>
            </p:cNvSpPr>
            <p:nvPr/>
          </p:nvSpPr>
          <p:spPr bwMode="auto">
            <a:xfrm>
              <a:off x="6582591" y="746382"/>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1" name="AutoShape 114">
              <a:extLst>
                <a:ext uri="{FF2B5EF4-FFF2-40B4-BE49-F238E27FC236}">
                  <a16:creationId xmlns:a16="http://schemas.microsoft.com/office/drawing/2014/main" id="{BD853E4B-1C62-CEA3-E2AF-403AFD82FAD2}"/>
                </a:ext>
              </a:extLst>
            </p:cNvPr>
            <p:cNvSpPr>
              <a:spLocks noChangeArrowheads="1"/>
            </p:cNvSpPr>
            <p:nvPr/>
          </p:nvSpPr>
          <p:spPr bwMode="auto">
            <a:xfrm>
              <a:off x="6582591" y="1556007"/>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2" name="AutoShape 115">
              <a:extLst>
                <a:ext uri="{FF2B5EF4-FFF2-40B4-BE49-F238E27FC236}">
                  <a16:creationId xmlns:a16="http://schemas.microsoft.com/office/drawing/2014/main" id="{3A5B6298-78EE-3630-1630-451C804341FD}"/>
                </a:ext>
              </a:extLst>
            </p:cNvPr>
            <p:cNvSpPr>
              <a:spLocks noChangeArrowheads="1"/>
            </p:cNvSpPr>
            <p:nvPr/>
          </p:nvSpPr>
          <p:spPr bwMode="auto">
            <a:xfrm>
              <a:off x="6582591" y="2316816"/>
              <a:ext cx="311944" cy="305991"/>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3" name="AutoShape 116">
              <a:extLst>
                <a:ext uri="{FF2B5EF4-FFF2-40B4-BE49-F238E27FC236}">
                  <a16:creationId xmlns:a16="http://schemas.microsoft.com/office/drawing/2014/main" id="{72B17317-49CE-3F1F-F9EE-F4F494B27988}"/>
                </a:ext>
              </a:extLst>
            </p:cNvPr>
            <p:cNvSpPr>
              <a:spLocks noChangeArrowheads="1"/>
            </p:cNvSpPr>
            <p:nvPr/>
          </p:nvSpPr>
          <p:spPr bwMode="auto">
            <a:xfrm>
              <a:off x="6582591" y="3191926"/>
              <a:ext cx="311944" cy="303609"/>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4" name="AutoShape 117">
              <a:extLst>
                <a:ext uri="{FF2B5EF4-FFF2-40B4-BE49-F238E27FC236}">
                  <a16:creationId xmlns:a16="http://schemas.microsoft.com/office/drawing/2014/main" id="{81B58CA1-954A-1358-1E39-5D3F6A74CFC4}"/>
                </a:ext>
              </a:extLst>
            </p:cNvPr>
            <p:cNvSpPr>
              <a:spLocks noChangeArrowheads="1"/>
            </p:cNvSpPr>
            <p:nvPr/>
          </p:nvSpPr>
          <p:spPr bwMode="auto">
            <a:xfrm>
              <a:off x="6582591" y="4084895"/>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pic>
          <p:nvPicPr>
            <p:cNvPr id="85" name="Picture 2" descr="Washing machine - Free electronics icons">
              <a:extLst>
                <a:ext uri="{FF2B5EF4-FFF2-40B4-BE49-F238E27FC236}">
                  <a16:creationId xmlns:a16="http://schemas.microsoft.com/office/drawing/2014/main" id="{7D048E62-CFC4-FDAE-CCE0-F7F8E2EC7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790" y="1683149"/>
              <a:ext cx="679998" cy="67999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Free icon &quot;Scissors icon&quot;">
              <a:extLst>
                <a:ext uri="{FF2B5EF4-FFF2-40B4-BE49-F238E27FC236}">
                  <a16:creationId xmlns:a16="http://schemas.microsoft.com/office/drawing/2014/main" id="{F3AE4D24-CA12-386A-2027-E06095F0D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3908" y="1736291"/>
              <a:ext cx="626716" cy="62671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Oil pumpjack extraction - Free buildings icons">
              <a:extLst>
                <a:ext uri="{FF2B5EF4-FFF2-40B4-BE49-F238E27FC236}">
                  <a16:creationId xmlns:a16="http://schemas.microsoft.com/office/drawing/2014/main" id="{B53B96EC-9F1A-87F8-769D-35B937F95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2433" y="1043255"/>
              <a:ext cx="425204" cy="42520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77F737BC-3AEF-574A-0854-29CF08C8EC73}"/>
                </a:ext>
              </a:extLst>
            </p:cNvPr>
            <p:cNvPicPr>
              <a:picLocks noChangeAspect="1"/>
            </p:cNvPicPr>
            <p:nvPr/>
          </p:nvPicPr>
          <p:blipFill>
            <a:blip r:embed="rId6"/>
            <a:stretch>
              <a:fillRect/>
            </a:stretch>
          </p:blipFill>
          <p:spPr>
            <a:xfrm>
              <a:off x="6475802" y="3544776"/>
              <a:ext cx="506692" cy="506692"/>
            </a:xfrm>
            <a:prstGeom prst="rect">
              <a:avLst/>
            </a:prstGeom>
          </p:spPr>
        </p:pic>
      </p:grpSp>
    </p:spTree>
    <p:extLst>
      <p:ext uri="{BB962C8B-B14F-4D97-AF65-F5344CB8AC3E}">
        <p14:creationId xmlns:p14="http://schemas.microsoft.com/office/powerpoint/2010/main" val="1406022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3</a:t>
            </a:fld>
            <a:r>
              <a:rPr lang="nl-NL"/>
              <a:t>]</a:t>
            </a:r>
            <a:endParaRPr lang="nl-NL" dirty="0"/>
          </a:p>
        </p:txBody>
      </p:sp>
      <p:sp>
        <p:nvSpPr>
          <p:cNvPr id="2" name="object 2"/>
          <p:cNvSpPr txBox="1">
            <a:spLocks noGrp="1"/>
          </p:cNvSpPr>
          <p:nvPr>
            <p:ph type="title" idx="4294967295"/>
          </p:nvPr>
        </p:nvSpPr>
        <p:spPr>
          <a:xfrm>
            <a:off x="0" y="119063"/>
            <a:ext cx="5737225" cy="396875"/>
          </a:xfrm>
          <a:prstGeom prst="rect">
            <a:avLst/>
          </a:prstGeom>
        </p:spPr>
        <p:txBody>
          <a:bodyPr vert="horz" wrap="square" lIns="0" tIns="9525" rIns="0" bIns="0" rtlCol="0">
            <a:spAutoFit/>
          </a:bodyPr>
          <a:lstStyle/>
          <a:p>
            <a:pPr marL="9525">
              <a:spcBef>
                <a:spcPts val="75"/>
              </a:spcBef>
            </a:pPr>
            <a:r>
              <a:rPr lang="en-US" sz="2800" spc="-4" dirty="0">
                <a:solidFill>
                  <a:schemeClr val="accent4">
                    <a:lumMod val="75000"/>
                  </a:schemeClr>
                </a:solidFill>
              </a:rPr>
              <a:t>Data </a:t>
            </a:r>
            <a:r>
              <a:rPr lang="en-US" sz="2800" dirty="0">
                <a:solidFill>
                  <a:schemeClr val="accent4">
                    <a:lumMod val="75000"/>
                  </a:schemeClr>
                </a:solidFill>
              </a:rPr>
              <a:t>Quality</a:t>
            </a:r>
            <a:r>
              <a:rPr lang="en-US" sz="2800" spc="-56" dirty="0">
                <a:solidFill>
                  <a:schemeClr val="accent4">
                    <a:lumMod val="75000"/>
                  </a:schemeClr>
                </a:solidFill>
              </a:rPr>
              <a:t> </a:t>
            </a:r>
            <a:r>
              <a:rPr lang="en-US" sz="2800" spc="-4" dirty="0">
                <a:solidFill>
                  <a:schemeClr val="accent4">
                    <a:lumMod val="75000"/>
                  </a:schemeClr>
                </a:solidFill>
              </a:rPr>
              <a:t>(Cont’d)</a:t>
            </a:r>
          </a:p>
        </p:txBody>
      </p:sp>
      <p:sp>
        <p:nvSpPr>
          <p:cNvPr id="3" name="object 3"/>
          <p:cNvSpPr txBox="1"/>
          <p:nvPr/>
        </p:nvSpPr>
        <p:spPr>
          <a:xfrm>
            <a:off x="723900" y="516164"/>
            <a:ext cx="7475220" cy="3461845"/>
          </a:xfrm>
          <a:prstGeom prst="rect">
            <a:avLst/>
          </a:prstGeom>
        </p:spPr>
        <p:txBody>
          <a:bodyPr vert="horz" wrap="square" lIns="0" tIns="55245" rIns="0" bIns="0" rtlCol="0">
            <a:spAutoFit/>
          </a:bodyPr>
          <a:lstStyle/>
          <a:p>
            <a:pPr marL="295275" indent="-285750">
              <a:spcBef>
                <a:spcPts val="435"/>
              </a:spcBef>
              <a:buFont typeface="Arial" panose="020B0604020202020204" pitchFamily="34" charset="0"/>
              <a:buChar char="•"/>
              <a:tabLst>
                <a:tab pos="266224" algn="l"/>
                <a:tab pos="266700" algn="l"/>
              </a:tabLst>
            </a:pPr>
            <a:r>
              <a:rPr dirty="0">
                <a:latin typeface="Arial" charset="0"/>
                <a:ea typeface="Arial" charset="0"/>
                <a:cs typeface="Arial" charset="0"/>
              </a:rPr>
              <a:t>Data </a:t>
            </a:r>
            <a:r>
              <a:rPr spc="-4" dirty="0">
                <a:latin typeface="Arial" charset="0"/>
                <a:ea typeface="Arial" charset="0"/>
                <a:cs typeface="Arial" charset="0"/>
              </a:rPr>
              <a:t>quality </a:t>
            </a:r>
            <a:r>
              <a:rPr dirty="0">
                <a:latin typeface="Arial" charset="0"/>
                <a:ea typeface="Arial" charset="0"/>
                <a:cs typeface="Arial" charset="0"/>
              </a:rPr>
              <a:t>helps you</a:t>
            </a:r>
            <a:r>
              <a:rPr spc="-49" dirty="0">
                <a:latin typeface="Arial" charset="0"/>
                <a:ea typeface="Arial" charset="0"/>
                <a:cs typeface="Arial" charset="0"/>
              </a:rPr>
              <a:t> </a:t>
            </a:r>
            <a:r>
              <a:rPr spc="-4" dirty="0">
                <a:latin typeface="Arial" charset="0"/>
                <a:ea typeface="Arial" charset="0"/>
                <a:cs typeface="Arial" charset="0"/>
              </a:rPr>
              <a:t>to:</a:t>
            </a:r>
            <a:endParaRPr dirty="0">
              <a:latin typeface="Arial" charset="0"/>
              <a:ea typeface="Arial" charset="0"/>
              <a:cs typeface="Arial" charset="0"/>
            </a:endParaRPr>
          </a:p>
          <a:p>
            <a:pPr marL="638175" lvl="1" indent="-285750">
              <a:spcBef>
                <a:spcPts val="363"/>
              </a:spcBef>
              <a:buFont typeface="Arial" panose="020B0604020202020204" pitchFamily="34" charset="0"/>
              <a:buChar char="•"/>
              <a:tabLst>
                <a:tab pos="567690" algn="l"/>
              </a:tabLst>
            </a:pPr>
            <a:r>
              <a:rPr sz="1600" dirty="0">
                <a:latin typeface="Arial" charset="0"/>
                <a:ea typeface="Arial" charset="0"/>
                <a:cs typeface="Arial" charset="0"/>
              </a:rPr>
              <a:t>Plan and </a:t>
            </a:r>
            <a:r>
              <a:rPr sz="1600" spc="-4" dirty="0">
                <a:latin typeface="Arial" charset="0"/>
                <a:ea typeface="Arial" charset="0"/>
                <a:cs typeface="Arial" charset="0"/>
              </a:rPr>
              <a:t>prioritize</a:t>
            </a:r>
            <a:r>
              <a:rPr sz="1600" spc="-45" dirty="0">
                <a:latin typeface="Arial" charset="0"/>
                <a:ea typeface="Arial" charset="0"/>
                <a:cs typeface="Arial" charset="0"/>
              </a:rPr>
              <a:t> </a:t>
            </a:r>
            <a:r>
              <a:rPr sz="1600" dirty="0">
                <a:latin typeface="Arial" charset="0"/>
                <a:ea typeface="Arial" charset="0"/>
                <a:cs typeface="Arial" charset="0"/>
              </a:rPr>
              <a:t>data</a:t>
            </a:r>
          </a:p>
          <a:p>
            <a:pPr marL="638175" lvl="1" indent="-285750">
              <a:spcBef>
                <a:spcPts val="360"/>
              </a:spcBef>
              <a:buFont typeface="Arial" panose="020B0604020202020204" pitchFamily="34" charset="0"/>
              <a:buChar char="•"/>
              <a:tabLst>
                <a:tab pos="567690" algn="l"/>
              </a:tabLst>
            </a:pPr>
            <a:r>
              <a:rPr sz="1600" dirty="0">
                <a:latin typeface="Arial" charset="0"/>
                <a:ea typeface="Arial" charset="0"/>
                <a:cs typeface="Arial" charset="0"/>
              </a:rPr>
              <a:t>Parse</a:t>
            </a:r>
            <a:r>
              <a:rPr sz="1600" spc="-19" dirty="0">
                <a:latin typeface="Arial" charset="0"/>
                <a:ea typeface="Arial" charset="0"/>
                <a:cs typeface="Arial" charset="0"/>
              </a:rPr>
              <a:t> </a:t>
            </a:r>
            <a:r>
              <a:rPr sz="1600" dirty="0">
                <a:latin typeface="Arial" charset="0"/>
                <a:ea typeface="Arial" charset="0"/>
                <a:cs typeface="Arial" charset="0"/>
              </a:rPr>
              <a:t>data</a:t>
            </a:r>
          </a:p>
          <a:p>
            <a:pPr marL="638175" lvl="1" indent="-285750">
              <a:spcBef>
                <a:spcPts val="360"/>
              </a:spcBef>
              <a:buFont typeface="Arial" panose="020B0604020202020204" pitchFamily="34" charset="0"/>
              <a:buChar char="•"/>
              <a:tabLst>
                <a:tab pos="567690" algn="l"/>
              </a:tabLst>
            </a:pPr>
            <a:r>
              <a:rPr sz="1600" spc="-4" dirty="0">
                <a:latin typeface="Arial" charset="0"/>
                <a:ea typeface="Arial" charset="0"/>
                <a:cs typeface="Arial" charset="0"/>
              </a:rPr>
              <a:t>Standardize, </a:t>
            </a:r>
            <a:r>
              <a:rPr sz="1600" dirty="0">
                <a:latin typeface="Arial" charset="0"/>
                <a:ea typeface="Arial" charset="0"/>
                <a:cs typeface="Arial" charset="0"/>
              </a:rPr>
              <a:t>correct and </a:t>
            </a:r>
            <a:r>
              <a:rPr sz="1600" spc="-4" dirty="0">
                <a:latin typeface="Arial" charset="0"/>
                <a:ea typeface="Arial" charset="0"/>
                <a:cs typeface="Arial" charset="0"/>
              </a:rPr>
              <a:t>normalize</a:t>
            </a:r>
            <a:r>
              <a:rPr sz="1600" spc="-75" dirty="0">
                <a:latin typeface="Arial" charset="0"/>
                <a:ea typeface="Arial" charset="0"/>
                <a:cs typeface="Arial" charset="0"/>
              </a:rPr>
              <a:t> </a:t>
            </a:r>
            <a:r>
              <a:rPr sz="1600" dirty="0">
                <a:latin typeface="Arial" charset="0"/>
                <a:ea typeface="Arial" charset="0"/>
                <a:cs typeface="Arial" charset="0"/>
              </a:rPr>
              <a:t>data</a:t>
            </a:r>
          </a:p>
          <a:p>
            <a:pPr marL="638175" lvl="1" indent="-285750">
              <a:spcBef>
                <a:spcPts val="360"/>
              </a:spcBef>
              <a:buFont typeface="Arial" panose="020B0604020202020204" pitchFamily="34" charset="0"/>
              <a:buChar char="•"/>
              <a:tabLst>
                <a:tab pos="567690" algn="l"/>
              </a:tabLst>
            </a:pPr>
            <a:r>
              <a:rPr sz="1600" spc="-26" dirty="0">
                <a:latin typeface="Arial" charset="0"/>
                <a:ea typeface="Arial" charset="0"/>
                <a:cs typeface="Arial" charset="0"/>
              </a:rPr>
              <a:t>Verify </a:t>
            </a:r>
            <a:r>
              <a:rPr sz="1600" dirty="0">
                <a:latin typeface="Arial" charset="0"/>
                <a:ea typeface="Arial" charset="0"/>
                <a:cs typeface="Arial" charset="0"/>
              </a:rPr>
              <a:t>and validate data</a:t>
            </a:r>
            <a:r>
              <a:rPr sz="1600" spc="-56" dirty="0">
                <a:latin typeface="Arial" charset="0"/>
                <a:ea typeface="Arial" charset="0"/>
                <a:cs typeface="Arial" charset="0"/>
              </a:rPr>
              <a:t> </a:t>
            </a:r>
            <a:r>
              <a:rPr sz="1600" dirty="0">
                <a:latin typeface="Arial" charset="0"/>
                <a:ea typeface="Arial" charset="0"/>
                <a:cs typeface="Arial" charset="0"/>
              </a:rPr>
              <a:t>accuracy</a:t>
            </a:r>
          </a:p>
          <a:p>
            <a:pPr marL="638175" lvl="1" indent="-285750">
              <a:spcBef>
                <a:spcPts val="360"/>
              </a:spcBef>
              <a:buFont typeface="Arial" panose="020B0604020202020204" pitchFamily="34" charset="0"/>
              <a:buChar char="•"/>
              <a:tabLst>
                <a:tab pos="567690" algn="l"/>
              </a:tabLst>
            </a:pPr>
            <a:r>
              <a:rPr sz="1600" dirty="0">
                <a:latin typeface="Arial" charset="0"/>
                <a:ea typeface="Arial" charset="0"/>
                <a:cs typeface="Arial" charset="0"/>
              </a:rPr>
              <a:t>Apply business</a:t>
            </a:r>
            <a:r>
              <a:rPr sz="1600" spc="-53" dirty="0">
                <a:latin typeface="Arial" charset="0"/>
                <a:ea typeface="Arial" charset="0"/>
                <a:cs typeface="Arial" charset="0"/>
              </a:rPr>
              <a:t> </a:t>
            </a:r>
            <a:r>
              <a:rPr sz="1600" spc="-4" dirty="0">
                <a:latin typeface="Arial" charset="0"/>
                <a:ea typeface="Arial" charset="0"/>
                <a:cs typeface="Arial" charset="0"/>
              </a:rPr>
              <a:t>rules</a:t>
            </a:r>
            <a:endParaRPr sz="1600" dirty="0">
              <a:latin typeface="Arial" charset="0"/>
              <a:ea typeface="Arial" charset="0"/>
              <a:cs typeface="Arial" charset="0"/>
            </a:endParaRPr>
          </a:p>
          <a:p>
            <a:pPr marL="295275" indent="-285750">
              <a:spcBef>
                <a:spcPts val="360"/>
              </a:spcBef>
              <a:buFont typeface="Arial" panose="020B0604020202020204" pitchFamily="34" charset="0"/>
              <a:buChar char="•"/>
              <a:tabLst>
                <a:tab pos="266224" algn="l"/>
                <a:tab pos="266700" algn="l"/>
              </a:tabLst>
            </a:pPr>
            <a:r>
              <a:rPr spc="-4" dirty="0">
                <a:latin typeface="Arial" charset="0"/>
                <a:ea typeface="Arial" charset="0"/>
                <a:cs typeface="Arial" charset="0"/>
              </a:rPr>
              <a:t>Standardize </a:t>
            </a:r>
            <a:r>
              <a:rPr dirty="0">
                <a:latin typeface="Arial" charset="0"/>
                <a:ea typeface="Arial" charset="0"/>
                <a:cs typeface="Arial" charset="0"/>
              </a:rPr>
              <a:t>and </a:t>
            </a:r>
            <a:r>
              <a:rPr spc="-8" dirty="0">
                <a:latin typeface="Arial" charset="0"/>
                <a:ea typeface="Arial" charset="0"/>
                <a:cs typeface="Arial" charset="0"/>
              </a:rPr>
              <a:t>Transform</a:t>
            </a:r>
            <a:r>
              <a:rPr spc="-90" dirty="0">
                <a:latin typeface="Arial" charset="0"/>
                <a:ea typeface="Arial" charset="0"/>
                <a:cs typeface="Arial" charset="0"/>
              </a:rPr>
              <a:t> </a:t>
            </a:r>
            <a:r>
              <a:rPr dirty="0">
                <a:latin typeface="Arial" charset="0"/>
                <a:ea typeface="Arial" charset="0"/>
                <a:cs typeface="Arial" charset="0"/>
              </a:rPr>
              <a:t>Data</a:t>
            </a:r>
          </a:p>
          <a:p>
            <a:pPr marL="295275" marR="3810" indent="-285750">
              <a:spcBef>
                <a:spcPts val="360"/>
              </a:spcBef>
              <a:buFont typeface="Arial" panose="020B0604020202020204" pitchFamily="34" charset="0"/>
              <a:buChar char="•"/>
              <a:tabLst>
                <a:tab pos="266224" algn="l"/>
                <a:tab pos="266700" algn="l"/>
              </a:tabLst>
            </a:pPr>
            <a:r>
              <a:rPr dirty="0">
                <a:latin typeface="Arial" charset="0"/>
                <a:ea typeface="Arial" charset="0"/>
                <a:cs typeface="Arial" charset="0"/>
              </a:rPr>
              <a:t>The </a:t>
            </a:r>
            <a:r>
              <a:rPr spc="-4" dirty="0">
                <a:latin typeface="Arial" charset="0"/>
                <a:ea typeface="Arial" charset="0"/>
                <a:cs typeface="Arial" charset="0"/>
              </a:rPr>
              <a:t>three </a:t>
            </a:r>
            <a:r>
              <a:rPr dirty="0">
                <a:latin typeface="Arial" charset="0"/>
                <a:ea typeface="Arial" charset="0"/>
                <a:cs typeface="Arial" charset="0"/>
              </a:rPr>
              <a:t>components that ensure the</a:t>
            </a:r>
            <a:r>
              <a:rPr spc="-94" dirty="0">
                <a:latin typeface="Arial" charset="0"/>
                <a:ea typeface="Arial" charset="0"/>
                <a:cs typeface="Arial" charset="0"/>
              </a:rPr>
              <a:t> </a:t>
            </a:r>
            <a:r>
              <a:rPr spc="-4" dirty="0">
                <a:latin typeface="Arial" charset="0"/>
                <a:ea typeface="Arial" charset="0"/>
                <a:cs typeface="Arial" charset="0"/>
              </a:rPr>
              <a:t>quality </a:t>
            </a:r>
            <a:r>
              <a:rPr dirty="0">
                <a:latin typeface="Arial" charset="0"/>
                <a:ea typeface="Arial" charset="0"/>
                <a:cs typeface="Arial" charset="0"/>
              </a:rPr>
              <a:t>and integrity of the</a:t>
            </a:r>
            <a:r>
              <a:rPr spc="-71" dirty="0">
                <a:latin typeface="Arial" charset="0"/>
                <a:ea typeface="Arial" charset="0"/>
                <a:cs typeface="Arial" charset="0"/>
              </a:rPr>
              <a:t> </a:t>
            </a:r>
            <a:r>
              <a:rPr dirty="0">
                <a:latin typeface="Arial" charset="0"/>
                <a:ea typeface="Arial" charset="0"/>
                <a:cs typeface="Arial" charset="0"/>
              </a:rPr>
              <a:t>data:</a:t>
            </a:r>
          </a:p>
          <a:p>
            <a:pPr marL="638175" lvl="1" indent="-285750">
              <a:spcBef>
                <a:spcPts val="363"/>
              </a:spcBef>
              <a:buFont typeface="Arial" panose="020B0604020202020204" pitchFamily="34" charset="0"/>
              <a:buChar char="•"/>
              <a:tabLst>
                <a:tab pos="567690" algn="l"/>
              </a:tabLst>
            </a:pPr>
            <a:r>
              <a:rPr sz="1600" dirty="0">
                <a:latin typeface="Arial" charset="0"/>
                <a:ea typeface="Arial" charset="0"/>
                <a:cs typeface="Arial" charset="0"/>
              </a:rPr>
              <a:t>Data</a:t>
            </a:r>
            <a:r>
              <a:rPr sz="1600" spc="-19" dirty="0">
                <a:latin typeface="Arial" charset="0"/>
                <a:ea typeface="Arial" charset="0"/>
                <a:cs typeface="Arial" charset="0"/>
              </a:rPr>
              <a:t> </a:t>
            </a:r>
            <a:r>
              <a:rPr sz="1600" spc="-4" dirty="0">
                <a:latin typeface="Arial" charset="0"/>
                <a:ea typeface="Arial" charset="0"/>
                <a:cs typeface="Arial" charset="0"/>
              </a:rPr>
              <a:t>rationalization</a:t>
            </a:r>
            <a:endParaRPr sz="1600" dirty="0">
              <a:latin typeface="Arial" charset="0"/>
              <a:ea typeface="Arial" charset="0"/>
              <a:cs typeface="Arial" charset="0"/>
            </a:endParaRPr>
          </a:p>
          <a:p>
            <a:pPr marL="638175" lvl="1" indent="-285750">
              <a:spcBef>
                <a:spcPts val="360"/>
              </a:spcBef>
              <a:buFont typeface="Arial" panose="020B0604020202020204" pitchFamily="34" charset="0"/>
              <a:buChar char="•"/>
              <a:tabLst>
                <a:tab pos="567690" algn="l"/>
              </a:tabLst>
            </a:pPr>
            <a:r>
              <a:rPr sz="1600" dirty="0">
                <a:latin typeface="Arial" charset="0"/>
                <a:ea typeface="Arial" charset="0"/>
                <a:cs typeface="Arial" charset="0"/>
              </a:rPr>
              <a:t>Data</a:t>
            </a:r>
            <a:r>
              <a:rPr sz="1600" spc="-15" dirty="0">
                <a:latin typeface="Arial" charset="0"/>
                <a:ea typeface="Arial" charset="0"/>
                <a:cs typeface="Arial" charset="0"/>
              </a:rPr>
              <a:t> </a:t>
            </a:r>
            <a:r>
              <a:rPr sz="1600" spc="-4" dirty="0">
                <a:latin typeface="Arial" charset="0"/>
                <a:ea typeface="Arial" charset="0"/>
                <a:cs typeface="Arial" charset="0"/>
              </a:rPr>
              <a:t>standardization</a:t>
            </a:r>
            <a:endParaRPr sz="1600" dirty="0">
              <a:latin typeface="Arial" charset="0"/>
              <a:ea typeface="Arial" charset="0"/>
              <a:cs typeface="Arial" charset="0"/>
            </a:endParaRPr>
          </a:p>
          <a:p>
            <a:pPr marL="638175" lvl="1" indent="-285750">
              <a:spcBef>
                <a:spcPts val="360"/>
              </a:spcBef>
              <a:buFont typeface="Arial" panose="020B0604020202020204" pitchFamily="34" charset="0"/>
              <a:buChar char="•"/>
              <a:tabLst>
                <a:tab pos="567690" algn="l"/>
              </a:tabLst>
            </a:pPr>
            <a:r>
              <a:rPr sz="1600" dirty="0">
                <a:latin typeface="Arial" charset="0"/>
                <a:ea typeface="Arial" charset="0"/>
                <a:cs typeface="Arial" charset="0"/>
              </a:rPr>
              <a:t>Data</a:t>
            </a:r>
            <a:r>
              <a:rPr sz="1600" spc="-15" dirty="0">
                <a:latin typeface="Arial" charset="0"/>
                <a:ea typeface="Arial" charset="0"/>
                <a:cs typeface="Arial" charset="0"/>
              </a:rPr>
              <a:t> </a:t>
            </a:r>
            <a:r>
              <a:rPr sz="1600" spc="-4" dirty="0">
                <a:latin typeface="Arial" charset="0"/>
                <a:ea typeface="Arial" charset="0"/>
                <a:cs typeface="Arial" charset="0"/>
              </a:rPr>
              <a:t>transformation</a:t>
            </a:r>
            <a:endParaRPr sz="1600" dirty="0">
              <a:latin typeface="Arial" charset="0"/>
              <a:ea typeface="Arial" charset="0"/>
              <a:cs typeface="Arial" charset="0"/>
            </a:endParaRPr>
          </a:p>
        </p:txBody>
      </p:sp>
    </p:spTree>
    <p:extLst>
      <p:ext uri="{BB962C8B-B14F-4D97-AF65-F5344CB8AC3E}">
        <p14:creationId xmlns:p14="http://schemas.microsoft.com/office/powerpoint/2010/main" val="173017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4"/>
          <p:cNvSpPr>
            <a:spLocks noGrp="1" noChangeArrowheads="1"/>
          </p:cNvSpPr>
          <p:nvPr>
            <p:ph sz="half" idx="4294967295"/>
          </p:nvPr>
        </p:nvSpPr>
        <p:spPr>
          <a:xfrm>
            <a:off x="0" y="811213"/>
            <a:ext cx="4041775" cy="3863975"/>
          </a:xfrm>
          <a:prstGeom prst="rect">
            <a:avLst/>
          </a:prstGeom>
        </p:spPr>
        <p:txBody>
          <a:bodyPr>
            <a:normAutofit/>
          </a:bodyPr>
          <a:lstStyle/>
          <a:p>
            <a:pPr>
              <a:lnSpc>
                <a:spcPct val="90000"/>
              </a:lnSpc>
            </a:pPr>
            <a:r>
              <a:rPr lang="en-US" sz="1350" dirty="0"/>
              <a:t>Responsible for improving the quality of the data collected from sources</a:t>
            </a:r>
          </a:p>
          <a:p>
            <a:pPr lvl="1">
              <a:lnSpc>
                <a:spcPct val="90000"/>
              </a:lnSpc>
            </a:pPr>
            <a:r>
              <a:rPr lang="en-US" sz="1200" dirty="0"/>
              <a:t>duplicate data</a:t>
            </a:r>
          </a:p>
          <a:p>
            <a:pPr lvl="1">
              <a:lnSpc>
                <a:spcPct val="90000"/>
              </a:lnSpc>
            </a:pPr>
            <a:r>
              <a:rPr lang="en-US" sz="1200" dirty="0"/>
              <a:t>inconsistencies between logically associated values</a:t>
            </a:r>
          </a:p>
          <a:p>
            <a:pPr lvl="1">
              <a:lnSpc>
                <a:spcPct val="90000"/>
              </a:lnSpc>
            </a:pPr>
            <a:r>
              <a:rPr lang="en-US" sz="1200" dirty="0"/>
              <a:t>missing data</a:t>
            </a:r>
          </a:p>
          <a:p>
            <a:pPr lvl="1">
              <a:lnSpc>
                <a:spcPct val="90000"/>
              </a:lnSpc>
            </a:pPr>
            <a:r>
              <a:rPr lang="en-US" sz="1200" dirty="0"/>
              <a:t>Unintended use of a field</a:t>
            </a:r>
          </a:p>
          <a:p>
            <a:pPr lvl="1">
              <a:lnSpc>
                <a:spcPct val="90000"/>
              </a:lnSpc>
            </a:pPr>
            <a:r>
              <a:rPr lang="en-US" sz="1200" dirty="0"/>
              <a:t>Impossible or incorrect values</a:t>
            </a:r>
          </a:p>
          <a:p>
            <a:pPr lvl="1">
              <a:lnSpc>
                <a:spcPct val="90000"/>
              </a:lnSpc>
            </a:pPr>
            <a:r>
              <a:rPr lang="en-US" sz="1200" dirty="0"/>
              <a:t>inconsistent values for the same entity due to different conventions</a:t>
            </a:r>
          </a:p>
          <a:p>
            <a:pPr lvl="1">
              <a:lnSpc>
                <a:spcPct val="90000"/>
              </a:lnSpc>
            </a:pPr>
            <a:r>
              <a:rPr lang="en-US" sz="1200" dirty="0"/>
              <a:t>inconsistent values for the same entity due to typing errors</a:t>
            </a:r>
            <a:endParaRPr lang="en-US" sz="750" dirty="0"/>
          </a:p>
        </p:txBody>
      </p:sp>
      <p:sp>
        <p:nvSpPr>
          <p:cNvPr id="54276" name="Rectangle 3"/>
          <p:cNvSpPr>
            <a:spLocks noGrp="1" noChangeArrowheads="1"/>
          </p:cNvSpPr>
          <p:nvPr>
            <p:ph type="title" idx="4294967295"/>
          </p:nvPr>
        </p:nvSpPr>
        <p:spPr>
          <a:xfrm>
            <a:off x="0" y="163513"/>
            <a:ext cx="8569325" cy="449262"/>
          </a:xfrm>
          <a:prstGeom prst="rect">
            <a:avLst/>
          </a:prstGeom>
        </p:spPr>
        <p:txBody>
          <a:bodyPr>
            <a:normAutofit/>
          </a:bodyPr>
          <a:lstStyle/>
          <a:p>
            <a:pPr eaLnBrk="1" hangingPunct="1"/>
            <a:r>
              <a:rPr lang="en-US" dirty="0"/>
              <a:t>Cleaning</a:t>
            </a:r>
          </a:p>
        </p:txBody>
      </p:sp>
      <p:grpSp>
        <p:nvGrpSpPr>
          <p:cNvPr id="66" name="Group 65">
            <a:extLst>
              <a:ext uri="{FF2B5EF4-FFF2-40B4-BE49-F238E27FC236}">
                <a16:creationId xmlns:a16="http://schemas.microsoft.com/office/drawing/2014/main" id="{C6D6DE7B-2F7F-D435-15B1-FD65B0F0C3C6}"/>
              </a:ext>
            </a:extLst>
          </p:cNvPr>
          <p:cNvGrpSpPr/>
          <p:nvPr/>
        </p:nvGrpSpPr>
        <p:grpSpPr>
          <a:xfrm>
            <a:off x="5373677" y="93920"/>
            <a:ext cx="3451606" cy="4756430"/>
            <a:chOff x="5373677" y="93920"/>
            <a:chExt cx="3451606" cy="4756430"/>
          </a:xfrm>
        </p:grpSpPr>
        <p:sp>
          <p:nvSpPr>
            <p:cNvPr id="67" name="Parallelogram 66">
              <a:extLst>
                <a:ext uri="{FF2B5EF4-FFF2-40B4-BE49-F238E27FC236}">
                  <a16:creationId xmlns:a16="http://schemas.microsoft.com/office/drawing/2014/main" id="{6D1106B7-5B60-87B4-163E-4B7DE5730FB7}"/>
                </a:ext>
              </a:extLst>
            </p:cNvPr>
            <p:cNvSpPr/>
            <p:nvPr/>
          </p:nvSpPr>
          <p:spPr>
            <a:xfrm>
              <a:off x="5691768" y="2853906"/>
              <a:ext cx="1942379" cy="288779"/>
            </a:xfrm>
            <a:prstGeom prst="parallelogram">
              <a:avLst>
                <a:gd name="adj" fmla="val 16372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AutoShape 68">
              <a:extLst>
                <a:ext uri="{FF2B5EF4-FFF2-40B4-BE49-F238E27FC236}">
                  <a16:creationId xmlns:a16="http://schemas.microsoft.com/office/drawing/2014/main" id="{FA8E73F1-EC2D-3923-B8B2-A4FD3BFE2D71}"/>
                </a:ext>
              </a:extLst>
            </p:cNvPr>
            <p:cNvSpPr>
              <a:spLocks noChangeArrowheads="1"/>
            </p:cNvSpPr>
            <p:nvPr/>
          </p:nvSpPr>
          <p:spPr bwMode="auto">
            <a:xfrm>
              <a:off x="5982516" y="4388387"/>
              <a:ext cx="1360884" cy="461963"/>
            </a:xfrm>
            <a:prstGeom prst="can">
              <a:avLst>
                <a:gd name="adj" fmla="val 25000"/>
              </a:avLst>
            </a:prstGeom>
            <a:solidFill>
              <a:schemeClr val="accent4">
                <a:lumMod val="60000"/>
                <a:lumOff val="40000"/>
              </a:schemeClr>
            </a:solidFill>
            <a:ln w="3175">
              <a:solidFill>
                <a:schemeClr val="tx1"/>
              </a:solidFill>
              <a:round/>
              <a:headEnd/>
              <a:tailEnd/>
            </a:ln>
          </p:spPr>
          <p:txBody>
            <a:bodyPr wrap="none" anchor="ctr"/>
            <a:lstStyle/>
            <a:p>
              <a:r>
                <a:rPr lang="en-US" sz="1200" dirty="0">
                  <a:latin typeface="Helvetica" pitchFamily="34" charset="0"/>
                </a:rPr>
                <a:t>Data Warehouse</a:t>
              </a:r>
              <a:endParaRPr lang="en-US" sz="900" dirty="0">
                <a:latin typeface="Helvetica" pitchFamily="34" charset="0"/>
              </a:endParaRPr>
            </a:p>
          </p:txBody>
        </p:sp>
        <p:sp>
          <p:nvSpPr>
            <p:cNvPr id="69" name="AutoShape 69">
              <a:extLst>
                <a:ext uri="{FF2B5EF4-FFF2-40B4-BE49-F238E27FC236}">
                  <a16:creationId xmlns:a16="http://schemas.microsoft.com/office/drawing/2014/main" id="{14C622C2-C41B-95BD-5FA3-FBF2A2193960}"/>
                </a:ext>
              </a:extLst>
            </p:cNvPr>
            <p:cNvSpPr>
              <a:spLocks noChangeArrowheads="1"/>
            </p:cNvSpPr>
            <p:nvPr/>
          </p:nvSpPr>
          <p:spPr bwMode="auto">
            <a:xfrm>
              <a:off x="6421855" y="93920"/>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70" name="AutoShape 70">
              <a:extLst>
                <a:ext uri="{FF2B5EF4-FFF2-40B4-BE49-F238E27FC236}">
                  <a16:creationId xmlns:a16="http://schemas.microsoft.com/office/drawing/2014/main" id="{CFB8FF2B-07DB-5E5E-7A8C-3193FF442624}"/>
                </a:ext>
              </a:extLst>
            </p:cNvPr>
            <p:cNvSpPr>
              <a:spLocks noChangeArrowheads="1"/>
            </p:cNvSpPr>
            <p:nvPr/>
          </p:nvSpPr>
          <p:spPr bwMode="auto">
            <a:xfrm>
              <a:off x="6596876" y="270133"/>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71" name="Text Box 71">
              <a:extLst>
                <a:ext uri="{FF2B5EF4-FFF2-40B4-BE49-F238E27FC236}">
                  <a16:creationId xmlns:a16="http://schemas.microsoft.com/office/drawing/2014/main" id="{5240B5AF-EB33-A02C-C6B2-55F2D96721D8}"/>
                </a:ext>
              </a:extLst>
            </p:cNvPr>
            <p:cNvSpPr txBox="1">
              <a:spLocks noChangeArrowheads="1"/>
            </p:cNvSpPr>
            <p:nvPr/>
          </p:nvSpPr>
          <p:spPr bwMode="auto">
            <a:xfrm>
              <a:off x="5373677" y="155642"/>
              <a:ext cx="103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r"/>
              <a:r>
                <a:rPr lang="en-US" sz="900" b="0" dirty="0">
                  <a:latin typeface="Helvetica" pitchFamily="34" charset="0"/>
                </a:rPr>
                <a:t>Operational and </a:t>
              </a:r>
            </a:p>
            <a:p>
              <a:pPr algn="r"/>
              <a:r>
                <a:rPr lang="en-US" sz="900" b="0" dirty="0">
                  <a:latin typeface="Helvetica" pitchFamily="34" charset="0"/>
                </a:rPr>
                <a:t>external Data</a:t>
              </a:r>
            </a:p>
          </p:txBody>
        </p:sp>
        <p:sp>
          <p:nvSpPr>
            <p:cNvPr id="72" name="Text Box 72">
              <a:extLst>
                <a:ext uri="{FF2B5EF4-FFF2-40B4-BE49-F238E27FC236}">
                  <a16:creationId xmlns:a16="http://schemas.microsoft.com/office/drawing/2014/main" id="{D0B7D6F6-9B0C-6119-A832-D832CA78D98B}"/>
                </a:ext>
              </a:extLst>
            </p:cNvPr>
            <p:cNvSpPr txBox="1">
              <a:spLocks noChangeArrowheads="1"/>
            </p:cNvSpPr>
            <p:nvPr/>
          </p:nvSpPr>
          <p:spPr bwMode="auto">
            <a:xfrm>
              <a:off x="5742010" y="3643172"/>
              <a:ext cx="6335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Loading</a:t>
              </a:r>
            </a:p>
          </p:txBody>
        </p:sp>
        <p:sp>
          <p:nvSpPr>
            <p:cNvPr id="73" name="Text Box 82">
              <a:extLst>
                <a:ext uri="{FF2B5EF4-FFF2-40B4-BE49-F238E27FC236}">
                  <a16:creationId xmlns:a16="http://schemas.microsoft.com/office/drawing/2014/main" id="{24CF1C88-6DFC-96FC-8B88-22DDC8F74379}"/>
                </a:ext>
              </a:extLst>
            </p:cNvPr>
            <p:cNvSpPr txBox="1">
              <a:spLocks noChangeArrowheads="1"/>
            </p:cNvSpPr>
            <p:nvPr/>
          </p:nvSpPr>
          <p:spPr bwMode="auto">
            <a:xfrm>
              <a:off x="5849166" y="1184533"/>
              <a:ext cx="74892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Extraction</a:t>
              </a:r>
            </a:p>
          </p:txBody>
        </p:sp>
        <p:sp>
          <p:nvSpPr>
            <p:cNvPr id="74" name="Text Box 83">
              <a:extLst>
                <a:ext uri="{FF2B5EF4-FFF2-40B4-BE49-F238E27FC236}">
                  <a16:creationId xmlns:a16="http://schemas.microsoft.com/office/drawing/2014/main" id="{893D1877-29A5-A66A-38B6-E70965F8F071}"/>
                </a:ext>
              </a:extLst>
            </p:cNvPr>
            <p:cNvSpPr txBox="1">
              <a:spLocks noChangeArrowheads="1"/>
            </p:cNvSpPr>
            <p:nvPr/>
          </p:nvSpPr>
          <p:spPr bwMode="auto">
            <a:xfrm>
              <a:off x="6456384" y="1939389"/>
              <a:ext cx="6719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Cleaning</a:t>
              </a:r>
            </a:p>
          </p:txBody>
        </p:sp>
        <p:sp>
          <p:nvSpPr>
            <p:cNvPr id="75" name="Text Box 84">
              <a:extLst>
                <a:ext uri="{FF2B5EF4-FFF2-40B4-BE49-F238E27FC236}">
                  <a16:creationId xmlns:a16="http://schemas.microsoft.com/office/drawing/2014/main" id="{1B2609A0-A99F-47B4-62ED-256BA0F94061}"/>
                </a:ext>
              </a:extLst>
            </p:cNvPr>
            <p:cNvSpPr txBox="1">
              <a:spLocks noChangeArrowheads="1"/>
            </p:cNvSpPr>
            <p:nvPr/>
          </p:nvSpPr>
          <p:spPr bwMode="auto">
            <a:xfrm>
              <a:off x="7794232" y="2808545"/>
              <a:ext cx="10310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Transformation</a:t>
              </a:r>
            </a:p>
          </p:txBody>
        </p:sp>
        <p:sp>
          <p:nvSpPr>
            <p:cNvPr id="76" name="Freeform 102">
              <a:extLst>
                <a:ext uri="{FF2B5EF4-FFF2-40B4-BE49-F238E27FC236}">
                  <a16:creationId xmlns:a16="http://schemas.microsoft.com/office/drawing/2014/main" id="{2B44FF28-64CB-06DF-FA1D-99A85F07F23D}"/>
                </a:ext>
              </a:extLst>
            </p:cNvPr>
            <p:cNvSpPr>
              <a:spLocks/>
            </p:cNvSpPr>
            <p:nvPr/>
          </p:nvSpPr>
          <p:spPr bwMode="auto">
            <a:xfrm>
              <a:off x="6622300" y="2741951"/>
              <a:ext cx="240506" cy="326231"/>
            </a:xfrm>
            <a:custGeom>
              <a:avLst/>
              <a:gdLst>
                <a:gd name="T0" fmla="*/ 2147483647 w 167"/>
                <a:gd name="T1" fmla="*/ 2147483647 h 228"/>
                <a:gd name="T2" fmla="*/ 2147483647 w 167"/>
                <a:gd name="T3" fmla="*/ 2147483647 h 228"/>
                <a:gd name="T4" fmla="*/ 2147483647 w 167"/>
                <a:gd name="T5" fmla="*/ 2147483647 h 228"/>
                <a:gd name="T6" fmla="*/ 2147483647 w 167"/>
                <a:gd name="T7" fmla="*/ 2147483647 h 228"/>
                <a:gd name="T8" fmla="*/ 2147483647 w 167"/>
                <a:gd name="T9" fmla="*/ 2147483647 h 228"/>
                <a:gd name="T10" fmla="*/ 2147483647 w 167"/>
                <a:gd name="T11" fmla="*/ 2147483647 h 228"/>
                <a:gd name="T12" fmla="*/ 2147483647 w 167"/>
                <a:gd name="T13" fmla="*/ 2147483647 h 228"/>
                <a:gd name="T14" fmla="*/ 2147483647 w 167"/>
                <a:gd name="T15" fmla="*/ 2147483647 h 228"/>
                <a:gd name="T16" fmla="*/ 2147483647 w 167"/>
                <a:gd name="T17" fmla="*/ 2147483647 h 228"/>
                <a:gd name="T18" fmla="*/ 2147483647 w 167"/>
                <a:gd name="T19" fmla="*/ 2147483647 h 228"/>
                <a:gd name="T20" fmla="*/ 2147483647 w 167"/>
                <a:gd name="T21" fmla="*/ 2147483647 h 228"/>
                <a:gd name="T22" fmla="*/ 2147483647 w 167"/>
                <a:gd name="T23" fmla="*/ 2147483647 h 228"/>
                <a:gd name="T24" fmla="*/ 2147483647 w 167"/>
                <a:gd name="T25" fmla="*/ 2147483647 h 228"/>
                <a:gd name="T26" fmla="*/ 2147483647 w 167"/>
                <a:gd name="T27" fmla="*/ 2147483647 h 228"/>
                <a:gd name="T28" fmla="*/ 2147483647 w 167"/>
                <a:gd name="T29" fmla="*/ 2147483647 h 228"/>
                <a:gd name="T30" fmla="*/ 2147483647 w 167"/>
                <a:gd name="T31" fmla="*/ 2147483647 h 228"/>
                <a:gd name="T32" fmla="*/ 2147483647 w 167"/>
                <a:gd name="T33" fmla="*/ 2147483647 h 228"/>
                <a:gd name="T34" fmla="*/ 2147483647 w 167"/>
                <a:gd name="T35" fmla="*/ 2147483647 h 228"/>
                <a:gd name="T36" fmla="*/ 2147483647 w 167"/>
                <a:gd name="T37" fmla="*/ 2147483647 h 228"/>
                <a:gd name="T38" fmla="*/ 2147483647 w 167"/>
                <a:gd name="T39" fmla="*/ 2147483647 h 228"/>
                <a:gd name="T40" fmla="*/ 2147483647 w 167"/>
                <a:gd name="T41" fmla="*/ 2147483647 h 228"/>
                <a:gd name="T42" fmla="*/ 2147483647 w 167"/>
                <a:gd name="T43" fmla="*/ 2147483647 h 228"/>
                <a:gd name="T44" fmla="*/ 2147483647 w 167"/>
                <a:gd name="T45" fmla="*/ 2147483647 h 228"/>
                <a:gd name="T46" fmla="*/ 2147483647 w 167"/>
                <a:gd name="T47" fmla="*/ 2147483647 h 228"/>
                <a:gd name="T48" fmla="*/ 2147483647 w 167"/>
                <a:gd name="T49" fmla="*/ 2147483647 h 228"/>
                <a:gd name="T50" fmla="*/ 2147483647 w 167"/>
                <a:gd name="T51" fmla="*/ 2147483647 h 228"/>
                <a:gd name="T52" fmla="*/ 2147483647 w 167"/>
                <a:gd name="T53" fmla="*/ 2147483647 h 228"/>
                <a:gd name="T54" fmla="*/ 2147483647 w 167"/>
                <a:gd name="T55" fmla="*/ 2147483647 h 228"/>
                <a:gd name="T56" fmla="*/ 2147483647 w 167"/>
                <a:gd name="T57" fmla="*/ 2147483647 h 228"/>
                <a:gd name="T58" fmla="*/ 2147483647 w 167"/>
                <a:gd name="T59" fmla="*/ 2147483647 h 228"/>
                <a:gd name="T60" fmla="*/ 2147483647 w 167"/>
                <a:gd name="T61" fmla="*/ 2147483647 h 228"/>
                <a:gd name="T62" fmla="*/ 2147483647 w 167"/>
                <a:gd name="T63" fmla="*/ 2147483647 h 228"/>
                <a:gd name="T64" fmla="*/ 2147483647 w 167"/>
                <a:gd name="T65" fmla="*/ 2147483647 h 228"/>
                <a:gd name="T66" fmla="*/ 2147483647 w 167"/>
                <a:gd name="T67" fmla="*/ 2147483647 h 228"/>
                <a:gd name="T68" fmla="*/ 2147483647 w 167"/>
                <a:gd name="T69" fmla="*/ 2147483647 h 228"/>
                <a:gd name="T70" fmla="*/ 2147483647 w 167"/>
                <a:gd name="T71" fmla="*/ 2147483647 h 228"/>
                <a:gd name="T72" fmla="*/ 2147483647 w 167"/>
                <a:gd name="T73" fmla="*/ 2147483647 h 228"/>
                <a:gd name="T74" fmla="*/ 2147483647 w 167"/>
                <a:gd name="T75" fmla="*/ 2147483647 h 228"/>
                <a:gd name="T76" fmla="*/ 2147483647 w 167"/>
                <a:gd name="T77" fmla="*/ 0 h 228"/>
                <a:gd name="T78" fmla="*/ 2147483647 w 167"/>
                <a:gd name="T79" fmla="*/ 0 h 228"/>
                <a:gd name="T80" fmla="*/ 2147483647 w 167"/>
                <a:gd name="T81" fmla="*/ 2147483647 h 228"/>
                <a:gd name="T82" fmla="*/ 2147483647 w 167"/>
                <a:gd name="T83" fmla="*/ 2147483647 h 228"/>
                <a:gd name="T84" fmla="*/ 2147483647 w 167"/>
                <a:gd name="T85" fmla="*/ 2147483647 h 228"/>
                <a:gd name="T86" fmla="*/ 2147483647 w 167"/>
                <a:gd name="T87" fmla="*/ 2147483647 h 228"/>
                <a:gd name="T88" fmla="*/ 2147483647 w 167"/>
                <a:gd name="T89" fmla="*/ 2147483647 h 228"/>
                <a:gd name="T90" fmla="*/ 2147483647 w 167"/>
                <a:gd name="T91" fmla="*/ 2147483647 h 228"/>
                <a:gd name="T92" fmla="*/ 2147483647 w 167"/>
                <a:gd name="T93" fmla="*/ 2147483647 h 228"/>
                <a:gd name="T94" fmla="*/ 0 w 167"/>
                <a:gd name="T95" fmla="*/ 2147483647 h 228"/>
                <a:gd name="T96" fmla="*/ 2147483647 w 167"/>
                <a:gd name="T97" fmla="*/ 2147483647 h 228"/>
                <a:gd name="T98" fmla="*/ 2147483647 w 167"/>
                <a:gd name="T99" fmla="*/ 2147483647 h 228"/>
                <a:gd name="T100" fmla="*/ 2147483647 w 167"/>
                <a:gd name="T101" fmla="*/ 2147483647 h 228"/>
                <a:gd name="T102" fmla="*/ 2147483647 w 167"/>
                <a:gd name="T103" fmla="*/ 2147483647 h 228"/>
                <a:gd name="T104" fmla="*/ 2147483647 w 167"/>
                <a:gd name="T105" fmla="*/ 2147483647 h 228"/>
                <a:gd name="T106" fmla="*/ 2147483647 w 167"/>
                <a:gd name="T107" fmla="*/ 2147483647 h 228"/>
                <a:gd name="T108" fmla="*/ 2147483647 w 167"/>
                <a:gd name="T109" fmla="*/ 2147483647 h 228"/>
                <a:gd name="T110" fmla="*/ 2147483647 w 167"/>
                <a:gd name="T111" fmla="*/ 2147483647 h 228"/>
                <a:gd name="T112" fmla="*/ 2147483647 w 167"/>
                <a:gd name="T113" fmla="*/ 2147483647 h 228"/>
                <a:gd name="T114" fmla="*/ 2147483647 w 167"/>
                <a:gd name="T115" fmla="*/ 2147483647 h 228"/>
                <a:gd name="T116" fmla="*/ 2147483647 w 167"/>
                <a:gd name="T117" fmla="*/ 2147483647 h 228"/>
                <a:gd name="T118" fmla="*/ 2147483647 w 167"/>
                <a:gd name="T119" fmla="*/ 2147483647 h 228"/>
                <a:gd name="T120" fmla="*/ 2147483647 w 167"/>
                <a:gd name="T121" fmla="*/ 2147483647 h 228"/>
                <a:gd name="T122" fmla="*/ 2147483647 w 167"/>
                <a:gd name="T123" fmla="*/ 2147483647 h 228"/>
                <a:gd name="T124" fmla="*/ 2147483647 w 167"/>
                <a:gd name="T125" fmla="*/ 2147483647 h 2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
                <a:gd name="T190" fmla="*/ 0 h 228"/>
                <a:gd name="T191" fmla="*/ 167 w 167"/>
                <a:gd name="T192" fmla="*/ 228 h 2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 h="228">
                  <a:moveTo>
                    <a:pt x="51" y="220"/>
                  </a:moveTo>
                  <a:lnTo>
                    <a:pt x="54" y="221"/>
                  </a:lnTo>
                  <a:lnTo>
                    <a:pt x="58" y="222"/>
                  </a:lnTo>
                  <a:lnTo>
                    <a:pt x="61" y="222"/>
                  </a:lnTo>
                  <a:lnTo>
                    <a:pt x="63" y="222"/>
                  </a:lnTo>
                  <a:lnTo>
                    <a:pt x="66" y="222"/>
                  </a:lnTo>
                  <a:lnTo>
                    <a:pt x="68" y="221"/>
                  </a:lnTo>
                  <a:lnTo>
                    <a:pt x="70" y="220"/>
                  </a:lnTo>
                  <a:lnTo>
                    <a:pt x="71" y="218"/>
                  </a:lnTo>
                  <a:lnTo>
                    <a:pt x="72" y="217"/>
                  </a:lnTo>
                  <a:lnTo>
                    <a:pt x="72" y="215"/>
                  </a:lnTo>
                  <a:lnTo>
                    <a:pt x="72" y="214"/>
                  </a:lnTo>
                  <a:lnTo>
                    <a:pt x="72" y="211"/>
                  </a:lnTo>
                  <a:lnTo>
                    <a:pt x="72" y="209"/>
                  </a:lnTo>
                  <a:lnTo>
                    <a:pt x="71" y="207"/>
                  </a:lnTo>
                  <a:lnTo>
                    <a:pt x="70" y="205"/>
                  </a:lnTo>
                  <a:lnTo>
                    <a:pt x="69" y="204"/>
                  </a:lnTo>
                  <a:lnTo>
                    <a:pt x="66" y="202"/>
                  </a:lnTo>
                  <a:lnTo>
                    <a:pt x="65" y="198"/>
                  </a:lnTo>
                  <a:lnTo>
                    <a:pt x="63" y="195"/>
                  </a:lnTo>
                  <a:lnTo>
                    <a:pt x="62" y="193"/>
                  </a:lnTo>
                  <a:lnTo>
                    <a:pt x="62" y="190"/>
                  </a:lnTo>
                  <a:lnTo>
                    <a:pt x="62" y="186"/>
                  </a:lnTo>
                  <a:lnTo>
                    <a:pt x="62" y="184"/>
                  </a:lnTo>
                  <a:lnTo>
                    <a:pt x="62" y="180"/>
                  </a:lnTo>
                  <a:lnTo>
                    <a:pt x="62" y="177"/>
                  </a:lnTo>
                  <a:lnTo>
                    <a:pt x="63" y="175"/>
                  </a:lnTo>
                  <a:lnTo>
                    <a:pt x="64" y="174"/>
                  </a:lnTo>
                  <a:lnTo>
                    <a:pt x="65" y="172"/>
                  </a:lnTo>
                  <a:lnTo>
                    <a:pt x="66" y="171"/>
                  </a:lnTo>
                  <a:lnTo>
                    <a:pt x="67" y="170"/>
                  </a:lnTo>
                  <a:lnTo>
                    <a:pt x="68" y="169"/>
                  </a:lnTo>
                  <a:lnTo>
                    <a:pt x="70" y="168"/>
                  </a:lnTo>
                  <a:lnTo>
                    <a:pt x="72" y="168"/>
                  </a:lnTo>
                  <a:lnTo>
                    <a:pt x="72" y="167"/>
                  </a:lnTo>
                  <a:lnTo>
                    <a:pt x="74" y="166"/>
                  </a:lnTo>
                  <a:lnTo>
                    <a:pt x="76" y="166"/>
                  </a:lnTo>
                  <a:lnTo>
                    <a:pt x="78" y="166"/>
                  </a:lnTo>
                  <a:lnTo>
                    <a:pt x="80" y="166"/>
                  </a:lnTo>
                  <a:lnTo>
                    <a:pt x="82" y="166"/>
                  </a:lnTo>
                  <a:lnTo>
                    <a:pt x="85" y="166"/>
                  </a:lnTo>
                  <a:lnTo>
                    <a:pt x="87" y="166"/>
                  </a:lnTo>
                  <a:lnTo>
                    <a:pt x="89" y="166"/>
                  </a:lnTo>
                  <a:lnTo>
                    <a:pt x="91" y="167"/>
                  </a:lnTo>
                  <a:lnTo>
                    <a:pt x="93" y="168"/>
                  </a:lnTo>
                  <a:lnTo>
                    <a:pt x="94" y="168"/>
                  </a:lnTo>
                  <a:lnTo>
                    <a:pt x="96" y="169"/>
                  </a:lnTo>
                  <a:lnTo>
                    <a:pt x="98" y="170"/>
                  </a:lnTo>
                  <a:lnTo>
                    <a:pt x="99" y="171"/>
                  </a:lnTo>
                  <a:lnTo>
                    <a:pt x="100" y="172"/>
                  </a:lnTo>
                  <a:lnTo>
                    <a:pt x="100" y="174"/>
                  </a:lnTo>
                  <a:lnTo>
                    <a:pt x="102" y="176"/>
                  </a:lnTo>
                  <a:lnTo>
                    <a:pt x="104" y="178"/>
                  </a:lnTo>
                  <a:lnTo>
                    <a:pt x="104" y="181"/>
                  </a:lnTo>
                  <a:lnTo>
                    <a:pt x="105" y="184"/>
                  </a:lnTo>
                  <a:lnTo>
                    <a:pt x="105" y="187"/>
                  </a:lnTo>
                  <a:lnTo>
                    <a:pt x="104" y="190"/>
                  </a:lnTo>
                  <a:lnTo>
                    <a:pt x="104" y="193"/>
                  </a:lnTo>
                  <a:lnTo>
                    <a:pt x="102" y="195"/>
                  </a:lnTo>
                  <a:lnTo>
                    <a:pt x="101" y="197"/>
                  </a:lnTo>
                  <a:lnTo>
                    <a:pt x="100" y="200"/>
                  </a:lnTo>
                  <a:lnTo>
                    <a:pt x="96" y="204"/>
                  </a:lnTo>
                  <a:lnTo>
                    <a:pt x="93" y="207"/>
                  </a:lnTo>
                  <a:lnTo>
                    <a:pt x="93" y="209"/>
                  </a:lnTo>
                  <a:lnTo>
                    <a:pt x="92" y="210"/>
                  </a:lnTo>
                  <a:lnTo>
                    <a:pt x="91" y="212"/>
                  </a:lnTo>
                  <a:lnTo>
                    <a:pt x="91" y="213"/>
                  </a:lnTo>
                  <a:lnTo>
                    <a:pt x="91" y="215"/>
                  </a:lnTo>
                  <a:lnTo>
                    <a:pt x="92" y="215"/>
                  </a:lnTo>
                  <a:lnTo>
                    <a:pt x="93" y="216"/>
                  </a:lnTo>
                  <a:lnTo>
                    <a:pt x="94" y="217"/>
                  </a:lnTo>
                  <a:lnTo>
                    <a:pt x="95" y="219"/>
                  </a:lnTo>
                  <a:lnTo>
                    <a:pt x="97" y="220"/>
                  </a:lnTo>
                  <a:lnTo>
                    <a:pt x="99" y="221"/>
                  </a:lnTo>
                  <a:lnTo>
                    <a:pt x="101" y="222"/>
                  </a:lnTo>
                  <a:lnTo>
                    <a:pt x="104" y="223"/>
                  </a:lnTo>
                  <a:lnTo>
                    <a:pt x="107" y="224"/>
                  </a:lnTo>
                  <a:lnTo>
                    <a:pt x="110" y="225"/>
                  </a:lnTo>
                  <a:lnTo>
                    <a:pt x="114" y="225"/>
                  </a:lnTo>
                  <a:lnTo>
                    <a:pt x="119" y="226"/>
                  </a:lnTo>
                  <a:lnTo>
                    <a:pt x="122" y="227"/>
                  </a:lnTo>
                  <a:lnTo>
                    <a:pt x="127" y="228"/>
                  </a:lnTo>
                  <a:lnTo>
                    <a:pt x="130" y="228"/>
                  </a:lnTo>
                  <a:lnTo>
                    <a:pt x="135" y="228"/>
                  </a:lnTo>
                  <a:lnTo>
                    <a:pt x="139" y="228"/>
                  </a:lnTo>
                  <a:lnTo>
                    <a:pt x="143" y="228"/>
                  </a:lnTo>
                  <a:lnTo>
                    <a:pt x="147" y="227"/>
                  </a:lnTo>
                  <a:lnTo>
                    <a:pt x="150" y="226"/>
                  </a:lnTo>
                  <a:lnTo>
                    <a:pt x="154" y="225"/>
                  </a:lnTo>
                  <a:lnTo>
                    <a:pt x="157" y="224"/>
                  </a:lnTo>
                  <a:lnTo>
                    <a:pt x="159" y="222"/>
                  </a:lnTo>
                  <a:lnTo>
                    <a:pt x="158" y="219"/>
                  </a:lnTo>
                  <a:lnTo>
                    <a:pt x="158" y="215"/>
                  </a:lnTo>
                  <a:lnTo>
                    <a:pt x="158" y="212"/>
                  </a:lnTo>
                  <a:lnTo>
                    <a:pt x="158" y="208"/>
                  </a:lnTo>
                  <a:lnTo>
                    <a:pt x="158" y="201"/>
                  </a:lnTo>
                  <a:lnTo>
                    <a:pt x="158" y="193"/>
                  </a:lnTo>
                  <a:lnTo>
                    <a:pt x="158" y="186"/>
                  </a:lnTo>
                  <a:lnTo>
                    <a:pt x="158" y="178"/>
                  </a:lnTo>
                  <a:lnTo>
                    <a:pt x="159" y="173"/>
                  </a:lnTo>
                  <a:lnTo>
                    <a:pt x="159" y="168"/>
                  </a:lnTo>
                  <a:lnTo>
                    <a:pt x="159" y="167"/>
                  </a:lnTo>
                  <a:lnTo>
                    <a:pt x="158" y="166"/>
                  </a:lnTo>
                  <a:lnTo>
                    <a:pt x="158" y="164"/>
                  </a:lnTo>
                  <a:lnTo>
                    <a:pt x="157" y="162"/>
                  </a:lnTo>
                  <a:lnTo>
                    <a:pt x="155" y="161"/>
                  </a:lnTo>
                  <a:lnTo>
                    <a:pt x="153" y="160"/>
                  </a:lnTo>
                  <a:lnTo>
                    <a:pt x="151" y="158"/>
                  </a:lnTo>
                  <a:lnTo>
                    <a:pt x="149" y="158"/>
                  </a:lnTo>
                  <a:lnTo>
                    <a:pt x="148" y="157"/>
                  </a:lnTo>
                  <a:lnTo>
                    <a:pt x="145" y="157"/>
                  </a:lnTo>
                  <a:lnTo>
                    <a:pt x="143" y="157"/>
                  </a:lnTo>
                  <a:lnTo>
                    <a:pt x="141" y="157"/>
                  </a:lnTo>
                  <a:lnTo>
                    <a:pt x="139" y="157"/>
                  </a:lnTo>
                  <a:lnTo>
                    <a:pt x="138" y="158"/>
                  </a:lnTo>
                  <a:lnTo>
                    <a:pt x="136" y="159"/>
                  </a:lnTo>
                  <a:lnTo>
                    <a:pt x="135" y="161"/>
                  </a:lnTo>
                  <a:lnTo>
                    <a:pt x="133" y="162"/>
                  </a:lnTo>
                  <a:lnTo>
                    <a:pt x="131" y="163"/>
                  </a:lnTo>
                  <a:lnTo>
                    <a:pt x="129" y="164"/>
                  </a:lnTo>
                  <a:lnTo>
                    <a:pt x="127" y="165"/>
                  </a:lnTo>
                  <a:lnTo>
                    <a:pt x="124" y="165"/>
                  </a:lnTo>
                  <a:lnTo>
                    <a:pt x="121" y="165"/>
                  </a:lnTo>
                  <a:lnTo>
                    <a:pt x="119" y="165"/>
                  </a:lnTo>
                  <a:lnTo>
                    <a:pt x="116" y="164"/>
                  </a:lnTo>
                  <a:lnTo>
                    <a:pt x="113" y="163"/>
                  </a:lnTo>
                  <a:lnTo>
                    <a:pt x="110" y="161"/>
                  </a:lnTo>
                  <a:lnTo>
                    <a:pt x="108" y="159"/>
                  </a:lnTo>
                  <a:lnTo>
                    <a:pt x="106" y="157"/>
                  </a:lnTo>
                  <a:lnTo>
                    <a:pt x="105" y="156"/>
                  </a:lnTo>
                  <a:lnTo>
                    <a:pt x="104" y="155"/>
                  </a:lnTo>
                  <a:lnTo>
                    <a:pt x="103" y="153"/>
                  </a:lnTo>
                  <a:lnTo>
                    <a:pt x="103" y="152"/>
                  </a:lnTo>
                  <a:lnTo>
                    <a:pt x="102" y="150"/>
                  </a:lnTo>
                  <a:lnTo>
                    <a:pt x="102" y="148"/>
                  </a:lnTo>
                  <a:lnTo>
                    <a:pt x="101" y="147"/>
                  </a:lnTo>
                  <a:lnTo>
                    <a:pt x="101" y="145"/>
                  </a:lnTo>
                  <a:lnTo>
                    <a:pt x="101" y="143"/>
                  </a:lnTo>
                  <a:lnTo>
                    <a:pt x="102" y="140"/>
                  </a:lnTo>
                  <a:lnTo>
                    <a:pt x="102" y="138"/>
                  </a:lnTo>
                  <a:lnTo>
                    <a:pt x="103" y="137"/>
                  </a:lnTo>
                  <a:lnTo>
                    <a:pt x="103" y="135"/>
                  </a:lnTo>
                  <a:lnTo>
                    <a:pt x="104" y="133"/>
                  </a:lnTo>
                  <a:lnTo>
                    <a:pt x="105" y="132"/>
                  </a:lnTo>
                  <a:lnTo>
                    <a:pt x="106" y="130"/>
                  </a:lnTo>
                  <a:lnTo>
                    <a:pt x="109" y="128"/>
                  </a:lnTo>
                  <a:lnTo>
                    <a:pt x="110" y="126"/>
                  </a:lnTo>
                  <a:lnTo>
                    <a:pt x="113" y="124"/>
                  </a:lnTo>
                  <a:lnTo>
                    <a:pt x="117" y="123"/>
                  </a:lnTo>
                  <a:lnTo>
                    <a:pt x="120" y="122"/>
                  </a:lnTo>
                  <a:lnTo>
                    <a:pt x="122" y="122"/>
                  </a:lnTo>
                  <a:lnTo>
                    <a:pt x="125" y="122"/>
                  </a:lnTo>
                  <a:lnTo>
                    <a:pt x="129" y="122"/>
                  </a:lnTo>
                  <a:lnTo>
                    <a:pt x="131" y="123"/>
                  </a:lnTo>
                  <a:lnTo>
                    <a:pt x="134" y="124"/>
                  </a:lnTo>
                  <a:lnTo>
                    <a:pt x="136" y="126"/>
                  </a:lnTo>
                  <a:lnTo>
                    <a:pt x="138" y="127"/>
                  </a:lnTo>
                  <a:lnTo>
                    <a:pt x="139" y="128"/>
                  </a:lnTo>
                  <a:lnTo>
                    <a:pt x="140" y="129"/>
                  </a:lnTo>
                  <a:lnTo>
                    <a:pt x="141" y="130"/>
                  </a:lnTo>
                  <a:lnTo>
                    <a:pt x="143" y="130"/>
                  </a:lnTo>
                  <a:lnTo>
                    <a:pt x="145" y="131"/>
                  </a:lnTo>
                  <a:lnTo>
                    <a:pt x="147" y="132"/>
                  </a:lnTo>
                  <a:lnTo>
                    <a:pt x="148" y="132"/>
                  </a:lnTo>
                  <a:lnTo>
                    <a:pt x="150" y="132"/>
                  </a:lnTo>
                  <a:lnTo>
                    <a:pt x="152" y="132"/>
                  </a:lnTo>
                  <a:lnTo>
                    <a:pt x="154" y="132"/>
                  </a:lnTo>
                  <a:lnTo>
                    <a:pt x="156" y="131"/>
                  </a:lnTo>
                  <a:lnTo>
                    <a:pt x="158" y="131"/>
                  </a:lnTo>
                  <a:lnTo>
                    <a:pt x="159" y="130"/>
                  </a:lnTo>
                  <a:lnTo>
                    <a:pt x="161" y="129"/>
                  </a:lnTo>
                  <a:lnTo>
                    <a:pt x="163" y="128"/>
                  </a:lnTo>
                  <a:lnTo>
                    <a:pt x="165" y="127"/>
                  </a:lnTo>
                  <a:lnTo>
                    <a:pt x="165" y="126"/>
                  </a:lnTo>
                  <a:lnTo>
                    <a:pt x="166" y="126"/>
                  </a:lnTo>
                  <a:lnTo>
                    <a:pt x="167" y="124"/>
                  </a:lnTo>
                  <a:lnTo>
                    <a:pt x="167" y="123"/>
                  </a:lnTo>
                  <a:lnTo>
                    <a:pt x="167" y="120"/>
                  </a:lnTo>
                  <a:lnTo>
                    <a:pt x="167" y="117"/>
                  </a:lnTo>
                  <a:lnTo>
                    <a:pt x="167" y="113"/>
                  </a:lnTo>
                  <a:lnTo>
                    <a:pt x="167" y="109"/>
                  </a:lnTo>
                  <a:lnTo>
                    <a:pt x="167" y="106"/>
                  </a:lnTo>
                  <a:lnTo>
                    <a:pt x="167" y="101"/>
                  </a:lnTo>
                  <a:lnTo>
                    <a:pt x="165" y="93"/>
                  </a:lnTo>
                  <a:lnTo>
                    <a:pt x="163" y="86"/>
                  </a:lnTo>
                  <a:lnTo>
                    <a:pt x="161" y="79"/>
                  </a:lnTo>
                  <a:lnTo>
                    <a:pt x="159" y="73"/>
                  </a:lnTo>
                  <a:lnTo>
                    <a:pt x="155" y="74"/>
                  </a:lnTo>
                  <a:lnTo>
                    <a:pt x="150" y="74"/>
                  </a:lnTo>
                  <a:lnTo>
                    <a:pt x="146" y="75"/>
                  </a:lnTo>
                  <a:lnTo>
                    <a:pt x="141" y="75"/>
                  </a:lnTo>
                  <a:lnTo>
                    <a:pt x="137" y="75"/>
                  </a:lnTo>
                  <a:lnTo>
                    <a:pt x="132" y="75"/>
                  </a:lnTo>
                  <a:lnTo>
                    <a:pt x="128" y="74"/>
                  </a:lnTo>
                  <a:lnTo>
                    <a:pt x="124" y="74"/>
                  </a:lnTo>
                  <a:lnTo>
                    <a:pt x="116" y="73"/>
                  </a:lnTo>
                  <a:lnTo>
                    <a:pt x="110" y="72"/>
                  </a:lnTo>
                  <a:lnTo>
                    <a:pt x="106" y="71"/>
                  </a:lnTo>
                  <a:lnTo>
                    <a:pt x="104" y="71"/>
                  </a:lnTo>
                  <a:lnTo>
                    <a:pt x="101" y="70"/>
                  </a:lnTo>
                  <a:lnTo>
                    <a:pt x="98" y="68"/>
                  </a:lnTo>
                  <a:lnTo>
                    <a:pt x="95" y="66"/>
                  </a:lnTo>
                  <a:lnTo>
                    <a:pt x="93" y="63"/>
                  </a:lnTo>
                  <a:lnTo>
                    <a:pt x="92" y="61"/>
                  </a:lnTo>
                  <a:lnTo>
                    <a:pt x="91" y="59"/>
                  </a:lnTo>
                  <a:lnTo>
                    <a:pt x="91" y="56"/>
                  </a:lnTo>
                  <a:lnTo>
                    <a:pt x="90" y="54"/>
                  </a:lnTo>
                  <a:lnTo>
                    <a:pt x="90" y="51"/>
                  </a:lnTo>
                  <a:lnTo>
                    <a:pt x="90" y="49"/>
                  </a:lnTo>
                  <a:lnTo>
                    <a:pt x="91" y="46"/>
                  </a:lnTo>
                  <a:lnTo>
                    <a:pt x="91" y="44"/>
                  </a:lnTo>
                  <a:lnTo>
                    <a:pt x="92" y="42"/>
                  </a:lnTo>
                  <a:lnTo>
                    <a:pt x="93" y="41"/>
                  </a:lnTo>
                  <a:lnTo>
                    <a:pt x="95" y="39"/>
                  </a:lnTo>
                  <a:lnTo>
                    <a:pt x="97" y="37"/>
                  </a:lnTo>
                  <a:lnTo>
                    <a:pt x="98" y="35"/>
                  </a:lnTo>
                  <a:lnTo>
                    <a:pt x="100" y="33"/>
                  </a:lnTo>
                  <a:lnTo>
                    <a:pt x="100" y="31"/>
                  </a:lnTo>
                  <a:lnTo>
                    <a:pt x="101" y="28"/>
                  </a:lnTo>
                  <a:lnTo>
                    <a:pt x="102" y="25"/>
                  </a:lnTo>
                  <a:lnTo>
                    <a:pt x="103" y="22"/>
                  </a:lnTo>
                  <a:lnTo>
                    <a:pt x="103" y="19"/>
                  </a:lnTo>
                  <a:lnTo>
                    <a:pt x="102" y="15"/>
                  </a:lnTo>
                  <a:lnTo>
                    <a:pt x="101" y="13"/>
                  </a:lnTo>
                  <a:lnTo>
                    <a:pt x="100" y="9"/>
                  </a:lnTo>
                  <a:lnTo>
                    <a:pt x="100" y="8"/>
                  </a:lnTo>
                  <a:lnTo>
                    <a:pt x="99" y="7"/>
                  </a:lnTo>
                  <a:lnTo>
                    <a:pt x="98" y="5"/>
                  </a:lnTo>
                  <a:lnTo>
                    <a:pt x="97" y="4"/>
                  </a:lnTo>
                  <a:lnTo>
                    <a:pt x="95" y="3"/>
                  </a:lnTo>
                  <a:lnTo>
                    <a:pt x="93" y="3"/>
                  </a:lnTo>
                  <a:lnTo>
                    <a:pt x="91" y="2"/>
                  </a:lnTo>
                  <a:lnTo>
                    <a:pt x="90" y="1"/>
                  </a:lnTo>
                  <a:lnTo>
                    <a:pt x="88" y="0"/>
                  </a:lnTo>
                  <a:lnTo>
                    <a:pt x="86" y="0"/>
                  </a:lnTo>
                  <a:lnTo>
                    <a:pt x="83" y="0"/>
                  </a:lnTo>
                  <a:lnTo>
                    <a:pt x="81" y="0"/>
                  </a:lnTo>
                  <a:lnTo>
                    <a:pt x="78" y="0"/>
                  </a:lnTo>
                  <a:lnTo>
                    <a:pt x="76" y="0"/>
                  </a:lnTo>
                  <a:lnTo>
                    <a:pt x="73" y="0"/>
                  </a:lnTo>
                  <a:lnTo>
                    <a:pt x="72" y="1"/>
                  </a:lnTo>
                  <a:lnTo>
                    <a:pt x="70" y="1"/>
                  </a:lnTo>
                  <a:lnTo>
                    <a:pt x="68" y="2"/>
                  </a:lnTo>
                  <a:lnTo>
                    <a:pt x="66" y="3"/>
                  </a:lnTo>
                  <a:lnTo>
                    <a:pt x="65" y="3"/>
                  </a:lnTo>
                  <a:lnTo>
                    <a:pt x="63" y="4"/>
                  </a:lnTo>
                  <a:lnTo>
                    <a:pt x="62" y="5"/>
                  </a:lnTo>
                  <a:lnTo>
                    <a:pt x="62" y="6"/>
                  </a:lnTo>
                  <a:lnTo>
                    <a:pt x="60" y="8"/>
                  </a:lnTo>
                  <a:lnTo>
                    <a:pt x="59" y="10"/>
                  </a:lnTo>
                  <a:lnTo>
                    <a:pt x="57" y="13"/>
                  </a:lnTo>
                  <a:lnTo>
                    <a:pt x="56" y="16"/>
                  </a:lnTo>
                  <a:lnTo>
                    <a:pt x="56" y="19"/>
                  </a:lnTo>
                  <a:lnTo>
                    <a:pt x="56" y="22"/>
                  </a:lnTo>
                  <a:lnTo>
                    <a:pt x="56" y="25"/>
                  </a:lnTo>
                  <a:lnTo>
                    <a:pt x="57" y="28"/>
                  </a:lnTo>
                  <a:lnTo>
                    <a:pt x="59" y="31"/>
                  </a:lnTo>
                  <a:lnTo>
                    <a:pt x="60" y="32"/>
                  </a:lnTo>
                  <a:lnTo>
                    <a:pt x="62" y="35"/>
                  </a:lnTo>
                  <a:lnTo>
                    <a:pt x="63" y="37"/>
                  </a:lnTo>
                  <a:lnTo>
                    <a:pt x="65" y="40"/>
                  </a:lnTo>
                  <a:lnTo>
                    <a:pt x="67" y="42"/>
                  </a:lnTo>
                  <a:lnTo>
                    <a:pt x="68" y="44"/>
                  </a:lnTo>
                  <a:lnTo>
                    <a:pt x="68" y="47"/>
                  </a:lnTo>
                  <a:lnTo>
                    <a:pt x="68" y="50"/>
                  </a:lnTo>
                  <a:lnTo>
                    <a:pt x="68" y="52"/>
                  </a:lnTo>
                  <a:lnTo>
                    <a:pt x="67" y="55"/>
                  </a:lnTo>
                  <a:lnTo>
                    <a:pt x="66" y="58"/>
                  </a:lnTo>
                  <a:lnTo>
                    <a:pt x="64" y="60"/>
                  </a:lnTo>
                  <a:lnTo>
                    <a:pt x="62" y="62"/>
                  </a:lnTo>
                  <a:lnTo>
                    <a:pt x="60" y="64"/>
                  </a:lnTo>
                  <a:lnTo>
                    <a:pt x="57" y="66"/>
                  </a:lnTo>
                  <a:lnTo>
                    <a:pt x="54" y="68"/>
                  </a:lnTo>
                  <a:lnTo>
                    <a:pt x="51" y="70"/>
                  </a:lnTo>
                  <a:lnTo>
                    <a:pt x="46" y="71"/>
                  </a:lnTo>
                  <a:lnTo>
                    <a:pt x="43" y="71"/>
                  </a:lnTo>
                  <a:lnTo>
                    <a:pt x="39" y="71"/>
                  </a:lnTo>
                  <a:lnTo>
                    <a:pt x="34" y="71"/>
                  </a:lnTo>
                  <a:lnTo>
                    <a:pt x="29" y="71"/>
                  </a:lnTo>
                  <a:lnTo>
                    <a:pt x="24" y="71"/>
                  </a:lnTo>
                  <a:lnTo>
                    <a:pt x="17" y="71"/>
                  </a:lnTo>
                  <a:lnTo>
                    <a:pt x="11" y="71"/>
                  </a:lnTo>
                  <a:lnTo>
                    <a:pt x="5" y="71"/>
                  </a:lnTo>
                  <a:lnTo>
                    <a:pt x="4" y="75"/>
                  </a:lnTo>
                  <a:lnTo>
                    <a:pt x="3" y="81"/>
                  </a:lnTo>
                  <a:lnTo>
                    <a:pt x="2" y="89"/>
                  </a:lnTo>
                  <a:lnTo>
                    <a:pt x="1" y="96"/>
                  </a:lnTo>
                  <a:lnTo>
                    <a:pt x="0" y="103"/>
                  </a:lnTo>
                  <a:lnTo>
                    <a:pt x="0" y="109"/>
                  </a:lnTo>
                  <a:lnTo>
                    <a:pt x="0" y="115"/>
                  </a:lnTo>
                  <a:lnTo>
                    <a:pt x="0" y="118"/>
                  </a:lnTo>
                  <a:lnTo>
                    <a:pt x="1" y="120"/>
                  </a:lnTo>
                  <a:lnTo>
                    <a:pt x="2" y="122"/>
                  </a:lnTo>
                  <a:lnTo>
                    <a:pt x="3" y="123"/>
                  </a:lnTo>
                  <a:lnTo>
                    <a:pt x="5" y="125"/>
                  </a:lnTo>
                  <a:lnTo>
                    <a:pt x="6" y="126"/>
                  </a:lnTo>
                  <a:lnTo>
                    <a:pt x="8" y="127"/>
                  </a:lnTo>
                  <a:lnTo>
                    <a:pt x="11" y="128"/>
                  </a:lnTo>
                  <a:lnTo>
                    <a:pt x="13" y="128"/>
                  </a:lnTo>
                  <a:lnTo>
                    <a:pt x="15" y="128"/>
                  </a:lnTo>
                  <a:lnTo>
                    <a:pt x="18" y="128"/>
                  </a:lnTo>
                  <a:lnTo>
                    <a:pt x="21" y="128"/>
                  </a:lnTo>
                  <a:lnTo>
                    <a:pt x="23" y="128"/>
                  </a:lnTo>
                  <a:lnTo>
                    <a:pt x="25" y="128"/>
                  </a:lnTo>
                  <a:lnTo>
                    <a:pt x="27" y="127"/>
                  </a:lnTo>
                  <a:lnTo>
                    <a:pt x="29" y="126"/>
                  </a:lnTo>
                  <a:lnTo>
                    <a:pt x="31" y="124"/>
                  </a:lnTo>
                  <a:lnTo>
                    <a:pt x="33" y="123"/>
                  </a:lnTo>
                  <a:lnTo>
                    <a:pt x="34" y="121"/>
                  </a:lnTo>
                  <a:lnTo>
                    <a:pt x="37" y="121"/>
                  </a:lnTo>
                  <a:lnTo>
                    <a:pt x="40" y="120"/>
                  </a:lnTo>
                  <a:lnTo>
                    <a:pt x="42" y="120"/>
                  </a:lnTo>
                  <a:lnTo>
                    <a:pt x="44" y="120"/>
                  </a:lnTo>
                  <a:lnTo>
                    <a:pt x="47" y="121"/>
                  </a:lnTo>
                  <a:lnTo>
                    <a:pt x="50" y="122"/>
                  </a:lnTo>
                  <a:lnTo>
                    <a:pt x="53" y="123"/>
                  </a:lnTo>
                  <a:lnTo>
                    <a:pt x="54" y="125"/>
                  </a:lnTo>
                  <a:lnTo>
                    <a:pt x="56" y="127"/>
                  </a:lnTo>
                  <a:lnTo>
                    <a:pt x="58" y="129"/>
                  </a:lnTo>
                  <a:lnTo>
                    <a:pt x="60" y="132"/>
                  </a:lnTo>
                  <a:lnTo>
                    <a:pt x="61" y="135"/>
                  </a:lnTo>
                  <a:lnTo>
                    <a:pt x="62" y="138"/>
                  </a:lnTo>
                  <a:lnTo>
                    <a:pt x="62" y="142"/>
                  </a:lnTo>
                  <a:lnTo>
                    <a:pt x="62" y="145"/>
                  </a:lnTo>
                  <a:lnTo>
                    <a:pt x="61" y="147"/>
                  </a:lnTo>
                  <a:lnTo>
                    <a:pt x="60" y="149"/>
                  </a:lnTo>
                  <a:lnTo>
                    <a:pt x="58" y="151"/>
                  </a:lnTo>
                  <a:lnTo>
                    <a:pt x="56" y="153"/>
                  </a:lnTo>
                  <a:lnTo>
                    <a:pt x="54" y="155"/>
                  </a:lnTo>
                  <a:lnTo>
                    <a:pt x="53" y="156"/>
                  </a:lnTo>
                  <a:lnTo>
                    <a:pt x="50" y="157"/>
                  </a:lnTo>
                  <a:lnTo>
                    <a:pt x="47" y="157"/>
                  </a:lnTo>
                  <a:lnTo>
                    <a:pt x="44" y="158"/>
                  </a:lnTo>
                  <a:lnTo>
                    <a:pt x="42" y="158"/>
                  </a:lnTo>
                  <a:lnTo>
                    <a:pt x="40" y="158"/>
                  </a:lnTo>
                  <a:lnTo>
                    <a:pt x="37" y="157"/>
                  </a:lnTo>
                  <a:lnTo>
                    <a:pt x="34" y="157"/>
                  </a:lnTo>
                  <a:lnTo>
                    <a:pt x="33" y="155"/>
                  </a:lnTo>
                  <a:lnTo>
                    <a:pt x="31" y="153"/>
                  </a:lnTo>
                  <a:lnTo>
                    <a:pt x="30" y="151"/>
                  </a:lnTo>
                  <a:lnTo>
                    <a:pt x="28" y="150"/>
                  </a:lnTo>
                  <a:lnTo>
                    <a:pt x="26" y="149"/>
                  </a:lnTo>
                  <a:lnTo>
                    <a:pt x="24" y="148"/>
                  </a:lnTo>
                  <a:lnTo>
                    <a:pt x="22" y="148"/>
                  </a:lnTo>
                  <a:lnTo>
                    <a:pt x="20" y="148"/>
                  </a:lnTo>
                  <a:lnTo>
                    <a:pt x="17" y="148"/>
                  </a:lnTo>
                  <a:lnTo>
                    <a:pt x="15" y="148"/>
                  </a:lnTo>
                  <a:lnTo>
                    <a:pt x="14" y="150"/>
                  </a:lnTo>
                  <a:lnTo>
                    <a:pt x="11" y="151"/>
                  </a:lnTo>
                  <a:lnTo>
                    <a:pt x="9" y="152"/>
                  </a:lnTo>
                  <a:lnTo>
                    <a:pt x="7" y="154"/>
                  </a:lnTo>
                  <a:lnTo>
                    <a:pt x="5" y="156"/>
                  </a:lnTo>
                  <a:lnTo>
                    <a:pt x="5" y="157"/>
                  </a:lnTo>
                  <a:lnTo>
                    <a:pt x="3" y="159"/>
                  </a:lnTo>
                  <a:lnTo>
                    <a:pt x="2" y="162"/>
                  </a:lnTo>
                  <a:lnTo>
                    <a:pt x="1" y="164"/>
                  </a:lnTo>
                  <a:lnTo>
                    <a:pt x="1" y="167"/>
                  </a:lnTo>
                  <a:lnTo>
                    <a:pt x="1" y="170"/>
                  </a:lnTo>
                  <a:lnTo>
                    <a:pt x="2" y="174"/>
                  </a:lnTo>
                  <a:lnTo>
                    <a:pt x="3" y="182"/>
                  </a:lnTo>
                  <a:lnTo>
                    <a:pt x="5" y="191"/>
                  </a:lnTo>
                  <a:lnTo>
                    <a:pt x="5" y="195"/>
                  </a:lnTo>
                  <a:lnTo>
                    <a:pt x="6" y="199"/>
                  </a:lnTo>
                  <a:lnTo>
                    <a:pt x="6" y="204"/>
                  </a:lnTo>
                  <a:lnTo>
                    <a:pt x="7" y="208"/>
                  </a:lnTo>
                  <a:lnTo>
                    <a:pt x="7" y="212"/>
                  </a:lnTo>
                  <a:lnTo>
                    <a:pt x="6" y="215"/>
                  </a:lnTo>
                  <a:lnTo>
                    <a:pt x="6" y="217"/>
                  </a:lnTo>
                  <a:lnTo>
                    <a:pt x="5" y="219"/>
                  </a:lnTo>
                  <a:lnTo>
                    <a:pt x="5" y="221"/>
                  </a:lnTo>
                  <a:lnTo>
                    <a:pt x="5" y="222"/>
                  </a:lnTo>
                  <a:lnTo>
                    <a:pt x="11" y="221"/>
                  </a:lnTo>
                  <a:lnTo>
                    <a:pt x="17" y="219"/>
                  </a:lnTo>
                  <a:lnTo>
                    <a:pt x="24" y="219"/>
                  </a:lnTo>
                  <a:lnTo>
                    <a:pt x="30" y="218"/>
                  </a:lnTo>
                  <a:lnTo>
                    <a:pt x="35" y="217"/>
                  </a:lnTo>
                  <a:lnTo>
                    <a:pt x="41" y="217"/>
                  </a:lnTo>
                  <a:lnTo>
                    <a:pt x="43" y="218"/>
                  </a:lnTo>
                  <a:lnTo>
                    <a:pt x="46" y="218"/>
                  </a:lnTo>
                  <a:lnTo>
                    <a:pt x="48" y="219"/>
                  </a:lnTo>
                  <a:lnTo>
                    <a:pt x="51" y="22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7" name="Freeform 103">
              <a:extLst>
                <a:ext uri="{FF2B5EF4-FFF2-40B4-BE49-F238E27FC236}">
                  <a16:creationId xmlns:a16="http://schemas.microsoft.com/office/drawing/2014/main" id="{98211BB2-BA76-40A2-918A-5BB7247DF96C}"/>
                </a:ext>
              </a:extLst>
            </p:cNvPr>
            <p:cNvSpPr>
              <a:spLocks/>
            </p:cNvSpPr>
            <p:nvPr/>
          </p:nvSpPr>
          <p:spPr bwMode="auto">
            <a:xfrm>
              <a:off x="6896480" y="2778544"/>
              <a:ext cx="384572" cy="297656"/>
            </a:xfrm>
            <a:custGeom>
              <a:avLst/>
              <a:gdLst>
                <a:gd name="T0" fmla="*/ 2147483647 w 268"/>
                <a:gd name="T1" fmla="*/ 2147483647 h 208"/>
                <a:gd name="T2" fmla="*/ 2147483647 w 268"/>
                <a:gd name="T3" fmla="*/ 2147483647 h 208"/>
                <a:gd name="T4" fmla="*/ 2147483647 w 268"/>
                <a:gd name="T5" fmla="*/ 2147483647 h 208"/>
                <a:gd name="T6" fmla="*/ 2147483647 w 268"/>
                <a:gd name="T7" fmla="*/ 2147483647 h 208"/>
                <a:gd name="T8" fmla="*/ 0 w 268"/>
                <a:gd name="T9" fmla="*/ 2147483647 h 208"/>
                <a:gd name="T10" fmla="*/ 2147483647 w 268"/>
                <a:gd name="T11" fmla="*/ 2147483647 h 208"/>
                <a:gd name="T12" fmla="*/ 2147483647 w 268"/>
                <a:gd name="T13" fmla="*/ 2147483647 h 208"/>
                <a:gd name="T14" fmla="*/ 2147483647 w 268"/>
                <a:gd name="T15" fmla="*/ 2147483647 h 208"/>
                <a:gd name="T16" fmla="*/ 2147483647 w 268"/>
                <a:gd name="T17" fmla="*/ 2147483647 h 208"/>
                <a:gd name="T18" fmla="*/ 2147483647 w 268"/>
                <a:gd name="T19" fmla="*/ 2147483647 h 208"/>
                <a:gd name="T20" fmla="*/ 2147483647 w 268"/>
                <a:gd name="T21" fmla="*/ 2147483647 h 208"/>
                <a:gd name="T22" fmla="*/ 2147483647 w 268"/>
                <a:gd name="T23" fmla="*/ 2147483647 h 208"/>
                <a:gd name="T24" fmla="*/ 2147483647 w 268"/>
                <a:gd name="T25" fmla="*/ 2147483647 h 208"/>
                <a:gd name="T26" fmla="*/ 2147483647 w 268"/>
                <a:gd name="T27" fmla="*/ 2147483647 h 208"/>
                <a:gd name="T28" fmla="*/ 2147483647 w 268"/>
                <a:gd name="T29" fmla="*/ 2147483647 h 208"/>
                <a:gd name="T30" fmla="*/ 2147483647 w 268"/>
                <a:gd name="T31" fmla="*/ 2147483647 h 208"/>
                <a:gd name="T32" fmla="*/ 2147483647 w 268"/>
                <a:gd name="T33" fmla="*/ 2147483647 h 208"/>
                <a:gd name="T34" fmla="*/ 2147483647 w 268"/>
                <a:gd name="T35" fmla="*/ 2147483647 h 208"/>
                <a:gd name="T36" fmla="*/ 2147483647 w 268"/>
                <a:gd name="T37" fmla="*/ 2147483647 h 208"/>
                <a:gd name="T38" fmla="*/ 2147483647 w 268"/>
                <a:gd name="T39" fmla="*/ 2147483647 h 208"/>
                <a:gd name="T40" fmla="*/ 2147483647 w 268"/>
                <a:gd name="T41" fmla="*/ 2147483647 h 208"/>
                <a:gd name="T42" fmla="*/ 2147483647 w 268"/>
                <a:gd name="T43" fmla="*/ 2147483647 h 208"/>
                <a:gd name="T44" fmla="*/ 2147483647 w 268"/>
                <a:gd name="T45" fmla="*/ 2147483647 h 208"/>
                <a:gd name="T46" fmla="*/ 2147483647 w 268"/>
                <a:gd name="T47" fmla="*/ 2147483647 h 208"/>
                <a:gd name="T48" fmla="*/ 2147483647 w 268"/>
                <a:gd name="T49" fmla="*/ 2147483647 h 208"/>
                <a:gd name="T50" fmla="*/ 2147483647 w 268"/>
                <a:gd name="T51" fmla="*/ 2147483647 h 208"/>
                <a:gd name="T52" fmla="*/ 2147483647 w 268"/>
                <a:gd name="T53" fmla="*/ 2147483647 h 208"/>
                <a:gd name="T54" fmla="*/ 2147483647 w 268"/>
                <a:gd name="T55" fmla="*/ 2147483647 h 208"/>
                <a:gd name="T56" fmla="*/ 2147483647 w 268"/>
                <a:gd name="T57" fmla="*/ 2147483647 h 208"/>
                <a:gd name="T58" fmla="*/ 2147483647 w 268"/>
                <a:gd name="T59" fmla="*/ 2147483647 h 208"/>
                <a:gd name="T60" fmla="*/ 2147483647 w 268"/>
                <a:gd name="T61" fmla="*/ 2147483647 h 208"/>
                <a:gd name="T62" fmla="*/ 2147483647 w 268"/>
                <a:gd name="T63" fmla="*/ 2147483647 h 208"/>
                <a:gd name="T64" fmla="*/ 2147483647 w 268"/>
                <a:gd name="T65" fmla="*/ 2147483647 h 208"/>
                <a:gd name="T66" fmla="*/ 2147483647 w 268"/>
                <a:gd name="T67" fmla="*/ 2147483647 h 208"/>
                <a:gd name="T68" fmla="*/ 2147483647 w 268"/>
                <a:gd name="T69" fmla="*/ 2147483647 h 208"/>
                <a:gd name="T70" fmla="*/ 2147483647 w 268"/>
                <a:gd name="T71" fmla="*/ 2147483647 h 208"/>
                <a:gd name="T72" fmla="*/ 2147483647 w 268"/>
                <a:gd name="T73" fmla="*/ 2147483647 h 208"/>
                <a:gd name="T74" fmla="*/ 2147483647 w 268"/>
                <a:gd name="T75" fmla="*/ 2147483647 h 208"/>
                <a:gd name="T76" fmla="*/ 2147483647 w 268"/>
                <a:gd name="T77" fmla="*/ 2147483647 h 208"/>
                <a:gd name="T78" fmla="*/ 2147483647 w 268"/>
                <a:gd name="T79" fmla="*/ 2147483647 h 208"/>
                <a:gd name="T80" fmla="*/ 2147483647 w 268"/>
                <a:gd name="T81" fmla="*/ 2147483647 h 208"/>
                <a:gd name="T82" fmla="*/ 2147483647 w 268"/>
                <a:gd name="T83" fmla="*/ 2147483647 h 208"/>
                <a:gd name="T84" fmla="*/ 2147483647 w 268"/>
                <a:gd name="T85" fmla="*/ 2147483647 h 208"/>
                <a:gd name="T86" fmla="*/ 2147483647 w 268"/>
                <a:gd name="T87" fmla="*/ 2147483647 h 208"/>
                <a:gd name="T88" fmla="*/ 2147483647 w 268"/>
                <a:gd name="T89" fmla="*/ 2147483647 h 208"/>
                <a:gd name="T90" fmla="*/ 2147483647 w 268"/>
                <a:gd name="T91" fmla="*/ 2147483647 h 208"/>
                <a:gd name="T92" fmla="*/ 2147483647 w 268"/>
                <a:gd name="T93" fmla="*/ 2147483647 h 208"/>
                <a:gd name="T94" fmla="*/ 2147483647 w 268"/>
                <a:gd name="T95" fmla="*/ 2147483647 h 208"/>
                <a:gd name="T96" fmla="*/ 2147483647 w 268"/>
                <a:gd name="T97" fmla="*/ 2147483647 h 208"/>
                <a:gd name="T98" fmla="*/ 2147483647 w 268"/>
                <a:gd name="T99" fmla="*/ 2147483647 h 208"/>
                <a:gd name="T100" fmla="*/ 2147483647 w 268"/>
                <a:gd name="T101" fmla="*/ 2147483647 h 208"/>
                <a:gd name="T102" fmla="*/ 2147483647 w 268"/>
                <a:gd name="T103" fmla="*/ 0 h 208"/>
                <a:gd name="T104" fmla="*/ 2147483647 w 268"/>
                <a:gd name="T105" fmla="*/ 2147483647 h 208"/>
                <a:gd name="T106" fmla="*/ 2147483647 w 268"/>
                <a:gd name="T107" fmla="*/ 2147483647 h 208"/>
                <a:gd name="T108" fmla="*/ 2147483647 w 268"/>
                <a:gd name="T109" fmla="*/ 2147483647 h 208"/>
                <a:gd name="T110" fmla="*/ 2147483647 w 268"/>
                <a:gd name="T111" fmla="*/ 2147483647 h 208"/>
                <a:gd name="T112" fmla="*/ 2147483647 w 268"/>
                <a:gd name="T113" fmla="*/ 2147483647 h 208"/>
                <a:gd name="T114" fmla="*/ 2147483647 w 268"/>
                <a:gd name="T115" fmla="*/ 2147483647 h 208"/>
                <a:gd name="T116" fmla="*/ 2147483647 w 268"/>
                <a:gd name="T117" fmla="*/ 2147483647 h 208"/>
                <a:gd name="T118" fmla="*/ 2147483647 w 268"/>
                <a:gd name="T119" fmla="*/ 2147483647 h 208"/>
                <a:gd name="T120" fmla="*/ 2147483647 w 268"/>
                <a:gd name="T121" fmla="*/ 2147483647 h 208"/>
                <a:gd name="T122" fmla="*/ 2147483647 w 268"/>
                <a:gd name="T123" fmla="*/ 2147483647 h 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208"/>
                <a:gd name="T188" fmla="*/ 268 w 268"/>
                <a:gd name="T189" fmla="*/ 208 h 20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208">
                  <a:moveTo>
                    <a:pt x="53" y="119"/>
                  </a:moveTo>
                  <a:lnTo>
                    <a:pt x="52" y="120"/>
                  </a:lnTo>
                  <a:lnTo>
                    <a:pt x="50" y="121"/>
                  </a:lnTo>
                  <a:lnTo>
                    <a:pt x="48" y="122"/>
                  </a:lnTo>
                  <a:lnTo>
                    <a:pt x="47" y="122"/>
                  </a:lnTo>
                  <a:lnTo>
                    <a:pt x="45" y="122"/>
                  </a:lnTo>
                  <a:lnTo>
                    <a:pt x="44" y="122"/>
                  </a:lnTo>
                  <a:lnTo>
                    <a:pt x="43" y="122"/>
                  </a:lnTo>
                  <a:lnTo>
                    <a:pt x="41" y="121"/>
                  </a:lnTo>
                  <a:lnTo>
                    <a:pt x="37" y="120"/>
                  </a:lnTo>
                  <a:lnTo>
                    <a:pt x="35" y="118"/>
                  </a:lnTo>
                  <a:lnTo>
                    <a:pt x="32" y="117"/>
                  </a:lnTo>
                  <a:lnTo>
                    <a:pt x="28" y="116"/>
                  </a:lnTo>
                  <a:lnTo>
                    <a:pt x="26" y="114"/>
                  </a:lnTo>
                  <a:lnTo>
                    <a:pt x="22" y="112"/>
                  </a:lnTo>
                  <a:lnTo>
                    <a:pt x="20" y="112"/>
                  </a:lnTo>
                  <a:lnTo>
                    <a:pt x="19" y="112"/>
                  </a:lnTo>
                  <a:lnTo>
                    <a:pt x="17" y="112"/>
                  </a:lnTo>
                  <a:lnTo>
                    <a:pt x="16" y="112"/>
                  </a:lnTo>
                  <a:lnTo>
                    <a:pt x="14" y="112"/>
                  </a:lnTo>
                  <a:lnTo>
                    <a:pt x="12" y="113"/>
                  </a:lnTo>
                  <a:lnTo>
                    <a:pt x="10" y="114"/>
                  </a:lnTo>
                  <a:lnTo>
                    <a:pt x="9" y="115"/>
                  </a:lnTo>
                  <a:lnTo>
                    <a:pt x="7" y="117"/>
                  </a:lnTo>
                  <a:lnTo>
                    <a:pt x="6" y="118"/>
                  </a:lnTo>
                  <a:lnTo>
                    <a:pt x="4" y="120"/>
                  </a:lnTo>
                  <a:lnTo>
                    <a:pt x="2" y="123"/>
                  </a:lnTo>
                  <a:lnTo>
                    <a:pt x="1" y="125"/>
                  </a:lnTo>
                  <a:lnTo>
                    <a:pt x="0" y="127"/>
                  </a:lnTo>
                  <a:lnTo>
                    <a:pt x="0" y="129"/>
                  </a:lnTo>
                  <a:lnTo>
                    <a:pt x="0" y="131"/>
                  </a:lnTo>
                  <a:lnTo>
                    <a:pt x="0" y="134"/>
                  </a:lnTo>
                  <a:lnTo>
                    <a:pt x="1" y="136"/>
                  </a:lnTo>
                  <a:lnTo>
                    <a:pt x="3" y="138"/>
                  </a:lnTo>
                  <a:lnTo>
                    <a:pt x="4" y="141"/>
                  </a:lnTo>
                  <a:lnTo>
                    <a:pt x="6" y="143"/>
                  </a:lnTo>
                  <a:lnTo>
                    <a:pt x="8" y="145"/>
                  </a:lnTo>
                  <a:lnTo>
                    <a:pt x="9" y="146"/>
                  </a:lnTo>
                  <a:lnTo>
                    <a:pt x="10" y="146"/>
                  </a:lnTo>
                  <a:lnTo>
                    <a:pt x="12" y="147"/>
                  </a:lnTo>
                  <a:lnTo>
                    <a:pt x="14" y="147"/>
                  </a:lnTo>
                  <a:lnTo>
                    <a:pt x="16" y="147"/>
                  </a:lnTo>
                  <a:lnTo>
                    <a:pt x="17" y="148"/>
                  </a:lnTo>
                  <a:lnTo>
                    <a:pt x="19" y="148"/>
                  </a:lnTo>
                  <a:lnTo>
                    <a:pt x="21" y="148"/>
                  </a:lnTo>
                  <a:lnTo>
                    <a:pt x="24" y="147"/>
                  </a:lnTo>
                  <a:lnTo>
                    <a:pt x="26" y="147"/>
                  </a:lnTo>
                  <a:lnTo>
                    <a:pt x="27" y="146"/>
                  </a:lnTo>
                  <a:lnTo>
                    <a:pt x="30" y="146"/>
                  </a:lnTo>
                  <a:lnTo>
                    <a:pt x="35" y="145"/>
                  </a:lnTo>
                  <a:lnTo>
                    <a:pt x="37" y="144"/>
                  </a:lnTo>
                  <a:lnTo>
                    <a:pt x="41" y="143"/>
                  </a:lnTo>
                  <a:lnTo>
                    <a:pt x="44" y="143"/>
                  </a:lnTo>
                  <a:lnTo>
                    <a:pt x="45" y="143"/>
                  </a:lnTo>
                  <a:lnTo>
                    <a:pt x="46" y="143"/>
                  </a:lnTo>
                  <a:lnTo>
                    <a:pt x="47" y="144"/>
                  </a:lnTo>
                  <a:lnTo>
                    <a:pt x="49" y="145"/>
                  </a:lnTo>
                  <a:lnTo>
                    <a:pt x="50" y="146"/>
                  </a:lnTo>
                  <a:lnTo>
                    <a:pt x="51" y="146"/>
                  </a:lnTo>
                  <a:lnTo>
                    <a:pt x="52" y="148"/>
                  </a:lnTo>
                  <a:lnTo>
                    <a:pt x="53" y="150"/>
                  </a:lnTo>
                  <a:lnTo>
                    <a:pt x="54" y="153"/>
                  </a:lnTo>
                  <a:lnTo>
                    <a:pt x="55" y="155"/>
                  </a:lnTo>
                  <a:lnTo>
                    <a:pt x="55" y="158"/>
                  </a:lnTo>
                  <a:lnTo>
                    <a:pt x="56" y="161"/>
                  </a:lnTo>
                  <a:lnTo>
                    <a:pt x="56" y="165"/>
                  </a:lnTo>
                  <a:lnTo>
                    <a:pt x="57" y="168"/>
                  </a:lnTo>
                  <a:lnTo>
                    <a:pt x="57" y="172"/>
                  </a:lnTo>
                  <a:lnTo>
                    <a:pt x="57" y="175"/>
                  </a:lnTo>
                  <a:lnTo>
                    <a:pt x="57" y="179"/>
                  </a:lnTo>
                  <a:lnTo>
                    <a:pt x="57" y="183"/>
                  </a:lnTo>
                  <a:lnTo>
                    <a:pt x="56" y="186"/>
                  </a:lnTo>
                  <a:lnTo>
                    <a:pt x="56" y="190"/>
                  </a:lnTo>
                  <a:lnTo>
                    <a:pt x="55" y="194"/>
                  </a:lnTo>
                  <a:lnTo>
                    <a:pt x="55" y="197"/>
                  </a:lnTo>
                  <a:lnTo>
                    <a:pt x="54" y="201"/>
                  </a:lnTo>
                  <a:lnTo>
                    <a:pt x="53" y="203"/>
                  </a:lnTo>
                  <a:lnTo>
                    <a:pt x="59" y="203"/>
                  </a:lnTo>
                  <a:lnTo>
                    <a:pt x="65" y="203"/>
                  </a:lnTo>
                  <a:lnTo>
                    <a:pt x="72" y="203"/>
                  </a:lnTo>
                  <a:lnTo>
                    <a:pt x="77" y="203"/>
                  </a:lnTo>
                  <a:lnTo>
                    <a:pt x="83" y="203"/>
                  </a:lnTo>
                  <a:lnTo>
                    <a:pt x="88" y="203"/>
                  </a:lnTo>
                  <a:lnTo>
                    <a:pt x="93" y="203"/>
                  </a:lnTo>
                  <a:lnTo>
                    <a:pt x="95" y="203"/>
                  </a:lnTo>
                  <a:lnTo>
                    <a:pt x="100" y="203"/>
                  </a:lnTo>
                  <a:lnTo>
                    <a:pt x="103" y="201"/>
                  </a:lnTo>
                  <a:lnTo>
                    <a:pt x="106" y="199"/>
                  </a:lnTo>
                  <a:lnTo>
                    <a:pt x="110" y="197"/>
                  </a:lnTo>
                  <a:lnTo>
                    <a:pt x="112" y="195"/>
                  </a:lnTo>
                  <a:lnTo>
                    <a:pt x="113" y="193"/>
                  </a:lnTo>
                  <a:lnTo>
                    <a:pt x="115" y="191"/>
                  </a:lnTo>
                  <a:lnTo>
                    <a:pt x="116" y="188"/>
                  </a:lnTo>
                  <a:lnTo>
                    <a:pt x="117" y="185"/>
                  </a:lnTo>
                  <a:lnTo>
                    <a:pt x="117" y="183"/>
                  </a:lnTo>
                  <a:lnTo>
                    <a:pt x="117" y="181"/>
                  </a:lnTo>
                  <a:lnTo>
                    <a:pt x="117" y="178"/>
                  </a:lnTo>
                  <a:lnTo>
                    <a:pt x="116" y="175"/>
                  </a:lnTo>
                  <a:lnTo>
                    <a:pt x="114" y="173"/>
                  </a:lnTo>
                  <a:lnTo>
                    <a:pt x="113" y="171"/>
                  </a:lnTo>
                  <a:lnTo>
                    <a:pt x="111" y="168"/>
                  </a:lnTo>
                  <a:lnTo>
                    <a:pt x="109" y="166"/>
                  </a:lnTo>
                  <a:lnTo>
                    <a:pt x="107" y="164"/>
                  </a:lnTo>
                  <a:lnTo>
                    <a:pt x="106" y="162"/>
                  </a:lnTo>
                  <a:lnTo>
                    <a:pt x="105" y="158"/>
                  </a:lnTo>
                  <a:lnTo>
                    <a:pt x="105" y="155"/>
                  </a:lnTo>
                  <a:lnTo>
                    <a:pt x="105" y="153"/>
                  </a:lnTo>
                  <a:lnTo>
                    <a:pt x="105" y="150"/>
                  </a:lnTo>
                  <a:lnTo>
                    <a:pt x="106" y="147"/>
                  </a:lnTo>
                  <a:lnTo>
                    <a:pt x="107" y="145"/>
                  </a:lnTo>
                  <a:lnTo>
                    <a:pt x="109" y="142"/>
                  </a:lnTo>
                  <a:lnTo>
                    <a:pt x="111" y="141"/>
                  </a:lnTo>
                  <a:lnTo>
                    <a:pt x="112" y="139"/>
                  </a:lnTo>
                  <a:lnTo>
                    <a:pt x="112" y="138"/>
                  </a:lnTo>
                  <a:lnTo>
                    <a:pt x="114" y="137"/>
                  </a:lnTo>
                  <a:lnTo>
                    <a:pt x="115" y="136"/>
                  </a:lnTo>
                  <a:lnTo>
                    <a:pt x="117" y="136"/>
                  </a:lnTo>
                  <a:lnTo>
                    <a:pt x="119" y="136"/>
                  </a:lnTo>
                  <a:lnTo>
                    <a:pt x="121" y="135"/>
                  </a:lnTo>
                  <a:lnTo>
                    <a:pt x="122" y="134"/>
                  </a:lnTo>
                  <a:lnTo>
                    <a:pt x="125" y="134"/>
                  </a:lnTo>
                  <a:lnTo>
                    <a:pt x="128" y="134"/>
                  </a:lnTo>
                  <a:lnTo>
                    <a:pt x="130" y="134"/>
                  </a:lnTo>
                  <a:lnTo>
                    <a:pt x="132" y="134"/>
                  </a:lnTo>
                  <a:lnTo>
                    <a:pt x="135" y="134"/>
                  </a:lnTo>
                  <a:lnTo>
                    <a:pt x="137" y="135"/>
                  </a:lnTo>
                  <a:lnTo>
                    <a:pt x="140" y="135"/>
                  </a:lnTo>
                  <a:lnTo>
                    <a:pt x="141" y="136"/>
                  </a:lnTo>
                  <a:lnTo>
                    <a:pt x="143" y="136"/>
                  </a:lnTo>
                  <a:lnTo>
                    <a:pt x="144" y="137"/>
                  </a:lnTo>
                  <a:lnTo>
                    <a:pt x="146" y="138"/>
                  </a:lnTo>
                  <a:lnTo>
                    <a:pt x="148" y="139"/>
                  </a:lnTo>
                  <a:lnTo>
                    <a:pt x="149" y="141"/>
                  </a:lnTo>
                  <a:lnTo>
                    <a:pt x="150" y="142"/>
                  </a:lnTo>
                  <a:lnTo>
                    <a:pt x="150" y="143"/>
                  </a:lnTo>
                  <a:lnTo>
                    <a:pt x="151" y="146"/>
                  </a:lnTo>
                  <a:lnTo>
                    <a:pt x="152" y="149"/>
                  </a:lnTo>
                  <a:lnTo>
                    <a:pt x="152" y="153"/>
                  </a:lnTo>
                  <a:lnTo>
                    <a:pt x="152" y="155"/>
                  </a:lnTo>
                  <a:lnTo>
                    <a:pt x="152" y="159"/>
                  </a:lnTo>
                  <a:lnTo>
                    <a:pt x="151" y="162"/>
                  </a:lnTo>
                  <a:lnTo>
                    <a:pt x="150" y="165"/>
                  </a:lnTo>
                  <a:lnTo>
                    <a:pt x="150" y="167"/>
                  </a:lnTo>
                  <a:lnTo>
                    <a:pt x="148" y="169"/>
                  </a:lnTo>
                  <a:lnTo>
                    <a:pt x="146" y="171"/>
                  </a:lnTo>
                  <a:lnTo>
                    <a:pt x="144" y="172"/>
                  </a:lnTo>
                  <a:lnTo>
                    <a:pt x="142" y="174"/>
                  </a:lnTo>
                  <a:lnTo>
                    <a:pt x="141" y="175"/>
                  </a:lnTo>
                  <a:lnTo>
                    <a:pt x="141" y="177"/>
                  </a:lnTo>
                  <a:lnTo>
                    <a:pt x="140" y="180"/>
                  </a:lnTo>
                  <a:lnTo>
                    <a:pt x="140" y="182"/>
                  </a:lnTo>
                  <a:lnTo>
                    <a:pt x="139" y="184"/>
                  </a:lnTo>
                  <a:lnTo>
                    <a:pt x="139" y="187"/>
                  </a:lnTo>
                  <a:lnTo>
                    <a:pt x="140" y="189"/>
                  </a:lnTo>
                  <a:lnTo>
                    <a:pt x="141" y="192"/>
                  </a:lnTo>
                  <a:lnTo>
                    <a:pt x="141" y="194"/>
                  </a:lnTo>
                  <a:lnTo>
                    <a:pt x="143" y="196"/>
                  </a:lnTo>
                  <a:lnTo>
                    <a:pt x="145" y="198"/>
                  </a:lnTo>
                  <a:lnTo>
                    <a:pt x="148" y="201"/>
                  </a:lnTo>
                  <a:lnTo>
                    <a:pt x="150" y="203"/>
                  </a:lnTo>
                  <a:lnTo>
                    <a:pt x="154" y="203"/>
                  </a:lnTo>
                  <a:lnTo>
                    <a:pt x="156" y="204"/>
                  </a:lnTo>
                  <a:lnTo>
                    <a:pt x="160" y="205"/>
                  </a:lnTo>
                  <a:lnTo>
                    <a:pt x="166" y="206"/>
                  </a:lnTo>
                  <a:lnTo>
                    <a:pt x="173" y="207"/>
                  </a:lnTo>
                  <a:lnTo>
                    <a:pt x="178" y="207"/>
                  </a:lnTo>
                  <a:lnTo>
                    <a:pt x="182" y="208"/>
                  </a:lnTo>
                  <a:lnTo>
                    <a:pt x="187" y="208"/>
                  </a:lnTo>
                  <a:lnTo>
                    <a:pt x="191" y="208"/>
                  </a:lnTo>
                  <a:lnTo>
                    <a:pt x="196" y="208"/>
                  </a:lnTo>
                  <a:lnTo>
                    <a:pt x="201" y="208"/>
                  </a:lnTo>
                  <a:lnTo>
                    <a:pt x="205" y="207"/>
                  </a:lnTo>
                  <a:lnTo>
                    <a:pt x="209" y="206"/>
                  </a:lnTo>
                  <a:lnTo>
                    <a:pt x="209" y="204"/>
                  </a:lnTo>
                  <a:lnTo>
                    <a:pt x="208" y="202"/>
                  </a:lnTo>
                  <a:lnTo>
                    <a:pt x="208" y="199"/>
                  </a:lnTo>
                  <a:lnTo>
                    <a:pt x="208" y="196"/>
                  </a:lnTo>
                  <a:lnTo>
                    <a:pt x="208" y="190"/>
                  </a:lnTo>
                  <a:lnTo>
                    <a:pt x="208" y="183"/>
                  </a:lnTo>
                  <a:lnTo>
                    <a:pt x="208" y="176"/>
                  </a:lnTo>
                  <a:lnTo>
                    <a:pt x="208" y="169"/>
                  </a:lnTo>
                  <a:lnTo>
                    <a:pt x="209" y="163"/>
                  </a:lnTo>
                  <a:lnTo>
                    <a:pt x="209" y="157"/>
                  </a:lnTo>
                  <a:lnTo>
                    <a:pt x="210" y="155"/>
                  </a:lnTo>
                  <a:lnTo>
                    <a:pt x="211" y="154"/>
                  </a:lnTo>
                  <a:lnTo>
                    <a:pt x="212" y="152"/>
                  </a:lnTo>
                  <a:lnTo>
                    <a:pt x="214" y="151"/>
                  </a:lnTo>
                  <a:lnTo>
                    <a:pt x="215" y="150"/>
                  </a:lnTo>
                  <a:lnTo>
                    <a:pt x="217" y="149"/>
                  </a:lnTo>
                  <a:lnTo>
                    <a:pt x="218" y="149"/>
                  </a:lnTo>
                  <a:lnTo>
                    <a:pt x="220" y="149"/>
                  </a:lnTo>
                  <a:lnTo>
                    <a:pt x="222" y="149"/>
                  </a:lnTo>
                  <a:lnTo>
                    <a:pt x="225" y="149"/>
                  </a:lnTo>
                  <a:lnTo>
                    <a:pt x="227" y="150"/>
                  </a:lnTo>
                  <a:lnTo>
                    <a:pt x="228" y="152"/>
                  </a:lnTo>
                  <a:lnTo>
                    <a:pt x="230" y="153"/>
                  </a:lnTo>
                  <a:lnTo>
                    <a:pt x="232" y="154"/>
                  </a:lnTo>
                  <a:lnTo>
                    <a:pt x="235" y="155"/>
                  </a:lnTo>
                  <a:lnTo>
                    <a:pt x="236" y="157"/>
                  </a:lnTo>
                  <a:lnTo>
                    <a:pt x="237" y="159"/>
                  </a:lnTo>
                  <a:lnTo>
                    <a:pt x="239" y="160"/>
                  </a:lnTo>
                  <a:lnTo>
                    <a:pt x="242" y="161"/>
                  </a:lnTo>
                  <a:lnTo>
                    <a:pt x="245" y="162"/>
                  </a:lnTo>
                  <a:lnTo>
                    <a:pt x="246" y="162"/>
                  </a:lnTo>
                  <a:lnTo>
                    <a:pt x="249" y="163"/>
                  </a:lnTo>
                  <a:lnTo>
                    <a:pt x="252" y="162"/>
                  </a:lnTo>
                  <a:lnTo>
                    <a:pt x="255" y="162"/>
                  </a:lnTo>
                  <a:lnTo>
                    <a:pt x="256" y="161"/>
                  </a:lnTo>
                  <a:lnTo>
                    <a:pt x="259" y="159"/>
                  </a:lnTo>
                  <a:lnTo>
                    <a:pt x="261" y="158"/>
                  </a:lnTo>
                  <a:lnTo>
                    <a:pt x="263" y="156"/>
                  </a:lnTo>
                  <a:lnTo>
                    <a:pt x="265" y="154"/>
                  </a:lnTo>
                  <a:lnTo>
                    <a:pt x="266" y="152"/>
                  </a:lnTo>
                  <a:lnTo>
                    <a:pt x="267" y="148"/>
                  </a:lnTo>
                  <a:lnTo>
                    <a:pt x="268" y="146"/>
                  </a:lnTo>
                  <a:lnTo>
                    <a:pt x="268" y="143"/>
                  </a:lnTo>
                  <a:lnTo>
                    <a:pt x="268" y="142"/>
                  </a:lnTo>
                  <a:lnTo>
                    <a:pt x="268" y="140"/>
                  </a:lnTo>
                  <a:lnTo>
                    <a:pt x="268" y="138"/>
                  </a:lnTo>
                  <a:lnTo>
                    <a:pt x="267" y="136"/>
                  </a:lnTo>
                  <a:lnTo>
                    <a:pt x="266" y="136"/>
                  </a:lnTo>
                  <a:lnTo>
                    <a:pt x="266" y="134"/>
                  </a:lnTo>
                  <a:lnTo>
                    <a:pt x="265" y="133"/>
                  </a:lnTo>
                  <a:lnTo>
                    <a:pt x="264" y="130"/>
                  </a:lnTo>
                  <a:lnTo>
                    <a:pt x="261" y="127"/>
                  </a:lnTo>
                  <a:lnTo>
                    <a:pt x="258" y="126"/>
                  </a:lnTo>
                  <a:lnTo>
                    <a:pt x="255" y="125"/>
                  </a:lnTo>
                  <a:lnTo>
                    <a:pt x="253" y="124"/>
                  </a:lnTo>
                  <a:lnTo>
                    <a:pt x="250" y="123"/>
                  </a:lnTo>
                  <a:lnTo>
                    <a:pt x="246" y="122"/>
                  </a:lnTo>
                  <a:lnTo>
                    <a:pt x="244" y="123"/>
                  </a:lnTo>
                  <a:lnTo>
                    <a:pt x="241" y="123"/>
                  </a:lnTo>
                  <a:lnTo>
                    <a:pt x="238" y="124"/>
                  </a:lnTo>
                  <a:lnTo>
                    <a:pt x="237" y="125"/>
                  </a:lnTo>
                  <a:lnTo>
                    <a:pt x="236" y="126"/>
                  </a:lnTo>
                  <a:lnTo>
                    <a:pt x="236" y="127"/>
                  </a:lnTo>
                  <a:lnTo>
                    <a:pt x="235" y="127"/>
                  </a:lnTo>
                  <a:lnTo>
                    <a:pt x="233" y="129"/>
                  </a:lnTo>
                  <a:lnTo>
                    <a:pt x="231" y="131"/>
                  </a:lnTo>
                  <a:lnTo>
                    <a:pt x="229" y="132"/>
                  </a:lnTo>
                  <a:lnTo>
                    <a:pt x="227" y="133"/>
                  </a:lnTo>
                  <a:lnTo>
                    <a:pt x="226" y="134"/>
                  </a:lnTo>
                  <a:lnTo>
                    <a:pt x="223" y="134"/>
                  </a:lnTo>
                  <a:lnTo>
                    <a:pt x="221" y="134"/>
                  </a:lnTo>
                  <a:lnTo>
                    <a:pt x="219" y="133"/>
                  </a:lnTo>
                  <a:lnTo>
                    <a:pt x="217" y="132"/>
                  </a:lnTo>
                  <a:lnTo>
                    <a:pt x="216" y="131"/>
                  </a:lnTo>
                  <a:lnTo>
                    <a:pt x="214" y="130"/>
                  </a:lnTo>
                  <a:lnTo>
                    <a:pt x="212" y="129"/>
                  </a:lnTo>
                  <a:lnTo>
                    <a:pt x="211" y="127"/>
                  </a:lnTo>
                  <a:lnTo>
                    <a:pt x="210" y="127"/>
                  </a:lnTo>
                  <a:lnTo>
                    <a:pt x="209" y="125"/>
                  </a:lnTo>
                  <a:lnTo>
                    <a:pt x="209" y="124"/>
                  </a:lnTo>
                  <a:lnTo>
                    <a:pt x="209" y="119"/>
                  </a:lnTo>
                  <a:lnTo>
                    <a:pt x="209" y="112"/>
                  </a:lnTo>
                  <a:lnTo>
                    <a:pt x="209" y="103"/>
                  </a:lnTo>
                  <a:lnTo>
                    <a:pt x="209" y="93"/>
                  </a:lnTo>
                  <a:lnTo>
                    <a:pt x="209" y="82"/>
                  </a:lnTo>
                  <a:lnTo>
                    <a:pt x="209" y="72"/>
                  </a:lnTo>
                  <a:lnTo>
                    <a:pt x="209" y="62"/>
                  </a:lnTo>
                  <a:lnTo>
                    <a:pt x="209" y="55"/>
                  </a:lnTo>
                  <a:lnTo>
                    <a:pt x="207" y="57"/>
                  </a:lnTo>
                  <a:lnTo>
                    <a:pt x="204" y="58"/>
                  </a:lnTo>
                  <a:lnTo>
                    <a:pt x="200" y="59"/>
                  </a:lnTo>
                  <a:lnTo>
                    <a:pt x="197" y="60"/>
                  </a:lnTo>
                  <a:lnTo>
                    <a:pt x="193" y="60"/>
                  </a:lnTo>
                  <a:lnTo>
                    <a:pt x="189" y="60"/>
                  </a:lnTo>
                  <a:lnTo>
                    <a:pt x="185" y="61"/>
                  </a:lnTo>
                  <a:lnTo>
                    <a:pt x="180" y="61"/>
                  </a:lnTo>
                  <a:lnTo>
                    <a:pt x="177" y="60"/>
                  </a:lnTo>
                  <a:lnTo>
                    <a:pt x="172" y="60"/>
                  </a:lnTo>
                  <a:lnTo>
                    <a:pt x="168" y="59"/>
                  </a:lnTo>
                  <a:lnTo>
                    <a:pt x="164" y="59"/>
                  </a:lnTo>
                  <a:lnTo>
                    <a:pt x="160" y="59"/>
                  </a:lnTo>
                  <a:lnTo>
                    <a:pt x="157" y="57"/>
                  </a:lnTo>
                  <a:lnTo>
                    <a:pt x="153" y="56"/>
                  </a:lnTo>
                  <a:lnTo>
                    <a:pt x="150" y="55"/>
                  </a:lnTo>
                  <a:lnTo>
                    <a:pt x="149" y="54"/>
                  </a:lnTo>
                  <a:lnTo>
                    <a:pt x="147" y="53"/>
                  </a:lnTo>
                  <a:lnTo>
                    <a:pt x="145" y="52"/>
                  </a:lnTo>
                  <a:lnTo>
                    <a:pt x="143" y="50"/>
                  </a:lnTo>
                  <a:lnTo>
                    <a:pt x="142" y="50"/>
                  </a:lnTo>
                  <a:lnTo>
                    <a:pt x="141" y="49"/>
                  </a:lnTo>
                  <a:lnTo>
                    <a:pt x="141" y="48"/>
                  </a:lnTo>
                  <a:lnTo>
                    <a:pt x="141" y="46"/>
                  </a:lnTo>
                  <a:lnTo>
                    <a:pt x="141" y="45"/>
                  </a:lnTo>
                  <a:lnTo>
                    <a:pt x="141" y="44"/>
                  </a:lnTo>
                  <a:lnTo>
                    <a:pt x="142" y="42"/>
                  </a:lnTo>
                  <a:lnTo>
                    <a:pt x="143" y="40"/>
                  </a:lnTo>
                  <a:lnTo>
                    <a:pt x="145" y="37"/>
                  </a:lnTo>
                  <a:lnTo>
                    <a:pt x="149" y="33"/>
                  </a:lnTo>
                  <a:lnTo>
                    <a:pt x="150" y="31"/>
                  </a:lnTo>
                  <a:lnTo>
                    <a:pt x="152" y="29"/>
                  </a:lnTo>
                  <a:lnTo>
                    <a:pt x="153" y="26"/>
                  </a:lnTo>
                  <a:lnTo>
                    <a:pt x="154" y="23"/>
                  </a:lnTo>
                  <a:lnTo>
                    <a:pt x="154" y="21"/>
                  </a:lnTo>
                  <a:lnTo>
                    <a:pt x="154" y="18"/>
                  </a:lnTo>
                  <a:lnTo>
                    <a:pt x="154" y="15"/>
                  </a:lnTo>
                  <a:lnTo>
                    <a:pt x="153" y="12"/>
                  </a:lnTo>
                  <a:lnTo>
                    <a:pt x="152" y="10"/>
                  </a:lnTo>
                  <a:lnTo>
                    <a:pt x="150" y="7"/>
                  </a:lnTo>
                  <a:lnTo>
                    <a:pt x="150" y="6"/>
                  </a:lnTo>
                  <a:lnTo>
                    <a:pt x="148" y="5"/>
                  </a:lnTo>
                  <a:lnTo>
                    <a:pt x="147" y="4"/>
                  </a:lnTo>
                  <a:lnTo>
                    <a:pt x="145" y="3"/>
                  </a:lnTo>
                  <a:lnTo>
                    <a:pt x="144" y="2"/>
                  </a:lnTo>
                  <a:lnTo>
                    <a:pt x="142" y="1"/>
                  </a:lnTo>
                  <a:lnTo>
                    <a:pt x="141" y="1"/>
                  </a:lnTo>
                  <a:lnTo>
                    <a:pt x="139" y="1"/>
                  </a:lnTo>
                  <a:lnTo>
                    <a:pt x="136" y="1"/>
                  </a:lnTo>
                  <a:lnTo>
                    <a:pt x="134" y="0"/>
                  </a:lnTo>
                  <a:lnTo>
                    <a:pt x="132" y="0"/>
                  </a:lnTo>
                  <a:lnTo>
                    <a:pt x="130" y="0"/>
                  </a:lnTo>
                  <a:lnTo>
                    <a:pt x="128" y="0"/>
                  </a:lnTo>
                  <a:lnTo>
                    <a:pt x="125" y="1"/>
                  </a:lnTo>
                  <a:lnTo>
                    <a:pt x="123" y="1"/>
                  </a:lnTo>
                  <a:lnTo>
                    <a:pt x="122" y="1"/>
                  </a:lnTo>
                  <a:lnTo>
                    <a:pt x="121" y="1"/>
                  </a:lnTo>
                  <a:lnTo>
                    <a:pt x="119" y="2"/>
                  </a:lnTo>
                  <a:lnTo>
                    <a:pt x="118" y="3"/>
                  </a:lnTo>
                  <a:lnTo>
                    <a:pt x="116" y="4"/>
                  </a:lnTo>
                  <a:lnTo>
                    <a:pt x="115" y="5"/>
                  </a:lnTo>
                  <a:lnTo>
                    <a:pt x="114" y="6"/>
                  </a:lnTo>
                  <a:lnTo>
                    <a:pt x="113" y="7"/>
                  </a:lnTo>
                  <a:lnTo>
                    <a:pt x="112" y="9"/>
                  </a:lnTo>
                  <a:lnTo>
                    <a:pt x="112" y="11"/>
                  </a:lnTo>
                  <a:lnTo>
                    <a:pt x="111" y="14"/>
                  </a:lnTo>
                  <a:lnTo>
                    <a:pt x="111" y="17"/>
                  </a:lnTo>
                  <a:lnTo>
                    <a:pt x="111" y="21"/>
                  </a:lnTo>
                  <a:lnTo>
                    <a:pt x="111" y="23"/>
                  </a:lnTo>
                  <a:lnTo>
                    <a:pt x="112" y="26"/>
                  </a:lnTo>
                  <a:lnTo>
                    <a:pt x="112" y="30"/>
                  </a:lnTo>
                  <a:lnTo>
                    <a:pt x="114" y="32"/>
                  </a:lnTo>
                  <a:lnTo>
                    <a:pt x="115" y="35"/>
                  </a:lnTo>
                  <a:lnTo>
                    <a:pt x="118" y="37"/>
                  </a:lnTo>
                  <a:lnTo>
                    <a:pt x="119" y="39"/>
                  </a:lnTo>
                  <a:lnTo>
                    <a:pt x="121" y="40"/>
                  </a:lnTo>
                  <a:lnTo>
                    <a:pt x="121" y="43"/>
                  </a:lnTo>
                  <a:lnTo>
                    <a:pt x="122" y="45"/>
                  </a:lnTo>
                  <a:lnTo>
                    <a:pt x="122" y="46"/>
                  </a:lnTo>
                  <a:lnTo>
                    <a:pt x="122" y="49"/>
                  </a:lnTo>
                  <a:lnTo>
                    <a:pt x="121" y="50"/>
                  </a:lnTo>
                  <a:lnTo>
                    <a:pt x="120" y="51"/>
                  </a:lnTo>
                  <a:lnTo>
                    <a:pt x="119" y="53"/>
                  </a:lnTo>
                  <a:lnTo>
                    <a:pt x="117" y="54"/>
                  </a:lnTo>
                  <a:lnTo>
                    <a:pt x="114" y="55"/>
                  </a:lnTo>
                  <a:lnTo>
                    <a:pt x="112" y="55"/>
                  </a:lnTo>
                  <a:lnTo>
                    <a:pt x="110" y="55"/>
                  </a:lnTo>
                  <a:lnTo>
                    <a:pt x="107" y="55"/>
                  </a:lnTo>
                  <a:lnTo>
                    <a:pt x="103" y="54"/>
                  </a:lnTo>
                  <a:lnTo>
                    <a:pt x="100" y="53"/>
                  </a:lnTo>
                  <a:lnTo>
                    <a:pt x="97" y="52"/>
                  </a:lnTo>
                  <a:lnTo>
                    <a:pt x="95" y="51"/>
                  </a:lnTo>
                  <a:lnTo>
                    <a:pt x="93" y="51"/>
                  </a:lnTo>
                  <a:lnTo>
                    <a:pt x="90" y="50"/>
                  </a:lnTo>
                  <a:lnTo>
                    <a:pt x="84" y="50"/>
                  </a:lnTo>
                  <a:lnTo>
                    <a:pt x="78" y="51"/>
                  </a:lnTo>
                  <a:lnTo>
                    <a:pt x="72" y="51"/>
                  </a:lnTo>
                  <a:lnTo>
                    <a:pt x="65" y="53"/>
                  </a:lnTo>
                  <a:lnTo>
                    <a:pt x="59" y="54"/>
                  </a:lnTo>
                  <a:lnTo>
                    <a:pt x="53" y="55"/>
                  </a:lnTo>
                  <a:lnTo>
                    <a:pt x="53" y="57"/>
                  </a:lnTo>
                  <a:lnTo>
                    <a:pt x="53" y="59"/>
                  </a:lnTo>
                  <a:lnTo>
                    <a:pt x="53" y="63"/>
                  </a:lnTo>
                  <a:lnTo>
                    <a:pt x="53" y="67"/>
                  </a:lnTo>
                  <a:lnTo>
                    <a:pt x="54" y="76"/>
                  </a:lnTo>
                  <a:lnTo>
                    <a:pt x="55" y="87"/>
                  </a:lnTo>
                  <a:lnTo>
                    <a:pt x="55" y="92"/>
                  </a:lnTo>
                  <a:lnTo>
                    <a:pt x="55" y="98"/>
                  </a:lnTo>
                  <a:lnTo>
                    <a:pt x="55" y="102"/>
                  </a:lnTo>
                  <a:lnTo>
                    <a:pt x="56" y="107"/>
                  </a:lnTo>
                  <a:lnTo>
                    <a:pt x="55" y="111"/>
                  </a:lnTo>
                  <a:lnTo>
                    <a:pt x="55" y="114"/>
                  </a:lnTo>
                  <a:lnTo>
                    <a:pt x="55" y="116"/>
                  </a:lnTo>
                  <a:lnTo>
                    <a:pt x="55" y="117"/>
                  </a:lnTo>
                  <a:lnTo>
                    <a:pt x="54" y="118"/>
                  </a:lnTo>
                  <a:lnTo>
                    <a:pt x="53" y="119"/>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8" name="Freeform 104">
              <a:extLst>
                <a:ext uri="{FF2B5EF4-FFF2-40B4-BE49-F238E27FC236}">
                  <a16:creationId xmlns:a16="http://schemas.microsoft.com/office/drawing/2014/main" id="{11101977-430F-D719-30E2-D443B42FFBB0}"/>
                </a:ext>
              </a:extLst>
            </p:cNvPr>
            <p:cNvSpPr>
              <a:spLocks/>
            </p:cNvSpPr>
            <p:nvPr/>
          </p:nvSpPr>
          <p:spPr bwMode="auto">
            <a:xfrm>
              <a:off x="6100990" y="2795275"/>
              <a:ext cx="230981" cy="381000"/>
            </a:xfrm>
            <a:custGeom>
              <a:avLst/>
              <a:gdLst>
                <a:gd name="T0" fmla="*/ 2147483647 w 161"/>
                <a:gd name="T1" fmla="*/ 2147483647 h 266"/>
                <a:gd name="T2" fmla="*/ 2147483647 w 161"/>
                <a:gd name="T3" fmla="*/ 2147483647 h 266"/>
                <a:gd name="T4" fmla="*/ 2147483647 w 161"/>
                <a:gd name="T5" fmla="*/ 2147483647 h 266"/>
                <a:gd name="T6" fmla="*/ 2147483647 w 161"/>
                <a:gd name="T7" fmla="*/ 2147483647 h 266"/>
                <a:gd name="T8" fmla="*/ 2147483647 w 161"/>
                <a:gd name="T9" fmla="*/ 2147483647 h 266"/>
                <a:gd name="T10" fmla="*/ 2147483647 w 161"/>
                <a:gd name="T11" fmla="*/ 2147483647 h 266"/>
                <a:gd name="T12" fmla="*/ 2147483647 w 161"/>
                <a:gd name="T13" fmla="*/ 2147483647 h 266"/>
                <a:gd name="T14" fmla="*/ 2147483647 w 161"/>
                <a:gd name="T15" fmla="*/ 2147483647 h 266"/>
                <a:gd name="T16" fmla="*/ 2147483647 w 161"/>
                <a:gd name="T17" fmla="*/ 2147483647 h 266"/>
                <a:gd name="T18" fmla="*/ 0 w 161"/>
                <a:gd name="T19" fmla="*/ 2147483647 h 266"/>
                <a:gd name="T20" fmla="*/ 2147483647 w 161"/>
                <a:gd name="T21" fmla="*/ 2147483647 h 266"/>
                <a:gd name="T22" fmla="*/ 2147483647 w 161"/>
                <a:gd name="T23" fmla="*/ 2147483647 h 266"/>
                <a:gd name="T24" fmla="*/ 2147483647 w 161"/>
                <a:gd name="T25" fmla="*/ 2147483647 h 266"/>
                <a:gd name="T26" fmla="*/ 2147483647 w 161"/>
                <a:gd name="T27" fmla="*/ 2147483647 h 266"/>
                <a:gd name="T28" fmla="*/ 2147483647 w 161"/>
                <a:gd name="T29" fmla="*/ 2147483647 h 266"/>
                <a:gd name="T30" fmla="*/ 2147483647 w 161"/>
                <a:gd name="T31" fmla="*/ 2147483647 h 266"/>
                <a:gd name="T32" fmla="*/ 2147483647 w 161"/>
                <a:gd name="T33" fmla="*/ 2147483647 h 266"/>
                <a:gd name="T34" fmla="*/ 2147483647 w 161"/>
                <a:gd name="T35" fmla="*/ 2147483647 h 266"/>
                <a:gd name="T36" fmla="*/ 2147483647 w 161"/>
                <a:gd name="T37" fmla="*/ 2147483647 h 266"/>
                <a:gd name="T38" fmla="*/ 2147483647 w 161"/>
                <a:gd name="T39" fmla="*/ 2147483647 h 266"/>
                <a:gd name="T40" fmla="*/ 2147483647 w 161"/>
                <a:gd name="T41" fmla="*/ 2147483647 h 266"/>
                <a:gd name="T42" fmla="*/ 2147483647 w 161"/>
                <a:gd name="T43" fmla="*/ 2147483647 h 266"/>
                <a:gd name="T44" fmla="*/ 2147483647 w 161"/>
                <a:gd name="T45" fmla="*/ 2147483647 h 266"/>
                <a:gd name="T46" fmla="*/ 2147483647 w 161"/>
                <a:gd name="T47" fmla="*/ 2147483647 h 266"/>
                <a:gd name="T48" fmla="*/ 2147483647 w 161"/>
                <a:gd name="T49" fmla="*/ 2147483647 h 266"/>
                <a:gd name="T50" fmla="*/ 2147483647 w 161"/>
                <a:gd name="T51" fmla="*/ 2147483647 h 266"/>
                <a:gd name="T52" fmla="*/ 2147483647 w 161"/>
                <a:gd name="T53" fmla="*/ 2147483647 h 266"/>
                <a:gd name="T54" fmla="*/ 2147483647 w 161"/>
                <a:gd name="T55" fmla="*/ 2147483647 h 266"/>
                <a:gd name="T56" fmla="*/ 2147483647 w 161"/>
                <a:gd name="T57" fmla="*/ 2147483647 h 266"/>
                <a:gd name="T58" fmla="*/ 2147483647 w 161"/>
                <a:gd name="T59" fmla="*/ 2147483647 h 266"/>
                <a:gd name="T60" fmla="*/ 2147483647 w 161"/>
                <a:gd name="T61" fmla="*/ 2147483647 h 266"/>
                <a:gd name="T62" fmla="*/ 2147483647 w 161"/>
                <a:gd name="T63" fmla="*/ 2147483647 h 266"/>
                <a:gd name="T64" fmla="*/ 2147483647 w 161"/>
                <a:gd name="T65" fmla="*/ 2147483647 h 266"/>
                <a:gd name="T66" fmla="*/ 2147483647 w 161"/>
                <a:gd name="T67" fmla="*/ 2147483647 h 266"/>
                <a:gd name="T68" fmla="*/ 2147483647 w 161"/>
                <a:gd name="T69" fmla="*/ 2147483647 h 266"/>
                <a:gd name="T70" fmla="*/ 2147483647 w 161"/>
                <a:gd name="T71" fmla="*/ 2147483647 h 266"/>
                <a:gd name="T72" fmla="*/ 2147483647 w 161"/>
                <a:gd name="T73" fmla="*/ 2147483647 h 266"/>
                <a:gd name="T74" fmla="*/ 2147483647 w 161"/>
                <a:gd name="T75" fmla="*/ 2147483647 h 266"/>
                <a:gd name="T76" fmla="*/ 2147483647 w 161"/>
                <a:gd name="T77" fmla="*/ 2147483647 h 266"/>
                <a:gd name="T78" fmla="*/ 2147483647 w 161"/>
                <a:gd name="T79" fmla="*/ 2147483647 h 266"/>
                <a:gd name="T80" fmla="*/ 2147483647 w 161"/>
                <a:gd name="T81" fmla="*/ 2147483647 h 266"/>
                <a:gd name="T82" fmla="*/ 2147483647 w 161"/>
                <a:gd name="T83" fmla="*/ 2147483647 h 266"/>
                <a:gd name="T84" fmla="*/ 2147483647 w 161"/>
                <a:gd name="T85" fmla="*/ 2147483647 h 266"/>
                <a:gd name="T86" fmla="*/ 2147483647 w 161"/>
                <a:gd name="T87" fmla="*/ 2147483647 h 266"/>
                <a:gd name="T88" fmla="*/ 2147483647 w 161"/>
                <a:gd name="T89" fmla="*/ 2147483647 h 266"/>
                <a:gd name="T90" fmla="*/ 2147483647 w 161"/>
                <a:gd name="T91" fmla="*/ 2147483647 h 266"/>
                <a:gd name="T92" fmla="*/ 2147483647 w 161"/>
                <a:gd name="T93" fmla="*/ 2147483647 h 266"/>
                <a:gd name="T94" fmla="*/ 2147483647 w 161"/>
                <a:gd name="T95" fmla="*/ 0 h 266"/>
                <a:gd name="T96" fmla="*/ 2147483647 w 161"/>
                <a:gd name="T97" fmla="*/ 2147483647 h 266"/>
                <a:gd name="T98" fmla="*/ 2147483647 w 161"/>
                <a:gd name="T99" fmla="*/ 2147483647 h 266"/>
                <a:gd name="T100" fmla="*/ 2147483647 w 161"/>
                <a:gd name="T101" fmla="*/ 2147483647 h 266"/>
                <a:gd name="T102" fmla="*/ 2147483647 w 161"/>
                <a:gd name="T103" fmla="*/ 2147483647 h 266"/>
                <a:gd name="T104" fmla="*/ 2147483647 w 161"/>
                <a:gd name="T105" fmla="*/ 2147483647 h 266"/>
                <a:gd name="T106" fmla="*/ 2147483647 w 161"/>
                <a:gd name="T107" fmla="*/ 2147483647 h 266"/>
                <a:gd name="T108" fmla="*/ 2147483647 w 161"/>
                <a:gd name="T109" fmla="*/ 2147483647 h 266"/>
                <a:gd name="T110" fmla="*/ 2147483647 w 161"/>
                <a:gd name="T111" fmla="*/ 2147483647 h 266"/>
                <a:gd name="T112" fmla="*/ 2147483647 w 161"/>
                <a:gd name="T113" fmla="*/ 2147483647 h 266"/>
                <a:gd name="T114" fmla="*/ 2147483647 w 161"/>
                <a:gd name="T115" fmla="*/ 2147483647 h 266"/>
                <a:gd name="T116" fmla="*/ 2147483647 w 161"/>
                <a:gd name="T117" fmla="*/ 2147483647 h 2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1"/>
                <a:gd name="T178" fmla="*/ 0 h 266"/>
                <a:gd name="T179" fmla="*/ 161 w 161"/>
                <a:gd name="T180" fmla="*/ 266 h 26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1" h="266">
                  <a:moveTo>
                    <a:pt x="28" y="130"/>
                  </a:moveTo>
                  <a:lnTo>
                    <a:pt x="29" y="129"/>
                  </a:lnTo>
                  <a:lnTo>
                    <a:pt x="30" y="128"/>
                  </a:lnTo>
                  <a:lnTo>
                    <a:pt x="31" y="128"/>
                  </a:lnTo>
                  <a:lnTo>
                    <a:pt x="32" y="127"/>
                  </a:lnTo>
                  <a:lnTo>
                    <a:pt x="34" y="126"/>
                  </a:lnTo>
                  <a:lnTo>
                    <a:pt x="37" y="125"/>
                  </a:lnTo>
                  <a:lnTo>
                    <a:pt x="40" y="125"/>
                  </a:lnTo>
                  <a:lnTo>
                    <a:pt x="43" y="125"/>
                  </a:lnTo>
                  <a:lnTo>
                    <a:pt x="46" y="126"/>
                  </a:lnTo>
                  <a:lnTo>
                    <a:pt x="49" y="127"/>
                  </a:lnTo>
                  <a:lnTo>
                    <a:pt x="52" y="129"/>
                  </a:lnTo>
                  <a:lnTo>
                    <a:pt x="54" y="130"/>
                  </a:lnTo>
                  <a:lnTo>
                    <a:pt x="57" y="132"/>
                  </a:lnTo>
                  <a:lnTo>
                    <a:pt x="59" y="135"/>
                  </a:lnTo>
                  <a:lnTo>
                    <a:pt x="59" y="137"/>
                  </a:lnTo>
                  <a:lnTo>
                    <a:pt x="60" y="138"/>
                  </a:lnTo>
                  <a:lnTo>
                    <a:pt x="61" y="139"/>
                  </a:lnTo>
                  <a:lnTo>
                    <a:pt x="62" y="140"/>
                  </a:lnTo>
                  <a:lnTo>
                    <a:pt x="62" y="142"/>
                  </a:lnTo>
                  <a:lnTo>
                    <a:pt x="62" y="144"/>
                  </a:lnTo>
                  <a:lnTo>
                    <a:pt x="62" y="146"/>
                  </a:lnTo>
                  <a:lnTo>
                    <a:pt x="62" y="148"/>
                  </a:lnTo>
                  <a:lnTo>
                    <a:pt x="61" y="150"/>
                  </a:lnTo>
                  <a:lnTo>
                    <a:pt x="60" y="154"/>
                  </a:lnTo>
                  <a:lnTo>
                    <a:pt x="58" y="156"/>
                  </a:lnTo>
                  <a:lnTo>
                    <a:pt x="56" y="158"/>
                  </a:lnTo>
                  <a:lnTo>
                    <a:pt x="54" y="160"/>
                  </a:lnTo>
                  <a:lnTo>
                    <a:pt x="52" y="162"/>
                  </a:lnTo>
                  <a:lnTo>
                    <a:pt x="50" y="163"/>
                  </a:lnTo>
                  <a:lnTo>
                    <a:pt x="47" y="164"/>
                  </a:lnTo>
                  <a:lnTo>
                    <a:pt x="45" y="165"/>
                  </a:lnTo>
                  <a:lnTo>
                    <a:pt x="43" y="165"/>
                  </a:lnTo>
                  <a:lnTo>
                    <a:pt x="40" y="165"/>
                  </a:lnTo>
                  <a:lnTo>
                    <a:pt x="37" y="164"/>
                  </a:lnTo>
                  <a:lnTo>
                    <a:pt x="34" y="163"/>
                  </a:lnTo>
                  <a:lnTo>
                    <a:pt x="33" y="162"/>
                  </a:lnTo>
                  <a:lnTo>
                    <a:pt x="31" y="161"/>
                  </a:lnTo>
                  <a:lnTo>
                    <a:pt x="29" y="159"/>
                  </a:lnTo>
                  <a:lnTo>
                    <a:pt x="27" y="157"/>
                  </a:lnTo>
                  <a:lnTo>
                    <a:pt x="25" y="156"/>
                  </a:lnTo>
                  <a:lnTo>
                    <a:pt x="24" y="155"/>
                  </a:lnTo>
                  <a:lnTo>
                    <a:pt x="21" y="154"/>
                  </a:lnTo>
                  <a:lnTo>
                    <a:pt x="19" y="153"/>
                  </a:lnTo>
                  <a:lnTo>
                    <a:pt x="17" y="152"/>
                  </a:lnTo>
                  <a:lnTo>
                    <a:pt x="15" y="151"/>
                  </a:lnTo>
                  <a:lnTo>
                    <a:pt x="14" y="151"/>
                  </a:lnTo>
                  <a:lnTo>
                    <a:pt x="12" y="151"/>
                  </a:lnTo>
                  <a:lnTo>
                    <a:pt x="10" y="151"/>
                  </a:lnTo>
                  <a:lnTo>
                    <a:pt x="8" y="152"/>
                  </a:lnTo>
                  <a:lnTo>
                    <a:pt x="6" y="153"/>
                  </a:lnTo>
                  <a:lnTo>
                    <a:pt x="5" y="154"/>
                  </a:lnTo>
                  <a:lnTo>
                    <a:pt x="4" y="156"/>
                  </a:lnTo>
                  <a:lnTo>
                    <a:pt x="3" y="157"/>
                  </a:lnTo>
                  <a:lnTo>
                    <a:pt x="3" y="160"/>
                  </a:lnTo>
                  <a:lnTo>
                    <a:pt x="2" y="166"/>
                  </a:lnTo>
                  <a:lnTo>
                    <a:pt x="1" y="172"/>
                  </a:lnTo>
                  <a:lnTo>
                    <a:pt x="0" y="178"/>
                  </a:lnTo>
                  <a:lnTo>
                    <a:pt x="0" y="185"/>
                  </a:lnTo>
                  <a:lnTo>
                    <a:pt x="0" y="192"/>
                  </a:lnTo>
                  <a:lnTo>
                    <a:pt x="0" y="198"/>
                  </a:lnTo>
                  <a:lnTo>
                    <a:pt x="1" y="201"/>
                  </a:lnTo>
                  <a:lnTo>
                    <a:pt x="1" y="204"/>
                  </a:lnTo>
                  <a:lnTo>
                    <a:pt x="2" y="206"/>
                  </a:lnTo>
                  <a:lnTo>
                    <a:pt x="3" y="208"/>
                  </a:lnTo>
                  <a:lnTo>
                    <a:pt x="7" y="207"/>
                  </a:lnTo>
                  <a:lnTo>
                    <a:pt x="14" y="206"/>
                  </a:lnTo>
                  <a:lnTo>
                    <a:pt x="21" y="205"/>
                  </a:lnTo>
                  <a:lnTo>
                    <a:pt x="29" y="205"/>
                  </a:lnTo>
                  <a:lnTo>
                    <a:pt x="37" y="205"/>
                  </a:lnTo>
                  <a:lnTo>
                    <a:pt x="43" y="205"/>
                  </a:lnTo>
                  <a:lnTo>
                    <a:pt x="50" y="205"/>
                  </a:lnTo>
                  <a:lnTo>
                    <a:pt x="54" y="205"/>
                  </a:lnTo>
                  <a:lnTo>
                    <a:pt x="59" y="206"/>
                  </a:lnTo>
                  <a:lnTo>
                    <a:pt x="62" y="207"/>
                  </a:lnTo>
                  <a:lnTo>
                    <a:pt x="66" y="209"/>
                  </a:lnTo>
                  <a:lnTo>
                    <a:pt x="69" y="211"/>
                  </a:lnTo>
                  <a:lnTo>
                    <a:pt x="71" y="212"/>
                  </a:lnTo>
                  <a:lnTo>
                    <a:pt x="72" y="214"/>
                  </a:lnTo>
                  <a:lnTo>
                    <a:pt x="74" y="215"/>
                  </a:lnTo>
                  <a:lnTo>
                    <a:pt x="75" y="217"/>
                  </a:lnTo>
                  <a:lnTo>
                    <a:pt x="75" y="219"/>
                  </a:lnTo>
                  <a:lnTo>
                    <a:pt x="75" y="221"/>
                  </a:lnTo>
                  <a:lnTo>
                    <a:pt x="75" y="223"/>
                  </a:lnTo>
                  <a:lnTo>
                    <a:pt x="75" y="224"/>
                  </a:lnTo>
                  <a:lnTo>
                    <a:pt x="74" y="226"/>
                  </a:lnTo>
                  <a:lnTo>
                    <a:pt x="73" y="228"/>
                  </a:lnTo>
                  <a:lnTo>
                    <a:pt x="72" y="230"/>
                  </a:lnTo>
                  <a:lnTo>
                    <a:pt x="70" y="231"/>
                  </a:lnTo>
                  <a:lnTo>
                    <a:pt x="68" y="234"/>
                  </a:lnTo>
                  <a:lnTo>
                    <a:pt x="67" y="235"/>
                  </a:lnTo>
                  <a:lnTo>
                    <a:pt x="66" y="238"/>
                  </a:lnTo>
                  <a:lnTo>
                    <a:pt x="65" y="241"/>
                  </a:lnTo>
                  <a:lnTo>
                    <a:pt x="65" y="244"/>
                  </a:lnTo>
                  <a:lnTo>
                    <a:pt x="65" y="247"/>
                  </a:lnTo>
                  <a:lnTo>
                    <a:pt x="65" y="250"/>
                  </a:lnTo>
                  <a:lnTo>
                    <a:pt x="66" y="253"/>
                  </a:lnTo>
                  <a:lnTo>
                    <a:pt x="68" y="255"/>
                  </a:lnTo>
                  <a:lnTo>
                    <a:pt x="70" y="258"/>
                  </a:lnTo>
                  <a:lnTo>
                    <a:pt x="72" y="260"/>
                  </a:lnTo>
                  <a:lnTo>
                    <a:pt x="73" y="263"/>
                  </a:lnTo>
                  <a:lnTo>
                    <a:pt x="75" y="263"/>
                  </a:lnTo>
                  <a:lnTo>
                    <a:pt x="77" y="264"/>
                  </a:lnTo>
                  <a:lnTo>
                    <a:pt x="78" y="264"/>
                  </a:lnTo>
                  <a:lnTo>
                    <a:pt x="80" y="265"/>
                  </a:lnTo>
                  <a:lnTo>
                    <a:pt x="81" y="266"/>
                  </a:lnTo>
                  <a:lnTo>
                    <a:pt x="83" y="266"/>
                  </a:lnTo>
                  <a:lnTo>
                    <a:pt x="85" y="266"/>
                  </a:lnTo>
                  <a:lnTo>
                    <a:pt x="87" y="266"/>
                  </a:lnTo>
                  <a:lnTo>
                    <a:pt x="91" y="266"/>
                  </a:lnTo>
                  <a:lnTo>
                    <a:pt x="95" y="265"/>
                  </a:lnTo>
                  <a:lnTo>
                    <a:pt x="98" y="263"/>
                  </a:lnTo>
                  <a:lnTo>
                    <a:pt x="100" y="263"/>
                  </a:lnTo>
                  <a:lnTo>
                    <a:pt x="103" y="260"/>
                  </a:lnTo>
                  <a:lnTo>
                    <a:pt x="106" y="258"/>
                  </a:lnTo>
                  <a:lnTo>
                    <a:pt x="108" y="256"/>
                  </a:lnTo>
                  <a:lnTo>
                    <a:pt x="109" y="253"/>
                  </a:lnTo>
                  <a:lnTo>
                    <a:pt x="110" y="251"/>
                  </a:lnTo>
                  <a:lnTo>
                    <a:pt x="110" y="248"/>
                  </a:lnTo>
                  <a:lnTo>
                    <a:pt x="110" y="245"/>
                  </a:lnTo>
                  <a:lnTo>
                    <a:pt x="110" y="243"/>
                  </a:lnTo>
                  <a:lnTo>
                    <a:pt x="109" y="240"/>
                  </a:lnTo>
                  <a:lnTo>
                    <a:pt x="108" y="237"/>
                  </a:lnTo>
                  <a:lnTo>
                    <a:pt x="106" y="234"/>
                  </a:lnTo>
                  <a:lnTo>
                    <a:pt x="103" y="233"/>
                  </a:lnTo>
                  <a:lnTo>
                    <a:pt x="101" y="230"/>
                  </a:lnTo>
                  <a:lnTo>
                    <a:pt x="100" y="228"/>
                  </a:lnTo>
                  <a:lnTo>
                    <a:pt x="99" y="225"/>
                  </a:lnTo>
                  <a:lnTo>
                    <a:pt x="98" y="223"/>
                  </a:lnTo>
                  <a:lnTo>
                    <a:pt x="98" y="220"/>
                  </a:lnTo>
                  <a:lnTo>
                    <a:pt x="98" y="217"/>
                  </a:lnTo>
                  <a:lnTo>
                    <a:pt x="98" y="215"/>
                  </a:lnTo>
                  <a:lnTo>
                    <a:pt x="98" y="213"/>
                  </a:lnTo>
                  <a:lnTo>
                    <a:pt x="99" y="211"/>
                  </a:lnTo>
                  <a:lnTo>
                    <a:pt x="100" y="208"/>
                  </a:lnTo>
                  <a:lnTo>
                    <a:pt x="100" y="206"/>
                  </a:lnTo>
                  <a:lnTo>
                    <a:pt x="102" y="205"/>
                  </a:lnTo>
                  <a:lnTo>
                    <a:pt x="103" y="204"/>
                  </a:lnTo>
                  <a:lnTo>
                    <a:pt x="105" y="203"/>
                  </a:lnTo>
                  <a:lnTo>
                    <a:pt x="107" y="202"/>
                  </a:lnTo>
                  <a:lnTo>
                    <a:pt x="108" y="202"/>
                  </a:lnTo>
                  <a:lnTo>
                    <a:pt x="110" y="202"/>
                  </a:lnTo>
                  <a:lnTo>
                    <a:pt x="115" y="203"/>
                  </a:lnTo>
                  <a:lnTo>
                    <a:pt x="119" y="203"/>
                  </a:lnTo>
                  <a:lnTo>
                    <a:pt x="126" y="204"/>
                  </a:lnTo>
                  <a:lnTo>
                    <a:pt x="133" y="205"/>
                  </a:lnTo>
                  <a:lnTo>
                    <a:pt x="140" y="205"/>
                  </a:lnTo>
                  <a:lnTo>
                    <a:pt x="148" y="205"/>
                  </a:lnTo>
                  <a:lnTo>
                    <a:pt x="156" y="205"/>
                  </a:lnTo>
                  <a:lnTo>
                    <a:pt x="158" y="203"/>
                  </a:lnTo>
                  <a:lnTo>
                    <a:pt x="158" y="199"/>
                  </a:lnTo>
                  <a:lnTo>
                    <a:pt x="159" y="196"/>
                  </a:lnTo>
                  <a:lnTo>
                    <a:pt x="160" y="192"/>
                  </a:lnTo>
                  <a:lnTo>
                    <a:pt x="161" y="188"/>
                  </a:lnTo>
                  <a:lnTo>
                    <a:pt x="161" y="185"/>
                  </a:lnTo>
                  <a:lnTo>
                    <a:pt x="161" y="181"/>
                  </a:lnTo>
                  <a:lnTo>
                    <a:pt x="161" y="177"/>
                  </a:lnTo>
                  <a:lnTo>
                    <a:pt x="161" y="174"/>
                  </a:lnTo>
                  <a:lnTo>
                    <a:pt x="161" y="170"/>
                  </a:lnTo>
                  <a:lnTo>
                    <a:pt x="160" y="167"/>
                  </a:lnTo>
                  <a:lnTo>
                    <a:pt x="160" y="163"/>
                  </a:lnTo>
                  <a:lnTo>
                    <a:pt x="159" y="160"/>
                  </a:lnTo>
                  <a:lnTo>
                    <a:pt x="158" y="157"/>
                  </a:lnTo>
                  <a:lnTo>
                    <a:pt x="158" y="155"/>
                  </a:lnTo>
                  <a:lnTo>
                    <a:pt x="157" y="153"/>
                  </a:lnTo>
                  <a:lnTo>
                    <a:pt x="156" y="150"/>
                  </a:lnTo>
                  <a:lnTo>
                    <a:pt x="155" y="149"/>
                  </a:lnTo>
                  <a:lnTo>
                    <a:pt x="154" y="148"/>
                  </a:lnTo>
                  <a:lnTo>
                    <a:pt x="153" y="147"/>
                  </a:lnTo>
                  <a:lnTo>
                    <a:pt x="151" y="146"/>
                  </a:lnTo>
                  <a:lnTo>
                    <a:pt x="150" y="146"/>
                  </a:lnTo>
                  <a:lnTo>
                    <a:pt x="149" y="145"/>
                  </a:lnTo>
                  <a:lnTo>
                    <a:pt x="148" y="145"/>
                  </a:lnTo>
                  <a:lnTo>
                    <a:pt x="145" y="145"/>
                  </a:lnTo>
                  <a:lnTo>
                    <a:pt x="141" y="146"/>
                  </a:lnTo>
                  <a:lnTo>
                    <a:pt x="138" y="147"/>
                  </a:lnTo>
                  <a:lnTo>
                    <a:pt x="134" y="148"/>
                  </a:lnTo>
                  <a:lnTo>
                    <a:pt x="131" y="149"/>
                  </a:lnTo>
                  <a:lnTo>
                    <a:pt x="129" y="149"/>
                  </a:lnTo>
                  <a:lnTo>
                    <a:pt x="127" y="150"/>
                  </a:lnTo>
                  <a:lnTo>
                    <a:pt x="125" y="150"/>
                  </a:lnTo>
                  <a:lnTo>
                    <a:pt x="122" y="150"/>
                  </a:lnTo>
                  <a:lnTo>
                    <a:pt x="120" y="150"/>
                  </a:lnTo>
                  <a:lnTo>
                    <a:pt x="119" y="150"/>
                  </a:lnTo>
                  <a:lnTo>
                    <a:pt x="117" y="149"/>
                  </a:lnTo>
                  <a:lnTo>
                    <a:pt x="116" y="149"/>
                  </a:lnTo>
                  <a:lnTo>
                    <a:pt x="114" y="148"/>
                  </a:lnTo>
                  <a:lnTo>
                    <a:pt x="113" y="148"/>
                  </a:lnTo>
                  <a:lnTo>
                    <a:pt x="111" y="148"/>
                  </a:lnTo>
                  <a:lnTo>
                    <a:pt x="110" y="146"/>
                  </a:lnTo>
                  <a:lnTo>
                    <a:pt x="108" y="143"/>
                  </a:lnTo>
                  <a:lnTo>
                    <a:pt x="106" y="141"/>
                  </a:lnTo>
                  <a:lnTo>
                    <a:pt x="105" y="138"/>
                  </a:lnTo>
                  <a:lnTo>
                    <a:pt x="104" y="136"/>
                  </a:lnTo>
                  <a:lnTo>
                    <a:pt x="104" y="134"/>
                  </a:lnTo>
                  <a:lnTo>
                    <a:pt x="104" y="131"/>
                  </a:lnTo>
                  <a:lnTo>
                    <a:pt x="104" y="129"/>
                  </a:lnTo>
                  <a:lnTo>
                    <a:pt x="105" y="128"/>
                  </a:lnTo>
                  <a:lnTo>
                    <a:pt x="106" y="126"/>
                  </a:lnTo>
                  <a:lnTo>
                    <a:pt x="107" y="123"/>
                  </a:lnTo>
                  <a:lnTo>
                    <a:pt x="109" y="120"/>
                  </a:lnTo>
                  <a:lnTo>
                    <a:pt x="110" y="119"/>
                  </a:lnTo>
                  <a:lnTo>
                    <a:pt x="112" y="118"/>
                  </a:lnTo>
                  <a:lnTo>
                    <a:pt x="114" y="117"/>
                  </a:lnTo>
                  <a:lnTo>
                    <a:pt x="116" y="116"/>
                  </a:lnTo>
                  <a:lnTo>
                    <a:pt x="118" y="115"/>
                  </a:lnTo>
                  <a:lnTo>
                    <a:pt x="119" y="114"/>
                  </a:lnTo>
                  <a:lnTo>
                    <a:pt x="121" y="114"/>
                  </a:lnTo>
                  <a:lnTo>
                    <a:pt x="122" y="114"/>
                  </a:lnTo>
                  <a:lnTo>
                    <a:pt x="124" y="115"/>
                  </a:lnTo>
                  <a:lnTo>
                    <a:pt x="126" y="115"/>
                  </a:lnTo>
                  <a:lnTo>
                    <a:pt x="129" y="117"/>
                  </a:lnTo>
                  <a:lnTo>
                    <a:pt x="132" y="118"/>
                  </a:lnTo>
                  <a:lnTo>
                    <a:pt x="136" y="119"/>
                  </a:lnTo>
                  <a:lnTo>
                    <a:pt x="139" y="121"/>
                  </a:lnTo>
                  <a:lnTo>
                    <a:pt x="141" y="123"/>
                  </a:lnTo>
                  <a:lnTo>
                    <a:pt x="145" y="124"/>
                  </a:lnTo>
                  <a:lnTo>
                    <a:pt x="147" y="124"/>
                  </a:lnTo>
                  <a:lnTo>
                    <a:pt x="148" y="125"/>
                  </a:lnTo>
                  <a:lnTo>
                    <a:pt x="149" y="125"/>
                  </a:lnTo>
                  <a:lnTo>
                    <a:pt x="151" y="124"/>
                  </a:lnTo>
                  <a:lnTo>
                    <a:pt x="152" y="124"/>
                  </a:lnTo>
                  <a:lnTo>
                    <a:pt x="154" y="123"/>
                  </a:lnTo>
                  <a:lnTo>
                    <a:pt x="156" y="122"/>
                  </a:lnTo>
                  <a:lnTo>
                    <a:pt x="157" y="121"/>
                  </a:lnTo>
                  <a:lnTo>
                    <a:pt x="158" y="120"/>
                  </a:lnTo>
                  <a:lnTo>
                    <a:pt x="158" y="119"/>
                  </a:lnTo>
                  <a:lnTo>
                    <a:pt x="159" y="117"/>
                  </a:lnTo>
                  <a:lnTo>
                    <a:pt x="160" y="113"/>
                  </a:lnTo>
                  <a:lnTo>
                    <a:pt x="160" y="109"/>
                  </a:lnTo>
                  <a:lnTo>
                    <a:pt x="160" y="105"/>
                  </a:lnTo>
                  <a:lnTo>
                    <a:pt x="159" y="100"/>
                  </a:lnTo>
                  <a:lnTo>
                    <a:pt x="159" y="95"/>
                  </a:lnTo>
                  <a:lnTo>
                    <a:pt x="158" y="90"/>
                  </a:lnTo>
                  <a:lnTo>
                    <a:pt x="158" y="79"/>
                  </a:lnTo>
                  <a:lnTo>
                    <a:pt x="157" y="70"/>
                  </a:lnTo>
                  <a:lnTo>
                    <a:pt x="157" y="66"/>
                  </a:lnTo>
                  <a:lnTo>
                    <a:pt x="157" y="62"/>
                  </a:lnTo>
                  <a:lnTo>
                    <a:pt x="157" y="60"/>
                  </a:lnTo>
                  <a:lnTo>
                    <a:pt x="157" y="58"/>
                  </a:lnTo>
                  <a:lnTo>
                    <a:pt x="154" y="60"/>
                  </a:lnTo>
                  <a:lnTo>
                    <a:pt x="150" y="61"/>
                  </a:lnTo>
                  <a:lnTo>
                    <a:pt x="147" y="62"/>
                  </a:lnTo>
                  <a:lnTo>
                    <a:pt x="142" y="63"/>
                  </a:lnTo>
                  <a:lnTo>
                    <a:pt x="138" y="64"/>
                  </a:lnTo>
                  <a:lnTo>
                    <a:pt x="133" y="64"/>
                  </a:lnTo>
                  <a:lnTo>
                    <a:pt x="129" y="64"/>
                  </a:lnTo>
                  <a:lnTo>
                    <a:pt x="124" y="64"/>
                  </a:lnTo>
                  <a:lnTo>
                    <a:pt x="119" y="64"/>
                  </a:lnTo>
                  <a:lnTo>
                    <a:pt x="114" y="64"/>
                  </a:lnTo>
                  <a:lnTo>
                    <a:pt x="110" y="63"/>
                  </a:lnTo>
                  <a:lnTo>
                    <a:pt x="106" y="62"/>
                  </a:lnTo>
                  <a:lnTo>
                    <a:pt x="102" y="61"/>
                  </a:lnTo>
                  <a:lnTo>
                    <a:pt x="100" y="61"/>
                  </a:lnTo>
                  <a:lnTo>
                    <a:pt x="97" y="59"/>
                  </a:lnTo>
                  <a:lnTo>
                    <a:pt x="94" y="58"/>
                  </a:lnTo>
                  <a:lnTo>
                    <a:pt x="92" y="56"/>
                  </a:lnTo>
                  <a:lnTo>
                    <a:pt x="91" y="55"/>
                  </a:lnTo>
                  <a:lnTo>
                    <a:pt x="91" y="54"/>
                  </a:lnTo>
                  <a:lnTo>
                    <a:pt x="90" y="52"/>
                  </a:lnTo>
                  <a:lnTo>
                    <a:pt x="90" y="50"/>
                  </a:lnTo>
                  <a:lnTo>
                    <a:pt x="90" y="49"/>
                  </a:lnTo>
                  <a:lnTo>
                    <a:pt x="90" y="47"/>
                  </a:lnTo>
                  <a:lnTo>
                    <a:pt x="91" y="46"/>
                  </a:lnTo>
                  <a:lnTo>
                    <a:pt x="91" y="44"/>
                  </a:lnTo>
                  <a:lnTo>
                    <a:pt x="92" y="42"/>
                  </a:lnTo>
                  <a:lnTo>
                    <a:pt x="94" y="42"/>
                  </a:lnTo>
                  <a:lnTo>
                    <a:pt x="97" y="38"/>
                  </a:lnTo>
                  <a:lnTo>
                    <a:pt x="100" y="34"/>
                  </a:lnTo>
                  <a:lnTo>
                    <a:pt x="102" y="32"/>
                  </a:lnTo>
                  <a:lnTo>
                    <a:pt x="103" y="29"/>
                  </a:lnTo>
                  <a:lnTo>
                    <a:pt x="104" y="26"/>
                  </a:lnTo>
                  <a:lnTo>
                    <a:pt x="105" y="24"/>
                  </a:lnTo>
                  <a:lnTo>
                    <a:pt x="105" y="21"/>
                  </a:lnTo>
                  <a:lnTo>
                    <a:pt x="105" y="18"/>
                  </a:lnTo>
                  <a:lnTo>
                    <a:pt x="104" y="15"/>
                  </a:lnTo>
                  <a:lnTo>
                    <a:pt x="103" y="13"/>
                  </a:lnTo>
                  <a:lnTo>
                    <a:pt x="101" y="10"/>
                  </a:lnTo>
                  <a:lnTo>
                    <a:pt x="100" y="8"/>
                  </a:lnTo>
                  <a:lnTo>
                    <a:pt x="98" y="5"/>
                  </a:lnTo>
                  <a:lnTo>
                    <a:pt x="95" y="3"/>
                  </a:lnTo>
                  <a:lnTo>
                    <a:pt x="92" y="3"/>
                  </a:lnTo>
                  <a:lnTo>
                    <a:pt x="90" y="1"/>
                  </a:lnTo>
                  <a:lnTo>
                    <a:pt x="86" y="0"/>
                  </a:lnTo>
                  <a:lnTo>
                    <a:pt x="82" y="0"/>
                  </a:lnTo>
                  <a:lnTo>
                    <a:pt x="79" y="0"/>
                  </a:lnTo>
                  <a:lnTo>
                    <a:pt x="76" y="1"/>
                  </a:lnTo>
                  <a:lnTo>
                    <a:pt x="73" y="3"/>
                  </a:lnTo>
                  <a:lnTo>
                    <a:pt x="70" y="3"/>
                  </a:lnTo>
                  <a:lnTo>
                    <a:pt x="67" y="5"/>
                  </a:lnTo>
                  <a:lnTo>
                    <a:pt x="64" y="8"/>
                  </a:lnTo>
                  <a:lnTo>
                    <a:pt x="62" y="10"/>
                  </a:lnTo>
                  <a:lnTo>
                    <a:pt x="61" y="13"/>
                  </a:lnTo>
                  <a:lnTo>
                    <a:pt x="60" y="15"/>
                  </a:lnTo>
                  <a:lnTo>
                    <a:pt x="59" y="18"/>
                  </a:lnTo>
                  <a:lnTo>
                    <a:pt x="58" y="21"/>
                  </a:lnTo>
                  <a:lnTo>
                    <a:pt x="58" y="24"/>
                  </a:lnTo>
                  <a:lnTo>
                    <a:pt x="58" y="27"/>
                  </a:lnTo>
                  <a:lnTo>
                    <a:pt x="59" y="30"/>
                  </a:lnTo>
                  <a:lnTo>
                    <a:pt x="60" y="31"/>
                  </a:lnTo>
                  <a:lnTo>
                    <a:pt x="61" y="32"/>
                  </a:lnTo>
                  <a:lnTo>
                    <a:pt x="62" y="33"/>
                  </a:lnTo>
                  <a:lnTo>
                    <a:pt x="62" y="34"/>
                  </a:lnTo>
                  <a:lnTo>
                    <a:pt x="64" y="37"/>
                  </a:lnTo>
                  <a:lnTo>
                    <a:pt x="66" y="39"/>
                  </a:lnTo>
                  <a:lnTo>
                    <a:pt x="68" y="42"/>
                  </a:lnTo>
                  <a:lnTo>
                    <a:pt x="69" y="43"/>
                  </a:lnTo>
                  <a:lnTo>
                    <a:pt x="70" y="46"/>
                  </a:lnTo>
                  <a:lnTo>
                    <a:pt x="71" y="48"/>
                  </a:lnTo>
                  <a:lnTo>
                    <a:pt x="71" y="50"/>
                  </a:lnTo>
                  <a:lnTo>
                    <a:pt x="71" y="51"/>
                  </a:lnTo>
                  <a:lnTo>
                    <a:pt x="71" y="52"/>
                  </a:lnTo>
                  <a:lnTo>
                    <a:pt x="70" y="54"/>
                  </a:lnTo>
                  <a:lnTo>
                    <a:pt x="69" y="55"/>
                  </a:lnTo>
                  <a:lnTo>
                    <a:pt x="68" y="56"/>
                  </a:lnTo>
                  <a:lnTo>
                    <a:pt x="67" y="57"/>
                  </a:lnTo>
                  <a:lnTo>
                    <a:pt x="65" y="58"/>
                  </a:lnTo>
                  <a:lnTo>
                    <a:pt x="63" y="58"/>
                  </a:lnTo>
                  <a:lnTo>
                    <a:pt x="61" y="58"/>
                  </a:lnTo>
                  <a:lnTo>
                    <a:pt x="52" y="58"/>
                  </a:lnTo>
                  <a:lnTo>
                    <a:pt x="43" y="59"/>
                  </a:lnTo>
                  <a:lnTo>
                    <a:pt x="35" y="59"/>
                  </a:lnTo>
                  <a:lnTo>
                    <a:pt x="27" y="60"/>
                  </a:lnTo>
                  <a:lnTo>
                    <a:pt x="19" y="60"/>
                  </a:lnTo>
                  <a:lnTo>
                    <a:pt x="13" y="60"/>
                  </a:lnTo>
                  <a:lnTo>
                    <a:pt x="9" y="60"/>
                  </a:lnTo>
                  <a:lnTo>
                    <a:pt x="6" y="60"/>
                  </a:lnTo>
                  <a:lnTo>
                    <a:pt x="5" y="59"/>
                  </a:lnTo>
                  <a:lnTo>
                    <a:pt x="3" y="58"/>
                  </a:lnTo>
                  <a:lnTo>
                    <a:pt x="3" y="65"/>
                  </a:lnTo>
                  <a:lnTo>
                    <a:pt x="3" y="75"/>
                  </a:lnTo>
                  <a:lnTo>
                    <a:pt x="3" y="85"/>
                  </a:lnTo>
                  <a:lnTo>
                    <a:pt x="3" y="96"/>
                  </a:lnTo>
                  <a:lnTo>
                    <a:pt x="3" y="106"/>
                  </a:lnTo>
                  <a:lnTo>
                    <a:pt x="3" y="115"/>
                  </a:lnTo>
                  <a:lnTo>
                    <a:pt x="3" y="122"/>
                  </a:lnTo>
                  <a:lnTo>
                    <a:pt x="3" y="126"/>
                  </a:lnTo>
                  <a:lnTo>
                    <a:pt x="3" y="128"/>
                  </a:lnTo>
                  <a:lnTo>
                    <a:pt x="4" y="129"/>
                  </a:lnTo>
                  <a:lnTo>
                    <a:pt x="4" y="130"/>
                  </a:lnTo>
                  <a:lnTo>
                    <a:pt x="5" y="131"/>
                  </a:lnTo>
                  <a:lnTo>
                    <a:pt x="6" y="133"/>
                  </a:lnTo>
                  <a:lnTo>
                    <a:pt x="8" y="134"/>
                  </a:lnTo>
                  <a:lnTo>
                    <a:pt x="10" y="135"/>
                  </a:lnTo>
                  <a:lnTo>
                    <a:pt x="12" y="135"/>
                  </a:lnTo>
                  <a:lnTo>
                    <a:pt x="14" y="136"/>
                  </a:lnTo>
                  <a:lnTo>
                    <a:pt x="16" y="136"/>
                  </a:lnTo>
                  <a:lnTo>
                    <a:pt x="18" y="136"/>
                  </a:lnTo>
                  <a:lnTo>
                    <a:pt x="20" y="136"/>
                  </a:lnTo>
                  <a:lnTo>
                    <a:pt x="23" y="135"/>
                  </a:lnTo>
                  <a:lnTo>
                    <a:pt x="24" y="134"/>
                  </a:lnTo>
                  <a:lnTo>
                    <a:pt x="26" y="132"/>
                  </a:lnTo>
                  <a:lnTo>
                    <a:pt x="28" y="13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79" name="Freeform 105">
              <a:extLst>
                <a:ext uri="{FF2B5EF4-FFF2-40B4-BE49-F238E27FC236}">
                  <a16:creationId xmlns:a16="http://schemas.microsoft.com/office/drawing/2014/main" id="{9F99CC42-448E-D488-2B83-D6D5E6B6A048}"/>
                </a:ext>
              </a:extLst>
            </p:cNvPr>
            <p:cNvSpPr>
              <a:spLocks/>
            </p:cNvSpPr>
            <p:nvPr/>
          </p:nvSpPr>
          <p:spPr bwMode="auto">
            <a:xfrm>
              <a:off x="6281135" y="2669196"/>
              <a:ext cx="389334" cy="227409"/>
            </a:xfrm>
            <a:custGeom>
              <a:avLst/>
              <a:gdLst>
                <a:gd name="T0" fmla="*/ 2147483647 w 272"/>
                <a:gd name="T1" fmla="*/ 2147483647 h 159"/>
                <a:gd name="T2" fmla="*/ 2147483647 w 272"/>
                <a:gd name="T3" fmla="*/ 2147483647 h 159"/>
                <a:gd name="T4" fmla="*/ 2147483647 w 272"/>
                <a:gd name="T5" fmla="*/ 2147483647 h 159"/>
                <a:gd name="T6" fmla="*/ 2147483647 w 272"/>
                <a:gd name="T7" fmla="*/ 2147483647 h 159"/>
                <a:gd name="T8" fmla="*/ 2147483647 w 272"/>
                <a:gd name="T9" fmla="*/ 2147483647 h 159"/>
                <a:gd name="T10" fmla="*/ 2147483647 w 272"/>
                <a:gd name="T11" fmla="*/ 2147483647 h 159"/>
                <a:gd name="T12" fmla="*/ 2147483647 w 272"/>
                <a:gd name="T13" fmla="*/ 2147483647 h 159"/>
                <a:gd name="T14" fmla="*/ 2147483647 w 272"/>
                <a:gd name="T15" fmla="*/ 2147483647 h 159"/>
                <a:gd name="T16" fmla="*/ 2147483647 w 272"/>
                <a:gd name="T17" fmla="*/ 2147483647 h 159"/>
                <a:gd name="T18" fmla="*/ 2147483647 w 272"/>
                <a:gd name="T19" fmla="*/ 2147483647 h 159"/>
                <a:gd name="T20" fmla="*/ 2147483647 w 272"/>
                <a:gd name="T21" fmla="*/ 2147483647 h 159"/>
                <a:gd name="T22" fmla="*/ 2147483647 w 272"/>
                <a:gd name="T23" fmla="*/ 2147483647 h 159"/>
                <a:gd name="T24" fmla="*/ 2147483647 w 272"/>
                <a:gd name="T25" fmla="*/ 2147483647 h 159"/>
                <a:gd name="T26" fmla="*/ 2147483647 w 272"/>
                <a:gd name="T27" fmla="*/ 2147483647 h 159"/>
                <a:gd name="T28" fmla="*/ 2147483647 w 272"/>
                <a:gd name="T29" fmla="*/ 2147483647 h 159"/>
                <a:gd name="T30" fmla="*/ 2147483647 w 272"/>
                <a:gd name="T31" fmla="*/ 2147483647 h 159"/>
                <a:gd name="T32" fmla="*/ 2147483647 w 272"/>
                <a:gd name="T33" fmla="*/ 2147483647 h 159"/>
                <a:gd name="T34" fmla="*/ 2147483647 w 272"/>
                <a:gd name="T35" fmla="*/ 2147483647 h 159"/>
                <a:gd name="T36" fmla="*/ 2147483647 w 272"/>
                <a:gd name="T37" fmla="*/ 2147483647 h 159"/>
                <a:gd name="T38" fmla="*/ 2147483647 w 272"/>
                <a:gd name="T39" fmla="*/ 2147483647 h 159"/>
                <a:gd name="T40" fmla="*/ 2147483647 w 272"/>
                <a:gd name="T41" fmla="*/ 2147483647 h 159"/>
                <a:gd name="T42" fmla="*/ 2147483647 w 272"/>
                <a:gd name="T43" fmla="*/ 2147483647 h 159"/>
                <a:gd name="T44" fmla="*/ 2147483647 w 272"/>
                <a:gd name="T45" fmla="*/ 2147483647 h 159"/>
                <a:gd name="T46" fmla="*/ 2147483647 w 272"/>
                <a:gd name="T47" fmla="*/ 2147483647 h 159"/>
                <a:gd name="T48" fmla="*/ 2147483647 w 272"/>
                <a:gd name="T49" fmla="*/ 2147483647 h 159"/>
                <a:gd name="T50" fmla="*/ 2147483647 w 272"/>
                <a:gd name="T51" fmla="*/ 2147483647 h 159"/>
                <a:gd name="T52" fmla="*/ 2147483647 w 272"/>
                <a:gd name="T53" fmla="*/ 2147483647 h 159"/>
                <a:gd name="T54" fmla="*/ 2147483647 w 272"/>
                <a:gd name="T55" fmla="*/ 2147483647 h 159"/>
                <a:gd name="T56" fmla="*/ 2147483647 w 272"/>
                <a:gd name="T57" fmla="*/ 2147483647 h 159"/>
                <a:gd name="T58" fmla="*/ 2147483647 w 272"/>
                <a:gd name="T59" fmla="*/ 0 h 159"/>
                <a:gd name="T60" fmla="*/ 2147483647 w 272"/>
                <a:gd name="T61" fmla="*/ 2147483647 h 159"/>
                <a:gd name="T62" fmla="*/ 2147483647 w 272"/>
                <a:gd name="T63" fmla="*/ 2147483647 h 159"/>
                <a:gd name="T64" fmla="*/ 2147483647 w 272"/>
                <a:gd name="T65" fmla="*/ 2147483647 h 159"/>
                <a:gd name="T66" fmla="*/ 2147483647 w 272"/>
                <a:gd name="T67" fmla="*/ 2147483647 h 159"/>
                <a:gd name="T68" fmla="*/ 2147483647 w 272"/>
                <a:gd name="T69" fmla="*/ 2147483647 h 159"/>
                <a:gd name="T70" fmla="*/ 2147483647 w 272"/>
                <a:gd name="T71" fmla="*/ 2147483647 h 159"/>
                <a:gd name="T72" fmla="*/ 2147483647 w 272"/>
                <a:gd name="T73" fmla="*/ 2147483647 h 159"/>
                <a:gd name="T74" fmla="*/ 2147483647 w 272"/>
                <a:gd name="T75" fmla="*/ 2147483647 h 159"/>
                <a:gd name="T76" fmla="*/ 2147483647 w 272"/>
                <a:gd name="T77" fmla="*/ 2147483647 h 159"/>
                <a:gd name="T78" fmla="*/ 2147483647 w 272"/>
                <a:gd name="T79" fmla="*/ 2147483647 h 159"/>
                <a:gd name="T80" fmla="*/ 2147483647 w 272"/>
                <a:gd name="T81" fmla="*/ 2147483647 h 159"/>
                <a:gd name="T82" fmla="*/ 2147483647 w 272"/>
                <a:gd name="T83" fmla="*/ 2147483647 h 159"/>
                <a:gd name="T84" fmla="*/ 2147483647 w 272"/>
                <a:gd name="T85" fmla="*/ 2147483647 h 159"/>
                <a:gd name="T86" fmla="*/ 2147483647 w 272"/>
                <a:gd name="T87" fmla="*/ 2147483647 h 159"/>
                <a:gd name="T88" fmla="*/ 2147483647 w 272"/>
                <a:gd name="T89" fmla="*/ 2147483647 h 159"/>
                <a:gd name="T90" fmla="*/ 2147483647 w 272"/>
                <a:gd name="T91" fmla="*/ 2147483647 h 159"/>
                <a:gd name="T92" fmla="*/ 2147483647 w 272"/>
                <a:gd name="T93" fmla="*/ 2147483647 h 159"/>
                <a:gd name="T94" fmla="*/ 2147483647 w 272"/>
                <a:gd name="T95" fmla="*/ 2147483647 h 159"/>
                <a:gd name="T96" fmla="*/ 2147483647 w 272"/>
                <a:gd name="T97" fmla="*/ 2147483647 h 159"/>
                <a:gd name="T98" fmla="*/ 2147483647 w 272"/>
                <a:gd name="T99" fmla="*/ 2147483647 h 159"/>
                <a:gd name="T100" fmla="*/ 0 w 272"/>
                <a:gd name="T101" fmla="*/ 2147483647 h 159"/>
                <a:gd name="T102" fmla="*/ 2147483647 w 272"/>
                <a:gd name="T103" fmla="*/ 2147483647 h 159"/>
                <a:gd name="T104" fmla="*/ 2147483647 w 272"/>
                <a:gd name="T105" fmla="*/ 2147483647 h 159"/>
                <a:gd name="T106" fmla="*/ 2147483647 w 272"/>
                <a:gd name="T107" fmla="*/ 2147483647 h 159"/>
                <a:gd name="T108" fmla="*/ 2147483647 w 272"/>
                <a:gd name="T109" fmla="*/ 2147483647 h 159"/>
                <a:gd name="T110" fmla="*/ 2147483647 w 272"/>
                <a:gd name="T111" fmla="*/ 2147483647 h 159"/>
                <a:gd name="T112" fmla="*/ 2147483647 w 272"/>
                <a:gd name="T113" fmla="*/ 2147483647 h 159"/>
                <a:gd name="T114" fmla="*/ 2147483647 w 272"/>
                <a:gd name="T115" fmla="*/ 2147483647 h 159"/>
                <a:gd name="T116" fmla="*/ 2147483647 w 272"/>
                <a:gd name="T117" fmla="*/ 2147483647 h 159"/>
                <a:gd name="T118" fmla="*/ 2147483647 w 272"/>
                <a:gd name="T119" fmla="*/ 2147483647 h 1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2"/>
                <a:gd name="T181" fmla="*/ 0 h 159"/>
                <a:gd name="T182" fmla="*/ 272 w 272"/>
                <a:gd name="T183" fmla="*/ 159 h 15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2" h="159">
                  <a:moveTo>
                    <a:pt x="118" y="153"/>
                  </a:moveTo>
                  <a:lnTo>
                    <a:pt x="119" y="153"/>
                  </a:lnTo>
                  <a:lnTo>
                    <a:pt x="122" y="152"/>
                  </a:lnTo>
                  <a:lnTo>
                    <a:pt x="123" y="152"/>
                  </a:lnTo>
                  <a:lnTo>
                    <a:pt x="125" y="151"/>
                  </a:lnTo>
                  <a:lnTo>
                    <a:pt x="126" y="149"/>
                  </a:lnTo>
                  <a:lnTo>
                    <a:pt x="127" y="148"/>
                  </a:lnTo>
                  <a:lnTo>
                    <a:pt x="127" y="147"/>
                  </a:lnTo>
                  <a:lnTo>
                    <a:pt x="128" y="146"/>
                  </a:lnTo>
                  <a:lnTo>
                    <a:pt x="128" y="144"/>
                  </a:lnTo>
                  <a:lnTo>
                    <a:pt x="127" y="142"/>
                  </a:lnTo>
                  <a:lnTo>
                    <a:pt x="127" y="140"/>
                  </a:lnTo>
                  <a:lnTo>
                    <a:pt x="126" y="138"/>
                  </a:lnTo>
                  <a:lnTo>
                    <a:pt x="124" y="137"/>
                  </a:lnTo>
                  <a:lnTo>
                    <a:pt x="123" y="134"/>
                  </a:lnTo>
                  <a:lnTo>
                    <a:pt x="121" y="132"/>
                  </a:lnTo>
                  <a:lnTo>
                    <a:pt x="119" y="129"/>
                  </a:lnTo>
                  <a:lnTo>
                    <a:pt x="118" y="128"/>
                  </a:lnTo>
                  <a:lnTo>
                    <a:pt x="117" y="127"/>
                  </a:lnTo>
                  <a:lnTo>
                    <a:pt x="117" y="126"/>
                  </a:lnTo>
                  <a:lnTo>
                    <a:pt x="116" y="124"/>
                  </a:lnTo>
                  <a:lnTo>
                    <a:pt x="115" y="121"/>
                  </a:lnTo>
                  <a:lnTo>
                    <a:pt x="114" y="118"/>
                  </a:lnTo>
                  <a:lnTo>
                    <a:pt x="114" y="116"/>
                  </a:lnTo>
                  <a:lnTo>
                    <a:pt x="115" y="112"/>
                  </a:lnTo>
                  <a:lnTo>
                    <a:pt x="116" y="109"/>
                  </a:lnTo>
                  <a:lnTo>
                    <a:pt x="118" y="107"/>
                  </a:lnTo>
                  <a:lnTo>
                    <a:pt x="119" y="104"/>
                  </a:lnTo>
                  <a:lnTo>
                    <a:pt x="121" y="102"/>
                  </a:lnTo>
                  <a:lnTo>
                    <a:pt x="124" y="99"/>
                  </a:lnTo>
                  <a:lnTo>
                    <a:pt x="127" y="98"/>
                  </a:lnTo>
                  <a:lnTo>
                    <a:pt x="129" y="97"/>
                  </a:lnTo>
                  <a:lnTo>
                    <a:pt x="133" y="95"/>
                  </a:lnTo>
                  <a:lnTo>
                    <a:pt x="136" y="94"/>
                  </a:lnTo>
                  <a:lnTo>
                    <a:pt x="139" y="94"/>
                  </a:lnTo>
                  <a:lnTo>
                    <a:pt x="143" y="94"/>
                  </a:lnTo>
                  <a:lnTo>
                    <a:pt x="146" y="95"/>
                  </a:lnTo>
                  <a:lnTo>
                    <a:pt x="149" y="97"/>
                  </a:lnTo>
                  <a:lnTo>
                    <a:pt x="151" y="98"/>
                  </a:lnTo>
                  <a:lnTo>
                    <a:pt x="154" y="100"/>
                  </a:lnTo>
                  <a:lnTo>
                    <a:pt x="156" y="102"/>
                  </a:lnTo>
                  <a:lnTo>
                    <a:pt x="157" y="104"/>
                  </a:lnTo>
                  <a:lnTo>
                    <a:pt x="159" y="107"/>
                  </a:lnTo>
                  <a:lnTo>
                    <a:pt x="160" y="110"/>
                  </a:lnTo>
                  <a:lnTo>
                    <a:pt x="161" y="113"/>
                  </a:lnTo>
                  <a:lnTo>
                    <a:pt x="162" y="116"/>
                  </a:lnTo>
                  <a:lnTo>
                    <a:pt x="162" y="118"/>
                  </a:lnTo>
                  <a:lnTo>
                    <a:pt x="161" y="121"/>
                  </a:lnTo>
                  <a:lnTo>
                    <a:pt x="160" y="124"/>
                  </a:lnTo>
                  <a:lnTo>
                    <a:pt x="159" y="127"/>
                  </a:lnTo>
                  <a:lnTo>
                    <a:pt x="157" y="128"/>
                  </a:lnTo>
                  <a:lnTo>
                    <a:pt x="154" y="132"/>
                  </a:lnTo>
                  <a:lnTo>
                    <a:pt x="150" y="136"/>
                  </a:lnTo>
                  <a:lnTo>
                    <a:pt x="149" y="137"/>
                  </a:lnTo>
                  <a:lnTo>
                    <a:pt x="148" y="139"/>
                  </a:lnTo>
                  <a:lnTo>
                    <a:pt x="147" y="140"/>
                  </a:lnTo>
                  <a:lnTo>
                    <a:pt x="147" y="142"/>
                  </a:lnTo>
                  <a:lnTo>
                    <a:pt x="147" y="144"/>
                  </a:lnTo>
                  <a:lnTo>
                    <a:pt x="147" y="145"/>
                  </a:lnTo>
                  <a:lnTo>
                    <a:pt x="147" y="147"/>
                  </a:lnTo>
                  <a:lnTo>
                    <a:pt x="147" y="148"/>
                  </a:lnTo>
                  <a:lnTo>
                    <a:pt x="148" y="150"/>
                  </a:lnTo>
                  <a:lnTo>
                    <a:pt x="149" y="151"/>
                  </a:lnTo>
                  <a:lnTo>
                    <a:pt x="151" y="153"/>
                  </a:lnTo>
                  <a:lnTo>
                    <a:pt x="154" y="154"/>
                  </a:lnTo>
                  <a:lnTo>
                    <a:pt x="156" y="156"/>
                  </a:lnTo>
                  <a:lnTo>
                    <a:pt x="159" y="156"/>
                  </a:lnTo>
                  <a:lnTo>
                    <a:pt x="163" y="157"/>
                  </a:lnTo>
                  <a:lnTo>
                    <a:pt x="167" y="158"/>
                  </a:lnTo>
                  <a:lnTo>
                    <a:pt x="171" y="158"/>
                  </a:lnTo>
                  <a:lnTo>
                    <a:pt x="175" y="159"/>
                  </a:lnTo>
                  <a:lnTo>
                    <a:pt x="180" y="159"/>
                  </a:lnTo>
                  <a:lnTo>
                    <a:pt x="185" y="159"/>
                  </a:lnTo>
                  <a:lnTo>
                    <a:pt x="189" y="159"/>
                  </a:lnTo>
                  <a:lnTo>
                    <a:pt x="195" y="158"/>
                  </a:lnTo>
                  <a:lnTo>
                    <a:pt x="198" y="158"/>
                  </a:lnTo>
                  <a:lnTo>
                    <a:pt x="203" y="157"/>
                  </a:lnTo>
                  <a:lnTo>
                    <a:pt x="207" y="156"/>
                  </a:lnTo>
                  <a:lnTo>
                    <a:pt x="210" y="155"/>
                  </a:lnTo>
                  <a:lnTo>
                    <a:pt x="214" y="153"/>
                  </a:lnTo>
                  <a:lnTo>
                    <a:pt x="214" y="151"/>
                  </a:lnTo>
                  <a:lnTo>
                    <a:pt x="214" y="149"/>
                  </a:lnTo>
                  <a:lnTo>
                    <a:pt x="215" y="148"/>
                  </a:lnTo>
                  <a:lnTo>
                    <a:pt x="215" y="147"/>
                  </a:lnTo>
                  <a:lnTo>
                    <a:pt x="215" y="143"/>
                  </a:lnTo>
                  <a:lnTo>
                    <a:pt x="215" y="139"/>
                  </a:lnTo>
                  <a:lnTo>
                    <a:pt x="215" y="135"/>
                  </a:lnTo>
                  <a:lnTo>
                    <a:pt x="215" y="130"/>
                  </a:lnTo>
                  <a:lnTo>
                    <a:pt x="214" y="127"/>
                  </a:lnTo>
                  <a:lnTo>
                    <a:pt x="214" y="122"/>
                  </a:lnTo>
                  <a:lnTo>
                    <a:pt x="212" y="114"/>
                  </a:lnTo>
                  <a:lnTo>
                    <a:pt x="210" y="106"/>
                  </a:lnTo>
                  <a:lnTo>
                    <a:pt x="210" y="102"/>
                  </a:lnTo>
                  <a:lnTo>
                    <a:pt x="210" y="98"/>
                  </a:lnTo>
                  <a:lnTo>
                    <a:pt x="210" y="96"/>
                  </a:lnTo>
                  <a:lnTo>
                    <a:pt x="211" y="93"/>
                  </a:lnTo>
                  <a:lnTo>
                    <a:pt x="212" y="91"/>
                  </a:lnTo>
                  <a:lnTo>
                    <a:pt x="213" y="89"/>
                  </a:lnTo>
                  <a:lnTo>
                    <a:pt x="214" y="87"/>
                  </a:lnTo>
                  <a:lnTo>
                    <a:pt x="216" y="86"/>
                  </a:lnTo>
                  <a:lnTo>
                    <a:pt x="218" y="84"/>
                  </a:lnTo>
                  <a:lnTo>
                    <a:pt x="220" y="82"/>
                  </a:lnTo>
                  <a:lnTo>
                    <a:pt x="223" y="81"/>
                  </a:lnTo>
                  <a:lnTo>
                    <a:pt x="224" y="80"/>
                  </a:lnTo>
                  <a:lnTo>
                    <a:pt x="226" y="80"/>
                  </a:lnTo>
                  <a:lnTo>
                    <a:pt x="229" y="79"/>
                  </a:lnTo>
                  <a:lnTo>
                    <a:pt x="231" y="79"/>
                  </a:lnTo>
                  <a:lnTo>
                    <a:pt x="233" y="80"/>
                  </a:lnTo>
                  <a:lnTo>
                    <a:pt x="235" y="80"/>
                  </a:lnTo>
                  <a:lnTo>
                    <a:pt x="237" y="82"/>
                  </a:lnTo>
                  <a:lnTo>
                    <a:pt x="239" y="83"/>
                  </a:lnTo>
                  <a:lnTo>
                    <a:pt x="241" y="85"/>
                  </a:lnTo>
                  <a:lnTo>
                    <a:pt x="242" y="87"/>
                  </a:lnTo>
                  <a:lnTo>
                    <a:pt x="244" y="88"/>
                  </a:lnTo>
                  <a:lnTo>
                    <a:pt x="246" y="89"/>
                  </a:lnTo>
                  <a:lnTo>
                    <a:pt x="249" y="90"/>
                  </a:lnTo>
                  <a:lnTo>
                    <a:pt x="252" y="90"/>
                  </a:lnTo>
                  <a:lnTo>
                    <a:pt x="254" y="90"/>
                  </a:lnTo>
                  <a:lnTo>
                    <a:pt x="257" y="89"/>
                  </a:lnTo>
                  <a:lnTo>
                    <a:pt x="260" y="89"/>
                  </a:lnTo>
                  <a:lnTo>
                    <a:pt x="262" y="88"/>
                  </a:lnTo>
                  <a:lnTo>
                    <a:pt x="264" y="86"/>
                  </a:lnTo>
                  <a:lnTo>
                    <a:pt x="267" y="85"/>
                  </a:lnTo>
                  <a:lnTo>
                    <a:pt x="269" y="83"/>
                  </a:lnTo>
                  <a:lnTo>
                    <a:pt x="270" y="81"/>
                  </a:lnTo>
                  <a:lnTo>
                    <a:pt x="271" y="79"/>
                  </a:lnTo>
                  <a:lnTo>
                    <a:pt x="271" y="76"/>
                  </a:lnTo>
                  <a:lnTo>
                    <a:pt x="272" y="74"/>
                  </a:lnTo>
                  <a:lnTo>
                    <a:pt x="271" y="70"/>
                  </a:lnTo>
                  <a:lnTo>
                    <a:pt x="271" y="67"/>
                  </a:lnTo>
                  <a:lnTo>
                    <a:pt x="270" y="64"/>
                  </a:lnTo>
                  <a:lnTo>
                    <a:pt x="269" y="61"/>
                  </a:lnTo>
                  <a:lnTo>
                    <a:pt x="267" y="59"/>
                  </a:lnTo>
                  <a:lnTo>
                    <a:pt x="264" y="57"/>
                  </a:lnTo>
                  <a:lnTo>
                    <a:pt x="262" y="56"/>
                  </a:lnTo>
                  <a:lnTo>
                    <a:pt x="260" y="54"/>
                  </a:lnTo>
                  <a:lnTo>
                    <a:pt x="257" y="53"/>
                  </a:lnTo>
                  <a:lnTo>
                    <a:pt x="254" y="52"/>
                  </a:lnTo>
                  <a:lnTo>
                    <a:pt x="252" y="52"/>
                  </a:lnTo>
                  <a:lnTo>
                    <a:pt x="249" y="52"/>
                  </a:lnTo>
                  <a:lnTo>
                    <a:pt x="246" y="53"/>
                  </a:lnTo>
                  <a:lnTo>
                    <a:pt x="244" y="54"/>
                  </a:lnTo>
                  <a:lnTo>
                    <a:pt x="242" y="55"/>
                  </a:lnTo>
                  <a:lnTo>
                    <a:pt x="241" y="56"/>
                  </a:lnTo>
                  <a:lnTo>
                    <a:pt x="239" y="58"/>
                  </a:lnTo>
                  <a:lnTo>
                    <a:pt x="237" y="59"/>
                  </a:lnTo>
                  <a:lnTo>
                    <a:pt x="234" y="60"/>
                  </a:lnTo>
                  <a:lnTo>
                    <a:pt x="233" y="60"/>
                  </a:lnTo>
                  <a:lnTo>
                    <a:pt x="230" y="60"/>
                  </a:lnTo>
                  <a:lnTo>
                    <a:pt x="227" y="60"/>
                  </a:lnTo>
                  <a:lnTo>
                    <a:pt x="224" y="60"/>
                  </a:lnTo>
                  <a:lnTo>
                    <a:pt x="223" y="60"/>
                  </a:lnTo>
                  <a:lnTo>
                    <a:pt x="220" y="60"/>
                  </a:lnTo>
                  <a:lnTo>
                    <a:pt x="217" y="59"/>
                  </a:lnTo>
                  <a:lnTo>
                    <a:pt x="215" y="59"/>
                  </a:lnTo>
                  <a:lnTo>
                    <a:pt x="214" y="57"/>
                  </a:lnTo>
                  <a:lnTo>
                    <a:pt x="212" y="56"/>
                  </a:lnTo>
                  <a:lnTo>
                    <a:pt x="210" y="54"/>
                  </a:lnTo>
                  <a:lnTo>
                    <a:pt x="210" y="52"/>
                  </a:lnTo>
                  <a:lnTo>
                    <a:pt x="209" y="50"/>
                  </a:lnTo>
                  <a:lnTo>
                    <a:pt x="209" y="48"/>
                  </a:lnTo>
                  <a:lnTo>
                    <a:pt x="209" y="42"/>
                  </a:lnTo>
                  <a:lnTo>
                    <a:pt x="209" y="36"/>
                  </a:lnTo>
                  <a:lnTo>
                    <a:pt x="210" y="29"/>
                  </a:lnTo>
                  <a:lnTo>
                    <a:pt x="211" y="22"/>
                  </a:lnTo>
                  <a:lnTo>
                    <a:pt x="212" y="14"/>
                  </a:lnTo>
                  <a:lnTo>
                    <a:pt x="213" y="9"/>
                  </a:lnTo>
                  <a:lnTo>
                    <a:pt x="214" y="3"/>
                  </a:lnTo>
                  <a:lnTo>
                    <a:pt x="213" y="3"/>
                  </a:lnTo>
                  <a:lnTo>
                    <a:pt x="204" y="3"/>
                  </a:lnTo>
                  <a:lnTo>
                    <a:pt x="196" y="3"/>
                  </a:lnTo>
                  <a:lnTo>
                    <a:pt x="189" y="3"/>
                  </a:lnTo>
                  <a:lnTo>
                    <a:pt x="183" y="2"/>
                  </a:lnTo>
                  <a:lnTo>
                    <a:pt x="176" y="1"/>
                  </a:lnTo>
                  <a:lnTo>
                    <a:pt x="171" y="1"/>
                  </a:lnTo>
                  <a:lnTo>
                    <a:pt x="167" y="0"/>
                  </a:lnTo>
                  <a:lnTo>
                    <a:pt x="165" y="0"/>
                  </a:lnTo>
                  <a:lnTo>
                    <a:pt x="163" y="0"/>
                  </a:lnTo>
                  <a:lnTo>
                    <a:pt x="162" y="1"/>
                  </a:lnTo>
                  <a:lnTo>
                    <a:pt x="160" y="2"/>
                  </a:lnTo>
                  <a:lnTo>
                    <a:pt x="158" y="3"/>
                  </a:lnTo>
                  <a:lnTo>
                    <a:pt x="157" y="4"/>
                  </a:lnTo>
                  <a:lnTo>
                    <a:pt x="156" y="6"/>
                  </a:lnTo>
                  <a:lnTo>
                    <a:pt x="156" y="9"/>
                  </a:lnTo>
                  <a:lnTo>
                    <a:pt x="155" y="11"/>
                  </a:lnTo>
                  <a:lnTo>
                    <a:pt x="154" y="13"/>
                  </a:lnTo>
                  <a:lnTo>
                    <a:pt x="154" y="16"/>
                  </a:lnTo>
                  <a:lnTo>
                    <a:pt x="154" y="19"/>
                  </a:lnTo>
                  <a:lnTo>
                    <a:pt x="155" y="21"/>
                  </a:lnTo>
                  <a:lnTo>
                    <a:pt x="156" y="23"/>
                  </a:lnTo>
                  <a:lnTo>
                    <a:pt x="156" y="26"/>
                  </a:lnTo>
                  <a:lnTo>
                    <a:pt x="158" y="29"/>
                  </a:lnTo>
                  <a:lnTo>
                    <a:pt x="160" y="31"/>
                  </a:lnTo>
                  <a:lnTo>
                    <a:pt x="163" y="32"/>
                  </a:lnTo>
                  <a:lnTo>
                    <a:pt x="164" y="35"/>
                  </a:lnTo>
                  <a:lnTo>
                    <a:pt x="166" y="39"/>
                  </a:lnTo>
                  <a:lnTo>
                    <a:pt x="166" y="41"/>
                  </a:lnTo>
                  <a:lnTo>
                    <a:pt x="166" y="44"/>
                  </a:lnTo>
                  <a:lnTo>
                    <a:pt x="166" y="47"/>
                  </a:lnTo>
                  <a:lnTo>
                    <a:pt x="166" y="50"/>
                  </a:lnTo>
                  <a:lnTo>
                    <a:pt x="165" y="51"/>
                  </a:lnTo>
                  <a:lnTo>
                    <a:pt x="164" y="54"/>
                  </a:lnTo>
                  <a:lnTo>
                    <a:pt x="162" y="57"/>
                  </a:lnTo>
                  <a:lnTo>
                    <a:pt x="160" y="59"/>
                  </a:lnTo>
                  <a:lnTo>
                    <a:pt x="157" y="60"/>
                  </a:lnTo>
                  <a:lnTo>
                    <a:pt x="155" y="62"/>
                  </a:lnTo>
                  <a:lnTo>
                    <a:pt x="151" y="63"/>
                  </a:lnTo>
                  <a:lnTo>
                    <a:pt x="147" y="64"/>
                  </a:lnTo>
                  <a:lnTo>
                    <a:pt x="144" y="65"/>
                  </a:lnTo>
                  <a:lnTo>
                    <a:pt x="142" y="65"/>
                  </a:lnTo>
                  <a:lnTo>
                    <a:pt x="140" y="65"/>
                  </a:lnTo>
                  <a:lnTo>
                    <a:pt x="138" y="64"/>
                  </a:lnTo>
                  <a:lnTo>
                    <a:pt x="137" y="64"/>
                  </a:lnTo>
                  <a:lnTo>
                    <a:pt x="135" y="63"/>
                  </a:lnTo>
                  <a:lnTo>
                    <a:pt x="133" y="62"/>
                  </a:lnTo>
                  <a:lnTo>
                    <a:pt x="132" y="61"/>
                  </a:lnTo>
                  <a:lnTo>
                    <a:pt x="130" y="60"/>
                  </a:lnTo>
                  <a:lnTo>
                    <a:pt x="128" y="59"/>
                  </a:lnTo>
                  <a:lnTo>
                    <a:pt x="126" y="57"/>
                  </a:lnTo>
                  <a:lnTo>
                    <a:pt x="124" y="54"/>
                  </a:lnTo>
                  <a:lnTo>
                    <a:pt x="123" y="51"/>
                  </a:lnTo>
                  <a:lnTo>
                    <a:pt x="122" y="49"/>
                  </a:lnTo>
                  <a:lnTo>
                    <a:pt x="122" y="45"/>
                  </a:lnTo>
                  <a:lnTo>
                    <a:pt x="121" y="42"/>
                  </a:lnTo>
                  <a:lnTo>
                    <a:pt x="122" y="40"/>
                  </a:lnTo>
                  <a:lnTo>
                    <a:pt x="122" y="36"/>
                  </a:lnTo>
                  <a:lnTo>
                    <a:pt x="124" y="34"/>
                  </a:lnTo>
                  <a:lnTo>
                    <a:pt x="125" y="31"/>
                  </a:lnTo>
                  <a:lnTo>
                    <a:pt x="127" y="30"/>
                  </a:lnTo>
                  <a:lnTo>
                    <a:pt x="128" y="28"/>
                  </a:lnTo>
                  <a:lnTo>
                    <a:pt x="129" y="26"/>
                  </a:lnTo>
                  <a:lnTo>
                    <a:pt x="130" y="24"/>
                  </a:lnTo>
                  <a:lnTo>
                    <a:pt x="131" y="22"/>
                  </a:lnTo>
                  <a:lnTo>
                    <a:pt x="132" y="21"/>
                  </a:lnTo>
                  <a:lnTo>
                    <a:pt x="132" y="19"/>
                  </a:lnTo>
                  <a:lnTo>
                    <a:pt x="132" y="17"/>
                  </a:lnTo>
                  <a:lnTo>
                    <a:pt x="131" y="15"/>
                  </a:lnTo>
                  <a:lnTo>
                    <a:pt x="130" y="13"/>
                  </a:lnTo>
                  <a:lnTo>
                    <a:pt x="129" y="12"/>
                  </a:lnTo>
                  <a:lnTo>
                    <a:pt x="128" y="10"/>
                  </a:lnTo>
                  <a:lnTo>
                    <a:pt x="125" y="9"/>
                  </a:lnTo>
                  <a:lnTo>
                    <a:pt x="122" y="7"/>
                  </a:lnTo>
                  <a:lnTo>
                    <a:pt x="119" y="6"/>
                  </a:lnTo>
                  <a:lnTo>
                    <a:pt x="116" y="4"/>
                  </a:lnTo>
                  <a:lnTo>
                    <a:pt x="111" y="3"/>
                  </a:lnTo>
                  <a:lnTo>
                    <a:pt x="107" y="3"/>
                  </a:lnTo>
                  <a:lnTo>
                    <a:pt x="100" y="3"/>
                  </a:lnTo>
                  <a:lnTo>
                    <a:pt x="93" y="3"/>
                  </a:lnTo>
                  <a:lnTo>
                    <a:pt x="86" y="3"/>
                  </a:lnTo>
                  <a:lnTo>
                    <a:pt x="78" y="3"/>
                  </a:lnTo>
                  <a:lnTo>
                    <a:pt x="70" y="4"/>
                  </a:lnTo>
                  <a:lnTo>
                    <a:pt x="64" y="5"/>
                  </a:lnTo>
                  <a:lnTo>
                    <a:pt x="60" y="6"/>
                  </a:lnTo>
                  <a:lnTo>
                    <a:pt x="61" y="12"/>
                  </a:lnTo>
                  <a:lnTo>
                    <a:pt x="63" y="18"/>
                  </a:lnTo>
                  <a:lnTo>
                    <a:pt x="65" y="26"/>
                  </a:lnTo>
                  <a:lnTo>
                    <a:pt x="67" y="34"/>
                  </a:lnTo>
                  <a:lnTo>
                    <a:pt x="67" y="38"/>
                  </a:lnTo>
                  <a:lnTo>
                    <a:pt x="68" y="42"/>
                  </a:lnTo>
                  <a:lnTo>
                    <a:pt x="68" y="46"/>
                  </a:lnTo>
                  <a:lnTo>
                    <a:pt x="68" y="50"/>
                  </a:lnTo>
                  <a:lnTo>
                    <a:pt x="68" y="52"/>
                  </a:lnTo>
                  <a:lnTo>
                    <a:pt x="67" y="55"/>
                  </a:lnTo>
                  <a:lnTo>
                    <a:pt x="66" y="56"/>
                  </a:lnTo>
                  <a:lnTo>
                    <a:pt x="66" y="58"/>
                  </a:lnTo>
                  <a:lnTo>
                    <a:pt x="65" y="59"/>
                  </a:lnTo>
                  <a:lnTo>
                    <a:pt x="64" y="59"/>
                  </a:lnTo>
                  <a:lnTo>
                    <a:pt x="63" y="60"/>
                  </a:lnTo>
                  <a:lnTo>
                    <a:pt x="61" y="61"/>
                  </a:lnTo>
                  <a:lnTo>
                    <a:pt x="60" y="62"/>
                  </a:lnTo>
                  <a:lnTo>
                    <a:pt x="57" y="63"/>
                  </a:lnTo>
                  <a:lnTo>
                    <a:pt x="55" y="64"/>
                  </a:lnTo>
                  <a:lnTo>
                    <a:pt x="53" y="64"/>
                  </a:lnTo>
                  <a:lnTo>
                    <a:pt x="51" y="64"/>
                  </a:lnTo>
                  <a:lnTo>
                    <a:pt x="50" y="64"/>
                  </a:lnTo>
                  <a:lnTo>
                    <a:pt x="48" y="64"/>
                  </a:lnTo>
                  <a:lnTo>
                    <a:pt x="46" y="64"/>
                  </a:lnTo>
                  <a:lnTo>
                    <a:pt x="44" y="63"/>
                  </a:lnTo>
                  <a:lnTo>
                    <a:pt x="42" y="63"/>
                  </a:lnTo>
                  <a:lnTo>
                    <a:pt x="41" y="62"/>
                  </a:lnTo>
                  <a:lnTo>
                    <a:pt x="39" y="61"/>
                  </a:lnTo>
                  <a:lnTo>
                    <a:pt x="38" y="60"/>
                  </a:lnTo>
                  <a:lnTo>
                    <a:pt x="37" y="59"/>
                  </a:lnTo>
                  <a:lnTo>
                    <a:pt x="35" y="58"/>
                  </a:lnTo>
                  <a:lnTo>
                    <a:pt x="32" y="56"/>
                  </a:lnTo>
                  <a:lnTo>
                    <a:pt x="30" y="55"/>
                  </a:lnTo>
                  <a:lnTo>
                    <a:pt x="27" y="54"/>
                  </a:lnTo>
                  <a:lnTo>
                    <a:pt x="24" y="54"/>
                  </a:lnTo>
                  <a:lnTo>
                    <a:pt x="22" y="54"/>
                  </a:lnTo>
                  <a:lnTo>
                    <a:pt x="18" y="54"/>
                  </a:lnTo>
                  <a:lnTo>
                    <a:pt x="15" y="55"/>
                  </a:lnTo>
                  <a:lnTo>
                    <a:pt x="13" y="56"/>
                  </a:lnTo>
                  <a:lnTo>
                    <a:pt x="10" y="58"/>
                  </a:lnTo>
                  <a:lnTo>
                    <a:pt x="7" y="60"/>
                  </a:lnTo>
                  <a:lnTo>
                    <a:pt x="4" y="62"/>
                  </a:lnTo>
                  <a:lnTo>
                    <a:pt x="3" y="64"/>
                  </a:lnTo>
                  <a:lnTo>
                    <a:pt x="3" y="65"/>
                  </a:lnTo>
                  <a:lnTo>
                    <a:pt x="3" y="67"/>
                  </a:lnTo>
                  <a:lnTo>
                    <a:pt x="2" y="69"/>
                  </a:lnTo>
                  <a:lnTo>
                    <a:pt x="1" y="70"/>
                  </a:lnTo>
                  <a:lnTo>
                    <a:pt x="1" y="72"/>
                  </a:lnTo>
                  <a:lnTo>
                    <a:pt x="0" y="75"/>
                  </a:lnTo>
                  <a:lnTo>
                    <a:pt x="0" y="77"/>
                  </a:lnTo>
                  <a:lnTo>
                    <a:pt x="0" y="79"/>
                  </a:lnTo>
                  <a:lnTo>
                    <a:pt x="1" y="80"/>
                  </a:lnTo>
                  <a:lnTo>
                    <a:pt x="1" y="82"/>
                  </a:lnTo>
                  <a:lnTo>
                    <a:pt x="2" y="83"/>
                  </a:lnTo>
                  <a:lnTo>
                    <a:pt x="2" y="85"/>
                  </a:lnTo>
                  <a:lnTo>
                    <a:pt x="3" y="86"/>
                  </a:lnTo>
                  <a:lnTo>
                    <a:pt x="3" y="88"/>
                  </a:lnTo>
                  <a:lnTo>
                    <a:pt x="4" y="89"/>
                  </a:lnTo>
                  <a:lnTo>
                    <a:pt x="6" y="91"/>
                  </a:lnTo>
                  <a:lnTo>
                    <a:pt x="9" y="93"/>
                  </a:lnTo>
                  <a:lnTo>
                    <a:pt x="12" y="94"/>
                  </a:lnTo>
                  <a:lnTo>
                    <a:pt x="14" y="95"/>
                  </a:lnTo>
                  <a:lnTo>
                    <a:pt x="17" y="96"/>
                  </a:lnTo>
                  <a:lnTo>
                    <a:pt x="20" y="97"/>
                  </a:lnTo>
                  <a:lnTo>
                    <a:pt x="23" y="97"/>
                  </a:lnTo>
                  <a:lnTo>
                    <a:pt x="26" y="97"/>
                  </a:lnTo>
                  <a:lnTo>
                    <a:pt x="28" y="96"/>
                  </a:lnTo>
                  <a:lnTo>
                    <a:pt x="31" y="95"/>
                  </a:lnTo>
                  <a:lnTo>
                    <a:pt x="32" y="94"/>
                  </a:lnTo>
                  <a:lnTo>
                    <a:pt x="33" y="92"/>
                  </a:lnTo>
                  <a:lnTo>
                    <a:pt x="35" y="91"/>
                  </a:lnTo>
                  <a:lnTo>
                    <a:pt x="37" y="90"/>
                  </a:lnTo>
                  <a:lnTo>
                    <a:pt x="39" y="89"/>
                  </a:lnTo>
                  <a:lnTo>
                    <a:pt x="41" y="89"/>
                  </a:lnTo>
                  <a:lnTo>
                    <a:pt x="42" y="89"/>
                  </a:lnTo>
                  <a:lnTo>
                    <a:pt x="45" y="89"/>
                  </a:lnTo>
                  <a:lnTo>
                    <a:pt x="47" y="89"/>
                  </a:lnTo>
                  <a:lnTo>
                    <a:pt x="49" y="89"/>
                  </a:lnTo>
                  <a:lnTo>
                    <a:pt x="51" y="90"/>
                  </a:lnTo>
                  <a:lnTo>
                    <a:pt x="53" y="91"/>
                  </a:lnTo>
                  <a:lnTo>
                    <a:pt x="54" y="92"/>
                  </a:lnTo>
                  <a:lnTo>
                    <a:pt x="56" y="94"/>
                  </a:lnTo>
                  <a:lnTo>
                    <a:pt x="57" y="96"/>
                  </a:lnTo>
                  <a:lnTo>
                    <a:pt x="59" y="97"/>
                  </a:lnTo>
                  <a:lnTo>
                    <a:pt x="59" y="98"/>
                  </a:lnTo>
                  <a:lnTo>
                    <a:pt x="60" y="100"/>
                  </a:lnTo>
                  <a:lnTo>
                    <a:pt x="59" y="105"/>
                  </a:lnTo>
                  <a:lnTo>
                    <a:pt x="59" y="110"/>
                  </a:lnTo>
                  <a:lnTo>
                    <a:pt x="58" y="117"/>
                  </a:lnTo>
                  <a:lnTo>
                    <a:pt x="58" y="124"/>
                  </a:lnTo>
                  <a:lnTo>
                    <a:pt x="57" y="132"/>
                  </a:lnTo>
                  <a:lnTo>
                    <a:pt x="57" y="139"/>
                  </a:lnTo>
                  <a:lnTo>
                    <a:pt x="58" y="143"/>
                  </a:lnTo>
                  <a:lnTo>
                    <a:pt x="58" y="147"/>
                  </a:lnTo>
                  <a:lnTo>
                    <a:pt x="59" y="149"/>
                  </a:lnTo>
                  <a:lnTo>
                    <a:pt x="60" y="153"/>
                  </a:lnTo>
                  <a:lnTo>
                    <a:pt x="61" y="154"/>
                  </a:lnTo>
                  <a:lnTo>
                    <a:pt x="63" y="154"/>
                  </a:lnTo>
                  <a:lnTo>
                    <a:pt x="66" y="155"/>
                  </a:lnTo>
                  <a:lnTo>
                    <a:pt x="69" y="155"/>
                  </a:lnTo>
                  <a:lnTo>
                    <a:pt x="76" y="155"/>
                  </a:lnTo>
                  <a:lnTo>
                    <a:pt x="83" y="155"/>
                  </a:lnTo>
                  <a:lnTo>
                    <a:pt x="92" y="154"/>
                  </a:lnTo>
                  <a:lnTo>
                    <a:pt x="100" y="154"/>
                  </a:lnTo>
                  <a:lnTo>
                    <a:pt x="109" y="153"/>
                  </a:lnTo>
                  <a:lnTo>
                    <a:pt x="118" y="153"/>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80" name="AutoShape 113">
              <a:extLst>
                <a:ext uri="{FF2B5EF4-FFF2-40B4-BE49-F238E27FC236}">
                  <a16:creationId xmlns:a16="http://schemas.microsoft.com/office/drawing/2014/main" id="{4AF01DA1-5DB1-6E85-AD63-75F77B08391B}"/>
                </a:ext>
              </a:extLst>
            </p:cNvPr>
            <p:cNvSpPr>
              <a:spLocks noChangeArrowheads="1"/>
            </p:cNvSpPr>
            <p:nvPr/>
          </p:nvSpPr>
          <p:spPr bwMode="auto">
            <a:xfrm>
              <a:off x="6582591" y="746382"/>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1" name="AutoShape 114">
              <a:extLst>
                <a:ext uri="{FF2B5EF4-FFF2-40B4-BE49-F238E27FC236}">
                  <a16:creationId xmlns:a16="http://schemas.microsoft.com/office/drawing/2014/main" id="{38B5A904-49D8-F784-0028-2D2AA21BAF91}"/>
                </a:ext>
              </a:extLst>
            </p:cNvPr>
            <p:cNvSpPr>
              <a:spLocks noChangeArrowheads="1"/>
            </p:cNvSpPr>
            <p:nvPr/>
          </p:nvSpPr>
          <p:spPr bwMode="auto">
            <a:xfrm>
              <a:off x="6582591" y="1556007"/>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2" name="AutoShape 115">
              <a:extLst>
                <a:ext uri="{FF2B5EF4-FFF2-40B4-BE49-F238E27FC236}">
                  <a16:creationId xmlns:a16="http://schemas.microsoft.com/office/drawing/2014/main" id="{515A9845-BA54-C84D-CB61-8F2EEF9A6A7A}"/>
                </a:ext>
              </a:extLst>
            </p:cNvPr>
            <p:cNvSpPr>
              <a:spLocks noChangeArrowheads="1"/>
            </p:cNvSpPr>
            <p:nvPr/>
          </p:nvSpPr>
          <p:spPr bwMode="auto">
            <a:xfrm>
              <a:off x="6582591" y="2316816"/>
              <a:ext cx="311944" cy="305991"/>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3" name="AutoShape 116">
              <a:extLst>
                <a:ext uri="{FF2B5EF4-FFF2-40B4-BE49-F238E27FC236}">
                  <a16:creationId xmlns:a16="http://schemas.microsoft.com/office/drawing/2014/main" id="{1FFB6778-88F7-F515-7A49-F934242661A4}"/>
                </a:ext>
              </a:extLst>
            </p:cNvPr>
            <p:cNvSpPr>
              <a:spLocks noChangeArrowheads="1"/>
            </p:cNvSpPr>
            <p:nvPr/>
          </p:nvSpPr>
          <p:spPr bwMode="auto">
            <a:xfrm>
              <a:off x="6582591" y="3191926"/>
              <a:ext cx="311944" cy="303609"/>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84" name="AutoShape 117">
              <a:extLst>
                <a:ext uri="{FF2B5EF4-FFF2-40B4-BE49-F238E27FC236}">
                  <a16:creationId xmlns:a16="http://schemas.microsoft.com/office/drawing/2014/main" id="{6F2B75AC-A0B4-B336-F72A-39AE93E19654}"/>
                </a:ext>
              </a:extLst>
            </p:cNvPr>
            <p:cNvSpPr>
              <a:spLocks noChangeArrowheads="1"/>
            </p:cNvSpPr>
            <p:nvPr/>
          </p:nvSpPr>
          <p:spPr bwMode="auto">
            <a:xfrm>
              <a:off x="6582591" y="4084895"/>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pic>
          <p:nvPicPr>
            <p:cNvPr id="85" name="Picture 2" descr="Washing machine - Free electronics icons">
              <a:extLst>
                <a:ext uri="{FF2B5EF4-FFF2-40B4-BE49-F238E27FC236}">
                  <a16:creationId xmlns:a16="http://schemas.microsoft.com/office/drawing/2014/main" id="{91BA4E52-2FC4-C816-A0F6-1D65DE9D6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790" y="1683149"/>
              <a:ext cx="679998" cy="67999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Free icon &quot;Scissors icon&quot;">
              <a:extLst>
                <a:ext uri="{FF2B5EF4-FFF2-40B4-BE49-F238E27FC236}">
                  <a16:creationId xmlns:a16="http://schemas.microsoft.com/office/drawing/2014/main" id="{2BC0AE34-506F-45D9-492A-44C8F44DF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908" y="1736291"/>
              <a:ext cx="626716" cy="62671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Oil pumpjack extraction - Free buildings icons">
              <a:extLst>
                <a:ext uri="{FF2B5EF4-FFF2-40B4-BE49-F238E27FC236}">
                  <a16:creationId xmlns:a16="http://schemas.microsoft.com/office/drawing/2014/main" id="{BEC8A3C5-5DC6-48C9-38FC-5F2A9EC53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433" y="1043255"/>
              <a:ext cx="425204" cy="42520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31BC5C6C-CB3D-0CCF-AFC5-96CCA402CA02}"/>
                </a:ext>
              </a:extLst>
            </p:cNvPr>
            <p:cNvPicPr>
              <a:picLocks noChangeAspect="1"/>
            </p:cNvPicPr>
            <p:nvPr/>
          </p:nvPicPr>
          <p:blipFill>
            <a:blip r:embed="rId5"/>
            <a:stretch>
              <a:fillRect/>
            </a:stretch>
          </p:blipFill>
          <p:spPr>
            <a:xfrm>
              <a:off x="6475802" y="3544776"/>
              <a:ext cx="506692" cy="506692"/>
            </a:xfrm>
            <a:prstGeom prst="rect">
              <a:avLst/>
            </a:prstGeom>
          </p:spPr>
        </p:pic>
      </p:grpSp>
    </p:spTree>
    <p:extLst>
      <p:ext uri="{BB962C8B-B14F-4D97-AF65-F5344CB8AC3E}">
        <p14:creationId xmlns:p14="http://schemas.microsoft.com/office/powerpoint/2010/main" val="2641439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xfrm>
            <a:off x="8707438" y="3917950"/>
            <a:ext cx="436562"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50" b="1">
                <a:solidFill>
                  <a:schemeClr val="tx1"/>
                </a:solidFill>
                <a:latin typeface="Arial" charset="0"/>
              </a:defRPr>
            </a:lvl1pPr>
            <a:lvl2pPr marL="557213" indent="-214313">
              <a:defRPr sz="1050" b="1">
                <a:solidFill>
                  <a:schemeClr val="tx1"/>
                </a:solidFill>
                <a:latin typeface="Arial" charset="0"/>
              </a:defRPr>
            </a:lvl2pPr>
            <a:lvl3pPr marL="857250" indent="-171450">
              <a:defRPr sz="1050" b="1">
                <a:solidFill>
                  <a:schemeClr val="tx1"/>
                </a:solidFill>
                <a:latin typeface="Arial" charset="0"/>
              </a:defRPr>
            </a:lvl3pPr>
            <a:lvl4pPr marL="1200150" indent="-171450">
              <a:defRPr sz="1050" b="1">
                <a:solidFill>
                  <a:schemeClr val="tx1"/>
                </a:solidFill>
                <a:latin typeface="Arial" charset="0"/>
              </a:defRPr>
            </a:lvl4pPr>
            <a:lvl5pPr marL="1543050" indent="-171450">
              <a:defRPr sz="1050" b="1">
                <a:solidFill>
                  <a:schemeClr val="tx1"/>
                </a:solidFill>
                <a:latin typeface="Arial" charset="0"/>
              </a:defRPr>
            </a:lvl5pPr>
            <a:lvl6pPr marL="1885950" indent="-171450" algn="ctr" eaLnBrk="0" fontAlgn="base" hangingPunct="0">
              <a:spcBef>
                <a:spcPct val="0"/>
              </a:spcBef>
              <a:spcAft>
                <a:spcPct val="0"/>
              </a:spcAft>
              <a:defRPr sz="1050" b="1">
                <a:solidFill>
                  <a:schemeClr val="tx1"/>
                </a:solidFill>
                <a:latin typeface="Arial" charset="0"/>
              </a:defRPr>
            </a:lvl6pPr>
            <a:lvl7pPr marL="2228850" indent="-171450" algn="ctr" eaLnBrk="0" fontAlgn="base" hangingPunct="0">
              <a:spcBef>
                <a:spcPct val="0"/>
              </a:spcBef>
              <a:spcAft>
                <a:spcPct val="0"/>
              </a:spcAft>
              <a:defRPr sz="1050" b="1">
                <a:solidFill>
                  <a:schemeClr val="tx1"/>
                </a:solidFill>
                <a:latin typeface="Arial" charset="0"/>
              </a:defRPr>
            </a:lvl7pPr>
            <a:lvl8pPr marL="2571750" indent="-171450" algn="ctr" eaLnBrk="0" fontAlgn="base" hangingPunct="0">
              <a:spcBef>
                <a:spcPct val="0"/>
              </a:spcBef>
              <a:spcAft>
                <a:spcPct val="0"/>
              </a:spcAft>
              <a:defRPr sz="1050" b="1">
                <a:solidFill>
                  <a:schemeClr val="tx1"/>
                </a:solidFill>
                <a:latin typeface="Arial" charset="0"/>
              </a:defRPr>
            </a:lvl8pPr>
            <a:lvl9pPr marL="2914650" indent="-171450" algn="ctr" eaLnBrk="0" fontAlgn="base" hangingPunct="0">
              <a:spcBef>
                <a:spcPct val="0"/>
              </a:spcBef>
              <a:spcAft>
                <a:spcPct val="0"/>
              </a:spcAft>
              <a:defRPr sz="1050" b="1">
                <a:solidFill>
                  <a:schemeClr val="tx1"/>
                </a:solidFill>
                <a:latin typeface="Arial" charset="0"/>
              </a:defRPr>
            </a:lvl9pPr>
          </a:lstStyle>
          <a:p>
            <a:fld id="{FD3E55BE-EA25-4B16-A67E-547EF73F713E}" type="slidenum">
              <a:rPr lang="en-US" b="0" smtClean="0">
                <a:solidFill>
                  <a:schemeClr val="tx2"/>
                </a:solidFill>
              </a:rPr>
              <a:pPr/>
              <a:t>31</a:t>
            </a:fld>
            <a:endParaRPr lang="en-US" b="0" dirty="0"/>
          </a:p>
        </p:txBody>
      </p:sp>
      <p:sp>
        <p:nvSpPr>
          <p:cNvPr id="55301" name="Rectangle 4"/>
          <p:cNvSpPr>
            <a:spLocks noGrp="1" noChangeArrowheads="1"/>
          </p:cNvSpPr>
          <p:nvPr>
            <p:ph sz="half" idx="4294967295"/>
          </p:nvPr>
        </p:nvSpPr>
        <p:spPr>
          <a:xfrm>
            <a:off x="0" y="549275"/>
            <a:ext cx="4041775" cy="3863975"/>
          </a:xfrm>
          <a:prstGeom prst="rect">
            <a:avLst/>
          </a:prstGeom>
        </p:spPr>
        <p:txBody>
          <a:bodyPr>
            <a:normAutofit fontScale="85000" lnSpcReduction="10000"/>
          </a:bodyPr>
          <a:lstStyle/>
          <a:p>
            <a:pPr>
              <a:lnSpc>
                <a:spcPct val="90000"/>
              </a:lnSpc>
            </a:pPr>
            <a:r>
              <a:rPr lang="en-US" dirty="0"/>
              <a:t>Converts data from the source operational format to the DW format. Correspondence with the source layer is complicated by the presence of heterogeneous sources, which require a complex integration phase </a:t>
            </a:r>
          </a:p>
          <a:p>
            <a:pPr lvl="1">
              <a:lnSpc>
                <a:spcPct val="90000"/>
              </a:lnSpc>
            </a:pPr>
            <a:r>
              <a:rPr lang="en-US" sz="1600" dirty="0"/>
              <a:t>presence of free-form texts that hide important information </a:t>
            </a:r>
          </a:p>
          <a:p>
            <a:pPr lvl="1">
              <a:lnSpc>
                <a:spcPct val="90000"/>
              </a:lnSpc>
            </a:pPr>
            <a:r>
              <a:rPr lang="en-US" sz="1600" dirty="0"/>
              <a:t>use of different formats for the same data</a:t>
            </a:r>
          </a:p>
          <a:p>
            <a:pPr marL="0" indent="0">
              <a:buNone/>
            </a:pPr>
            <a:r>
              <a:rPr lang="en-US" dirty="0"/>
              <a:t>In particular, the following steps are carried out in order to be able to feed the reconciled data: </a:t>
            </a:r>
          </a:p>
          <a:p>
            <a:pPr lvl="1">
              <a:lnSpc>
                <a:spcPct val="90000"/>
              </a:lnSpc>
            </a:pPr>
            <a:r>
              <a:rPr lang="en-US" sz="1600" b="1" dirty="0">
                <a:solidFill>
                  <a:srgbClr val="C00000"/>
                </a:solidFill>
              </a:rPr>
              <a:t>conversion and normalization </a:t>
            </a:r>
            <a:r>
              <a:rPr lang="en-US" sz="1600" dirty="0"/>
              <a:t>(operate at the level of the format of  storage and units of measure to standardize the data)</a:t>
            </a:r>
          </a:p>
          <a:p>
            <a:pPr lvl="1">
              <a:lnSpc>
                <a:spcPct val="90000"/>
              </a:lnSpc>
            </a:pPr>
            <a:r>
              <a:rPr lang="en-US" sz="1600" b="1" dirty="0">
                <a:solidFill>
                  <a:srgbClr val="C00000"/>
                </a:solidFill>
              </a:rPr>
              <a:t>matching</a:t>
            </a:r>
            <a:r>
              <a:rPr lang="en-US" sz="1600" dirty="0"/>
              <a:t> (establishes matches between equivalent fields in different sources)</a:t>
            </a:r>
          </a:p>
          <a:p>
            <a:pPr lvl="1">
              <a:lnSpc>
                <a:spcPct val="90000"/>
              </a:lnSpc>
            </a:pPr>
            <a:r>
              <a:rPr lang="en-US" sz="1600" b="1" dirty="0">
                <a:solidFill>
                  <a:srgbClr val="C00000"/>
                </a:solidFill>
              </a:rPr>
              <a:t>selection</a:t>
            </a:r>
            <a:r>
              <a:rPr lang="en-US" sz="1600" dirty="0"/>
              <a:t> (reduces the number of fields and records compared to the sources)</a:t>
            </a:r>
          </a:p>
        </p:txBody>
      </p:sp>
      <p:sp>
        <p:nvSpPr>
          <p:cNvPr id="55300" name="Rectangle 3"/>
          <p:cNvSpPr>
            <a:spLocks noGrp="1" noChangeArrowheads="1"/>
          </p:cNvSpPr>
          <p:nvPr>
            <p:ph type="title" idx="4294967295"/>
          </p:nvPr>
        </p:nvSpPr>
        <p:spPr>
          <a:xfrm>
            <a:off x="0" y="93663"/>
            <a:ext cx="4625975" cy="449262"/>
          </a:xfrm>
          <a:prstGeom prst="rect">
            <a:avLst/>
          </a:prstGeom>
        </p:spPr>
        <p:txBody>
          <a:bodyPr>
            <a:normAutofit/>
          </a:bodyPr>
          <a:lstStyle/>
          <a:p>
            <a:pPr eaLnBrk="1" hangingPunct="1"/>
            <a:r>
              <a:rPr lang="en-US" dirty="0">
                <a:solidFill>
                  <a:schemeClr val="accent4">
                    <a:lumMod val="75000"/>
                  </a:schemeClr>
                </a:solidFill>
              </a:rPr>
              <a:t>Transformation</a:t>
            </a:r>
          </a:p>
        </p:txBody>
      </p:sp>
      <p:grpSp>
        <p:nvGrpSpPr>
          <p:cNvPr id="4" name="Group 3">
            <a:extLst>
              <a:ext uri="{FF2B5EF4-FFF2-40B4-BE49-F238E27FC236}">
                <a16:creationId xmlns:a16="http://schemas.microsoft.com/office/drawing/2014/main" id="{EB33DA30-95F8-CB5B-B863-47C0B036108E}"/>
              </a:ext>
            </a:extLst>
          </p:cNvPr>
          <p:cNvGrpSpPr/>
          <p:nvPr/>
        </p:nvGrpSpPr>
        <p:grpSpPr>
          <a:xfrm>
            <a:off x="5373677" y="93920"/>
            <a:ext cx="3451606" cy="4756430"/>
            <a:chOff x="5373677" y="93920"/>
            <a:chExt cx="3451606" cy="4756430"/>
          </a:xfrm>
        </p:grpSpPr>
        <p:sp>
          <p:nvSpPr>
            <p:cNvPr id="2" name="Parallelogram 1">
              <a:extLst>
                <a:ext uri="{FF2B5EF4-FFF2-40B4-BE49-F238E27FC236}">
                  <a16:creationId xmlns:a16="http://schemas.microsoft.com/office/drawing/2014/main" id="{0A2922CF-F444-684E-C1DC-9AC6D357A5F3}"/>
                </a:ext>
              </a:extLst>
            </p:cNvPr>
            <p:cNvSpPr/>
            <p:nvPr/>
          </p:nvSpPr>
          <p:spPr>
            <a:xfrm>
              <a:off x="5691768" y="2853906"/>
              <a:ext cx="1942379" cy="288779"/>
            </a:xfrm>
            <a:prstGeom prst="parallelogram">
              <a:avLst>
                <a:gd name="adj" fmla="val 16372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7" name="AutoShape 68">
              <a:extLst>
                <a:ext uri="{FF2B5EF4-FFF2-40B4-BE49-F238E27FC236}">
                  <a16:creationId xmlns:a16="http://schemas.microsoft.com/office/drawing/2014/main" id="{34AC908D-D897-C743-9B02-415713CC6F98}"/>
                </a:ext>
              </a:extLst>
            </p:cNvPr>
            <p:cNvSpPr>
              <a:spLocks noChangeArrowheads="1"/>
            </p:cNvSpPr>
            <p:nvPr/>
          </p:nvSpPr>
          <p:spPr bwMode="auto">
            <a:xfrm>
              <a:off x="5982516" y="4388387"/>
              <a:ext cx="1360884" cy="461963"/>
            </a:xfrm>
            <a:prstGeom prst="can">
              <a:avLst>
                <a:gd name="adj" fmla="val 25000"/>
              </a:avLst>
            </a:prstGeom>
            <a:solidFill>
              <a:schemeClr val="accent4">
                <a:lumMod val="60000"/>
                <a:lumOff val="40000"/>
              </a:schemeClr>
            </a:solidFill>
            <a:ln w="3175">
              <a:solidFill>
                <a:schemeClr val="tx1"/>
              </a:solidFill>
              <a:round/>
              <a:headEnd/>
              <a:tailEnd/>
            </a:ln>
          </p:spPr>
          <p:txBody>
            <a:bodyPr wrap="none" anchor="ctr"/>
            <a:lstStyle/>
            <a:p>
              <a:r>
                <a:rPr lang="en-US" sz="1200" dirty="0">
                  <a:latin typeface="Helvetica" pitchFamily="34" charset="0"/>
                </a:rPr>
                <a:t>Data Warehouse</a:t>
              </a:r>
              <a:endParaRPr lang="en-US" sz="900" dirty="0">
                <a:latin typeface="Helvetica" pitchFamily="34" charset="0"/>
              </a:endParaRPr>
            </a:p>
          </p:txBody>
        </p:sp>
        <p:sp>
          <p:nvSpPr>
            <p:cNvPr id="68" name="AutoShape 69">
              <a:extLst>
                <a:ext uri="{FF2B5EF4-FFF2-40B4-BE49-F238E27FC236}">
                  <a16:creationId xmlns:a16="http://schemas.microsoft.com/office/drawing/2014/main" id="{938DC24C-E81C-3749-86B6-5A2244943A61}"/>
                </a:ext>
              </a:extLst>
            </p:cNvPr>
            <p:cNvSpPr>
              <a:spLocks noChangeArrowheads="1"/>
            </p:cNvSpPr>
            <p:nvPr/>
          </p:nvSpPr>
          <p:spPr bwMode="auto">
            <a:xfrm>
              <a:off x="6421855" y="93920"/>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69" name="AutoShape 70">
              <a:extLst>
                <a:ext uri="{FF2B5EF4-FFF2-40B4-BE49-F238E27FC236}">
                  <a16:creationId xmlns:a16="http://schemas.microsoft.com/office/drawing/2014/main" id="{73B2002C-550B-174B-8DA3-BAC5FF015E86}"/>
                </a:ext>
              </a:extLst>
            </p:cNvPr>
            <p:cNvSpPr>
              <a:spLocks noChangeArrowheads="1"/>
            </p:cNvSpPr>
            <p:nvPr/>
          </p:nvSpPr>
          <p:spPr bwMode="auto">
            <a:xfrm>
              <a:off x="6596876" y="270133"/>
              <a:ext cx="482203" cy="410765"/>
            </a:xfrm>
            <a:prstGeom prst="can">
              <a:avLst>
                <a:gd name="adj" fmla="val 25000"/>
              </a:avLst>
            </a:prstGeom>
            <a:solidFill>
              <a:schemeClr val="accent4">
                <a:lumMod val="50000"/>
              </a:schemeClr>
            </a:solidFill>
            <a:ln w="3175">
              <a:solidFill>
                <a:schemeClr val="tx1"/>
              </a:solidFill>
              <a:round/>
              <a:headEnd/>
              <a:tailEnd/>
            </a:ln>
          </p:spPr>
          <p:txBody>
            <a:bodyPr wrap="none" anchor="ctr"/>
            <a:lstStyle/>
            <a:p>
              <a:endParaRPr lang="en-US" sz="1350" dirty="0"/>
            </a:p>
          </p:txBody>
        </p:sp>
        <p:sp>
          <p:nvSpPr>
            <p:cNvPr id="70" name="Text Box 71">
              <a:extLst>
                <a:ext uri="{FF2B5EF4-FFF2-40B4-BE49-F238E27FC236}">
                  <a16:creationId xmlns:a16="http://schemas.microsoft.com/office/drawing/2014/main" id="{18EF0EC2-6CFE-8A42-B166-2D56D5F569DB}"/>
                </a:ext>
              </a:extLst>
            </p:cNvPr>
            <p:cNvSpPr txBox="1">
              <a:spLocks noChangeArrowheads="1"/>
            </p:cNvSpPr>
            <p:nvPr/>
          </p:nvSpPr>
          <p:spPr bwMode="auto">
            <a:xfrm>
              <a:off x="5373677" y="155642"/>
              <a:ext cx="103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r"/>
              <a:r>
                <a:rPr lang="en-US" sz="900" b="0" dirty="0">
                  <a:latin typeface="Helvetica" pitchFamily="34" charset="0"/>
                </a:rPr>
                <a:t>Operational and </a:t>
              </a:r>
            </a:p>
            <a:p>
              <a:pPr algn="r"/>
              <a:r>
                <a:rPr lang="en-US" sz="900" b="0" dirty="0">
                  <a:latin typeface="Helvetica" pitchFamily="34" charset="0"/>
                </a:rPr>
                <a:t>external Data</a:t>
              </a:r>
            </a:p>
          </p:txBody>
        </p:sp>
        <p:sp>
          <p:nvSpPr>
            <p:cNvPr id="71" name="Text Box 72">
              <a:extLst>
                <a:ext uri="{FF2B5EF4-FFF2-40B4-BE49-F238E27FC236}">
                  <a16:creationId xmlns:a16="http://schemas.microsoft.com/office/drawing/2014/main" id="{EF03D245-9F15-714B-B934-B52A1DD97128}"/>
                </a:ext>
              </a:extLst>
            </p:cNvPr>
            <p:cNvSpPr txBox="1">
              <a:spLocks noChangeArrowheads="1"/>
            </p:cNvSpPr>
            <p:nvPr/>
          </p:nvSpPr>
          <p:spPr bwMode="auto">
            <a:xfrm>
              <a:off x="5742010" y="3643172"/>
              <a:ext cx="6335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Loading</a:t>
              </a:r>
            </a:p>
          </p:txBody>
        </p:sp>
        <p:sp>
          <p:nvSpPr>
            <p:cNvPr id="73" name="Text Box 82">
              <a:extLst>
                <a:ext uri="{FF2B5EF4-FFF2-40B4-BE49-F238E27FC236}">
                  <a16:creationId xmlns:a16="http://schemas.microsoft.com/office/drawing/2014/main" id="{FC9DAE81-0407-AF45-815A-68D9540A4EE8}"/>
                </a:ext>
              </a:extLst>
            </p:cNvPr>
            <p:cNvSpPr txBox="1">
              <a:spLocks noChangeArrowheads="1"/>
            </p:cNvSpPr>
            <p:nvPr/>
          </p:nvSpPr>
          <p:spPr bwMode="auto">
            <a:xfrm>
              <a:off x="5849166" y="1184533"/>
              <a:ext cx="74892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Extraction</a:t>
              </a:r>
            </a:p>
          </p:txBody>
        </p:sp>
        <p:sp>
          <p:nvSpPr>
            <p:cNvPr id="74" name="Text Box 83">
              <a:extLst>
                <a:ext uri="{FF2B5EF4-FFF2-40B4-BE49-F238E27FC236}">
                  <a16:creationId xmlns:a16="http://schemas.microsoft.com/office/drawing/2014/main" id="{E827CE63-A329-D646-8A5D-2B76C4175DD6}"/>
                </a:ext>
              </a:extLst>
            </p:cNvPr>
            <p:cNvSpPr txBox="1">
              <a:spLocks noChangeArrowheads="1"/>
            </p:cNvSpPr>
            <p:nvPr/>
          </p:nvSpPr>
          <p:spPr bwMode="auto">
            <a:xfrm>
              <a:off x="6456384" y="1939389"/>
              <a:ext cx="6719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Cleaning</a:t>
              </a:r>
            </a:p>
          </p:txBody>
        </p:sp>
        <p:sp>
          <p:nvSpPr>
            <p:cNvPr id="75" name="Text Box 84">
              <a:extLst>
                <a:ext uri="{FF2B5EF4-FFF2-40B4-BE49-F238E27FC236}">
                  <a16:creationId xmlns:a16="http://schemas.microsoft.com/office/drawing/2014/main" id="{22FA0707-DAED-1346-BAFB-442BB15A619E}"/>
                </a:ext>
              </a:extLst>
            </p:cNvPr>
            <p:cNvSpPr txBox="1">
              <a:spLocks noChangeArrowheads="1"/>
            </p:cNvSpPr>
            <p:nvPr/>
          </p:nvSpPr>
          <p:spPr bwMode="auto">
            <a:xfrm>
              <a:off x="7794232" y="2808545"/>
              <a:ext cx="10310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dirty="0">
                  <a:latin typeface="Helvetica" pitchFamily="34" charset="0"/>
                </a:rPr>
                <a:t>Transformation</a:t>
              </a:r>
            </a:p>
          </p:txBody>
        </p:sp>
        <p:sp>
          <p:nvSpPr>
            <p:cNvPr id="92" name="Freeform 102">
              <a:extLst>
                <a:ext uri="{FF2B5EF4-FFF2-40B4-BE49-F238E27FC236}">
                  <a16:creationId xmlns:a16="http://schemas.microsoft.com/office/drawing/2014/main" id="{6CB2E5B9-F059-F34C-A5E2-CE1B2AD82EBB}"/>
                </a:ext>
              </a:extLst>
            </p:cNvPr>
            <p:cNvSpPr>
              <a:spLocks/>
            </p:cNvSpPr>
            <p:nvPr/>
          </p:nvSpPr>
          <p:spPr bwMode="auto">
            <a:xfrm>
              <a:off x="6622300" y="2741951"/>
              <a:ext cx="240506" cy="326231"/>
            </a:xfrm>
            <a:custGeom>
              <a:avLst/>
              <a:gdLst>
                <a:gd name="T0" fmla="*/ 2147483647 w 167"/>
                <a:gd name="T1" fmla="*/ 2147483647 h 228"/>
                <a:gd name="T2" fmla="*/ 2147483647 w 167"/>
                <a:gd name="T3" fmla="*/ 2147483647 h 228"/>
                <a:gd name="T4" fmla="*/ 2147483647 w 167"/>
                <a:gd name="T5" fmla="*/ 2147483647 h 228"/>
                <a:gd name="T6" fmla="*/ 2147483647 w 167"/>
                <a:gd name="T7" fmla="*/ 2147483647 h 228"/>
                <a:gd name="T8" fmla="*/ 2147483647 w 167"/>
                <a:gd name="T9" fmla="*/ 2147483647 h 228"/>
                <a:gd name="T10" fmla="*/ 2147483647 w 167"/>
                <a:gd name="T11" fmla="*/ 2147483647 h 228"/>
                <a:gd name="T12" fmla="*/ 2147483647 w 167"/>
                <a:gd name="T13" fmla="*/ 2147483647 h 228"/>
                <a:gd name="T14" fmla="*/ 2147483647 w 167"/>
                <a:gd name="T15" fmla="*/ 2147483647 h 228"/>
                <a:gd name="T16" fmla="*/ 2147483647 w 167"/>
                <a:gd name="T17" fmla="*/ 2147483647 h 228"/>
                <a:gd name="T18" fmla="*/ 2147483647 w 167"/>
                <a:gd name="T19" fmla="*/ 2147483647 h 228"/>
                <a:gd name="T20" fmla="*/ 2147483647 w 167"/>
                <a:gd name="T21" fmla="*/ 2147483647 h 228"/>
                <a:gd name="T22" fmla="*/ 2147483647 w 167"/>
                <a:gd name="T23" fmla="*/ 2147483647 h 228"/>
                <a:gd name="T24" fmla="*/ 2147483647 w 167"/>
                <a:gd name="T25" fmla="*/ 2147483647 h 228"/>
                <a:gd name="T26" fmla="*/ 2147483647 w 167"/>
                <a:gd name="T27" fmla="*/ 2147483647 h 228"/>
                <a:gd name="T28" fmla="*/ 2147483647 w 167"/>
                <a:gd name="T29" fmla="*/ 2147483647 h 228"/>
                <a:gd name="T30" fmla="*/ 2147483647 w 167"/>
                <a:gd name="T31" fmla="*/ 2147483647 h 228"/>
                <a:gd name="T32" fmla="*/ 2147483647 w 167"/>
                <a:gd name="T33" fmla="*/ 2147483647 h 228"/>
                <a:gd name="T34" fmla="*/ 2147483647 w 167"/>
                <a:gd name="T35" fmla="*/ 2147483647 h 228"/>
                <a:gd name="T36" fmla="*/ 2147483647 w 167"/>
                <a:gd name="T37" fmla="*/ 2147483647 h 228"/>
                <a:gd name="T38" fmla="*/ 2147483647 w 167"/>
                <a:gd name="T39" fmla="*/ 2147483647 h 228"/>
                <a:gd name="T40" fmla="*/ 2147483647 w 167"/>
                <a:gd name="T41" fmla="*/ 2147483647 h 228"/>
                <a:gd name="T42" fmla="*/ 2147483647 w 167"/>
                <a:gd name="T43" fmla="*/ 2147483647 h 228"/>
                <a:gd name="T44" fmla="*/ 2147483647 w 167"/>
                <a:gd name="T45" fmla="*/ 2147483647 h 228"/>
                <a:gd name="T46" fmla="*/ 2147483647 w 167"/>
                <a:gd name="T47" fmla="*/ 2147483647 h 228"/>
                <a:gd name="T48" fmla="*/ 2147483647 w 167"/>
                <a:gd name="T49" fmla="*/ 2147483647 h 228"/>
                <a:gd name="T50" fmla="*/ 2147483647 w 167"/>
                <a:gd name="T51" fmla="*/ 2147483647 h 228"/>
                <a:gd name="T52" fmla="*/ 2147483647 w 167"/>
                <a:gd name="T53" fmla="*/ 2147483647 h 228"/>
                <a:gd name="T54" fmla="*/ 2147483647 w 167"/>
                <a:gd name="T55" fmla="*/ 2147483647 h 228"/>
                <a:gd name="T56" fmla="*/ 2147483647 w 167"/>
                <a:gd name="T57" fmla="*/ 2147483647 h 228"/>
                <a:gd name="T58" fmla="*/ 2147483647 w 167"/>
                <a:gd name="T59" fmla="*/ 2147483647 h 228"/>
                <a:gd name="T60" fmla="*/ 2147483647 w 167"/>
                <a:gd name="T61" fmla="*/ 2147483647 h 228"/>
                <a:gd name="T62" fmla="*/ 2147483647 w 167"/>
                <a:gd name="T63" fmla="*/ 2147483647 h 228"/>
                <a:gd name="T64" fmla="*/ 2147483647 w 167"/>
                <a:gd name="T65" fmla="*/ 2147483647 h 228"/>
                <a:gd name="T66" fmla="*/ 2147483647 w 167"/>
                <a:gd name="T67" fmla="*/ 2147483647 h 228"/>
                <a:gd name="T68" fmla="*/ 2147483647 w 167"/>
                <a:gd name="T69" fmla="*/ 2147483647 h 228"/>
                <a:gd name="T70" fmla="*/ 2147483647 w 167"/>
                <a:gd name="T71" fmla="*/ 2147483647 h 228"/>
                <a:gd name="T72" fmla="*/ 2147483647 w 167"/>
                <a:gd name="T73" fmla="*/ 2147483647 h 228"/>
                <a:gd name="T74" fmla="*/ 2147483647 w 167"/>
                <a:gd name="T75" fmla="*/ 2147483647 h 228"/>
                <a:gd name="T76" fmla="*/ 2147483647 w 167"/>
                <a:gd name="T77" fmla="*/ 0 h 228"/>
                <a:gd name="T78" fmla="*/ 2147483647 w 167"/>
                <a:gd name="T79" fmla="*/ 0 h 228"/>
                <a:gd name="T80" fmla="*/ 2147483647 w 167"/>
                <a:gd name="T81" fmla="*/ 2147483647 h 228"/>
                <a:gd name="T82" fmla="*/ 2147483647 w 167"/>
                <a:gd name="T83" fmla="*/ 2147483647 h 228"/>
                <a:gd name="T84" fmla="*/ 2147483647 w 167"/>
                <a:gd name="T85" fmla="*/ 2147483647 h 228"/>
                <a:gd name="T86" fmla="*/ 2147483647 w 167"/>
                <a:gd name="T87" fmla="*/ 2147483647 h 228"/>
                <a:gd name="T88" fmla="*/ 2147483647 w 167"/>
                <a:gd name="T89" fmla="*/ 2147483647 h 228"/>
                <a:gd name="T90" fmla="*/ 2147483647 w 167"/>
                <a:gd name="T91" fmla="*/ 2147483647 h 228"/>
                <a:gd name="T92" fmla="*/ 2147483647 w 167"/>
                <a:gd name="T93" fmla="*/ 2147483647 h 228"/>
                <a:gd name="T94" fmla="*/ 0 w 167"/>
                <a:gd name="T95" fmla="*/ 2147483647 h 228"/>
                <a:gd name="T96" fmla="*/ 2147483647 w 167"/>
                <a:gd name="T97" fmla="*/ 2147483647 h 228"/>
                <a:gd name="T98" fmla="*/ 2147483647 w 167"/>
                <a:gd name="T99" fmla="*/ 2147483647 h 228"/>
                <a:gd name="T100" fmla="*/ 2147483647 w 167"/>
                <a:gd name="T101" fmla="*/ 2147483647 h 228"/>
                <a:gd name="T102" fmla="*/ 2147483647 w 167"/>
                <a:gd name="T103" fmla="*/ 2147483647 h 228"/>
                <a:gd name="T104" fmla="*/ 2147483647 w 167"/>
                <a:gd name="T105" fmla="*/ 2147483647 h 228"/>
                <a:gd name="T106" fmla="*/ 2147483647 w 167"/>
                <a:gd name="T107" fmla="*/ 2147483647 h 228"/>
                <a:gd name="T108" fmla="*/ 2147483647 w 167"/>
                <a:gd name="T109" fmla="*/ 2147483647 h 228"/>
                <a:gd name="T110" fmla="*/ 2147483647 w 167"/>
                <a:gd name="T111" fmla="*/ 2147483647 h 228"/>
                <a:gd name="T112" fmla="*/ 2147483647 w 167"/>
                <a:gd name="T113" fmla="*/ 2147483647 h 228"/>
                <a:gd name="T114" fmla="*/ 2147483647 w 167"/>
                <a:gd name="T115" fmla="*/ 2147483647 h 228"/>
                <a:gd name="T116" fmla="*/ 2147483647 w 167"/>
                <a:gd name="T117" fmla="*/ 2147483647 h 228"/>
                <a:gd name="T118" fmla="*/ 2147483647 w 167"/>
                <a:gd name="T119" fmla="*/ 2147483647 h 228"/>
                <a:gd name="T120" fmla="*/ 2147483647 w 167"/>
                <a:gd name="T121" fmla="*/ 2147483647 h 228"/>
                <a:gd name="T122" fmla="*/ 2147483647 w 167"/>
                <a:gd name="T123" fmla="*/ 2147483647 h 228"/>
                <a:gd name="T124" fmla="*/ 2147483647 w 167"/>
                <a:gd name="T125" fmla="*/ 2147483647 h 2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
                <a:gd name="T190" fmla="*/ 0 h 228"/>
                <a:gd name="T191" fmla="*/ 167 w 167"/>
                <a:gd name="T192" fmla="*/ 228 h 2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 h="228">
                  <a:moveTo>
                    <a:pt x="51" y="220"/>
                  </a:moveTo>
                  <a:lnTo>
                    <a:pt x="54" y="221"/>
                  </a:lnTo>
                  <a:lnTo>
                    <a:pt x="58" y="222"/>
                  </a:lnTo>
                  <a:lnTo>
                    <a:pt x="61" y="222"/>
                  </a:lnTo>
                  <a:lnTo>
                    <a:pt x="63" y="222"/>
                  </a:lnTo>
                  <a:lnTo>
                    <a:pt x="66" y="222"/>
                  </a:lnTo>
                  <a:lnTo>
                    <a:pt x="68" y="221"/>
                  </a:lnTo>
                  <a:lnTo>
                    <a:pt x="70" y="220"/>
                  </a:lnTo>
                  <a:lnTo>
                    <a:pt x="71" y="218"/>
                  </a:lnTo>
                  <a:lnTo>
                    <a:pt x="72" y="217"/>
                  </a:lnTo>
                  <a:lnTo>
                    <a:pt x="72" y="215"/>
                  </a:lnTo>
                  <a:lnTo>
                    <a:pt x="72" y="214"/>
                  </a:lnTo>
                  <a:lnTo>
                    <a:pt x="72" y="211"/>
                  </a:lnTo>
                  <a:lnTo>
                    <a:pt x="72" y="209"/>
                  </a:lnTo>
                  <a:lnTo>
                    <a:pt x="71" y="207"/>
                  </a:lnTo>
                  <a:lnTo>
                    <a:pt x="70" y="205"/>
                  </a:lnTo>
                  <a:lnTo>
                    <a:pt x="69" y="204"/>
                  </a:lnTo>
                  <a:lnTo>
                    <a:pt x="66" y="202"/>
                  </a:lnTo>
                  <a:lnTo>
                    <a:pt x="65" y="198"/>
                  </a:lnTo>
                  <a:lnTo>
                    <a:pt x="63" y="195"/>
                  </a:lnTo>
                  <a:lnTo>
                    <a:pt x="62" y="193"/>
                  </a:lnTo>
                  <a:lnTo>
                    <a:pt x="62" y="190"/>
                  </a:lnTo>
                  <a:lnTo>
                    <a:pt x="62" y="186"/>
                  </a:lnTo>
                  <a:lnTo>
                    <a:pt x="62" y="184"/>
                  </a:lnTo>
                  <a:lnTo>
                    <a:pt x="62" y="180"/>
                  </a:lnTo>
                  <a:lnTo>
                    <a:pt x="62" y="177"/>
                  </a:lnTo>
                  <a:lnTo>
                    <a:pt x="63" y="175"/>
                  </a:lnTo>
                  <a:lnTo>
                    <a:pt x="64" y="174"/>
                  </a:lnTo>
                  <a:lnTo>
                    <a:pt x="65" y="172"/>
                  </a:lnTo>
                  <a:lnTo>
                    <a:pt x="66" y="171"/>
                  </a:lnTo>
                  <a:lnTo>
                    <a:pt x="67" y="170"/>
                  </a:lnTo>
                  <a:lnTo>
                    <a:pt x="68" y="169"/>
                  </a:lnTo>
                  <a:lnTo>
                    <a:pt x="70" y="168"/>
                  </a:lnTo>
                  <a:lnTo>
                    <a:pt x="72" y="168"/>
                  </a:lnTo>
                  <a:lnTo>
                    <a:pt x="72" y="167"/>
                  </a:lnTo>
                  <a:lnTo>
                    <a:pt x="74" y="166"/>
                  </a:lnTo>
                  <a:lnTo>
                    <a:pt x="76" y="166"/>
                  </a:lnTo>
                  <a:lnTo>
                    <a:pt x="78" y="166"/>
                  </a:lnTo>
                  <a:lnTo>
                    <a:pt x="80" y="166"/>
                  </a:lnTo>
                  <a:lnTo>
                    <a:pt x="82" y="166"/>
                  </a:lnTo>
                  <a:lnTo>
                    <a:pt x="85" y="166"/>
                  </a:lnTo>
                  <a:lnTo>
                    <a:pt x="87" y="166"/>
                  </a:lnTo>
                  <a:lnTo>
                    <a:pt x="89" y="166"/>
                  </a:lnTo>
                  <a:lnTo>
                    <a:pt x="91" y="167"/>
                  </a:lnTo>
                  <a:lnTo>
                    <a:pt x="93" y="168"/>
                  </a:lnTo>
                  <a:lnTo>
                    <a:pt x="94" y="168"/>
                  </a:lnTo>
                  <a:lnTo>
                    <a:pt x="96" y="169"/>
                  </a:lnTo>
                  <a:lnTo>
                    <a:pt x="98" y="170"/>
                  </a:lnTo>
                  <a:lnTo>
                    <a:pt x="99" y="171"/>
                  </a:lnTo>
                  <a:lnTo>
                    <a:pt x="100" y="172"/>
                  </a:lnTo>
                  <a:lnTo>
                    <a:pt x="100" y="174"/>
                  </a:lnTo>
                  <a:lnTo>
                    <a:pt x="102" y="176"/>
                  </a:lnTo>
                  <a:lnTo>
                    <a:pt x="104" y="178"/>
                  </a:lnTo>
                  <a:lnTo>
                    <a:pt x="104" y="181"/>
                  </a:lnTo>
                  <a:lnTo>
                    <a:pt x="105" y="184"/>
                  </a:lnTo>
                  <a:lnTo>
                    <a:pt x="105" y="187"/>
                  </a:lnTo>
                  <a:lnTo>
                    <a:pt x="104" y="190"/>
                  </a:lnTo>
                  <a:lnTo>
                    <a:pt x="104" y="193"/>
                  </a:lnTo>
                  <a:lnTo>
                    <a:pt x="102" y="195"/>
                  </a:lnTo>
                  <a:lnTo>
                    <a:pt x="101" y="197"/>
                  </a:lnTo>
                  <a:lnTo>
                    <a:pt x="100" y="200"/>
                  </a:lnTo>
                  <a:lnTo>
                    <a:pt x="96" y="204"/>
                  </a:lnTo>
                  <a:lnTo>
                    <a:pt x="93" y="207"/>
                  </a:lnTo>
                  <a:lnTo>
                    <a:pt x="93" y="209"/>
                  </a:lnTo>
                  <a:lnTo>
                    <a:pt x="92" y="210"/>
                  </a:lnTo>
                  <a:lnTo>
                    <a:pt x="91" y="212"/>
                  </a:lnTo>
                  <a:lnTo>
                    <a:pt x="91" y="213"/>
                  </a:lnTo>
                  <a:lnTo>
                    <a:pt x="91" y="215"/>
                  </a:lnTo>
                  <a:lnTo>
                    <a:pt x="92" y="215"/>
                  </a:lnTo>
                  <a:lnTo>
                    <a:pt x="93" y="216"/>
                  </a:lnTo>
                  <a:lnTo>
                    <a:pt x="94" y="217"/>
                  </a:lnTo>
                  <a:lnTo>
                    <a:pt x="95" y="219"/>
                  </a:lnTo>
                  <a:lnTo>
                    <a:pt x="97" y="220"/>
                  </a:lnTo>
                  <a:lnTo>
                    <a:pt x="99" y="221"/>
                  </a:lnTo>
                  <a:lnTo>
                    <a:pt x="101" y="222"/>
                  </a:lnTo>
                  <a:lnTo>
                    <a:pt x="104" y="223"/>
                  </a:lnTo>
                  <a:lnTo>
                    <a:pt x="107" y="224"/>
                  </a:lnTo>
                  <a:lnTo>
                    <a:pt x="110" y="225"/>
                  </a:lnTo>
                  <a:lnTo>
                    <a:pt x="114" y="225"/>
                  </a:lnTo>
                  <a:lnTo>
                    <a:pt x="119" y="226"/>
                  </a:lnTo>
                  <a:lnTo>
                    <a:pt x="122" y="227"/>
                  </a:lnTo>
                  <a:lnTo>
                    <a:pt x="127" y="228"/>
                  </a:lnTo>
                  <a:lnTo>
                    <a:pt x="130" y="228"/>
                  </a:lnTo>
                  <a:lnTo>
                    <a:pt x="135" y="228"/>
                  </a:lnTo>
                  <a:lnTo>
                    <a:pt x="139" y="228"/>
                  </a:lnTo>
                  <a:lnTo>
                    <a:pt x="143" y="228"/>
                  </a:lnTo>
                  <a:lnTo>
                    <a:pt x="147" y="227"/>
                  </a:lnTo>
                  <a:lnTo>
                    <a:pt x="150" y="226"/>
                  </a:lnTo>
                  <a:lnTo>
                    <a:pt x="154" y="225"/>
                  </a:lnTo>
                  <a:lnTo>
                    <a:pt x="157" y="224"/>
                  </a:lnTo>
                  <a:lnTo>
                    <a:pt x="159" y="222"/>
                  </a:lnTo>
                  <a:lnTo>
                    <a:pt x="158" y="219"/>
                  </a:lnTo>
                  <a:lnTo>
                    <a:pt x="158" y="215"/>
                  </a:lnTo>
                  <a:lnTo>
                    <a:pt x="158" y="212"/>
                  </a:lnTo>
                  <a:lnTo>
                    <a:pt x="158" y="208"/>
                  </a:lnTo>
                  <a:lnTo>
                    <a:pt x="158" y="201"/>
                  </a:lnTo>
                  <a:lnTo>
                    <a:pt x="158" y="193"/>
                  </a:lnTo>
                  <a:lnTo>
                    <a:pt x="158" y="186"/>
                  </a:lnTo>
                  <a:lnTo>
                    <a:pt x="158" y="178"/>
                  </a:lnTo>
                  <a:lnTo>
                    <a:pt x="159" y="173"/>
                  </a:lnTo>
                  <a:lnTo>
                    <a:pt x="159" y="168"/>
                  </a:lnTo>
                  <a:lnTo>
                    <a:pt x="159" y="167"/>
                  </a:lnTo>
                  <a:lnTo>
                    <a:pt x="158" y="166"/>
                  </a:lnTo>
                  <a:lnTo>
                    <a:pt x="158" y="164"/>
                  </a:lnTo>
                  <a:lnTo>
                    <a:pt x="157" y="162"/>
                  </a:lnTo>
                  <a:lnTo>
                    <a:pt x="155" y="161"/>
                  </a:lnTo>
                  <a:lnTo>
                    <a:pt x="153" y="160"/>
                  </a:lnTo>
                  <a:lnTo>
                    <a:pt x="151" y="158"/>
                  </a:lnTo>
                  <a:lnTo>
                    <a:pt x="149" y="158"/>
                  </a:lnTo>
                  <a:lnTo>
                    <a:pt x="148" y="157"/>
                  </a:lnTo>
                  <a:lnTo>
                    <a:pt x="145" y="157"/>
                  </a:lnTo>
                  <a:lnTo>
                    <a:pt x="143" y="157"/>
                  </a:lnTo>
                  <a:lnTo>
                    <a:pt x="141" y="157"/>
                  </a:lnTo>
                  <a:lnTo>
                    <a:pt x="139" y="157"/>
                  </a:lnTo>
                  <a:lnTo>
                    <a:pt x="138" y="158"/>
                  </a:lnTo>
                  <a:lnTo>
                    <a:pt x="136" y="159"/>
                  </a:lnTo>
                  <a:lnTo>
                    <a:pt x="135" y="161"/>
                  </a:lnTo>
                  <a:lnTo>
                    <a:pt x="133" y="162"/>
                  </a:lnTo>
                  <a:lnTo>
                    <a:pt x="131" y="163"/>
                  </a:lnTo>
                  <a:lnTo>
                    <a:pt x="129" y="164"/>
                  </a:lnTo>
                  <a:lnTo>
                    <a:pt x="127" y="165"/>
                  </a:lnTo>
                  <a:lnTo>
                    <a:pt x="124" y="165"/>
                  </a:lnTo>
                  <a:lnTo>
                    <a:pt x="121" y="165"/>
                  </a:lnTo>
                  <a:lnTo>
                    <a:pt x="119" y="165"/>
                  </a:lnTo>
                  <a:lnTo>
                    <a:pt x="116" y="164"/>
                  </a:lnTo>
                  <a:lnTo>
                    <a:pt x="113" y="163"/>
                  </a:lnTo>
                  <a:lnTo>
                    <a:pt x="110" y="161"/>
                  </a:lnTo>
                  <a:lnTo>
                    <a:pt x="108" y="159"/>
                  </a:lnTo>
                  <a:lnTo>
                    <a:pt x="106" y="157"/>
                  </a:lnTo>
                  <a:lnTo>
                    <a:pt x="105" y="156"/>
                  </a:lnTo>
                  <a:lnTo>
                    <a:pt x="104" y="155"/>
                  </a:lnTo>
                  <a:lnTo>
                    <a:pt x="103" y="153"/>
                  </a:lnTo>
                  <a:lnTo>
                    <a:pt x="103" y="152"/>
                  </a:lnTo>
                  <a:lnTo>
                    <a:pt x="102" y="150"/>
                  </a:lnTo>
                  <a:lnTo>
                    <a:pt x="102" y="148"/>
                  </a:lnTo>
                  <a:lnTo>
                    <a:pt x="101" y="147"/>
                  </a:lnTo>
                  <a:lnTo>
                    <a:pt x="101" y="145"/>
                  </a:lnTo>
                  <a:lnTo>
                    <a:pt x="101" y="143"/>
                  </a:lnTo>
                  <a:lnTo>
                    <a:pt x="102" y="140"/>
                  </a:lnTo>
                  <a:lnTo>
                    <a:pt x="102" y="138"/>
                  </a:lnTo>
                  <a:lnTo>
                    <a:pt x="103" y="137"/>
                  </a:lnTo>
                  <a:lnTo>
                    <a:pt x="103" y="135"/>
                  </a:lnTo>
                  <a:lnTo>
                    <a:pt x="104" y="133"/>
                  </a:lnTo>
                  <a:lnTo>
                    <a:pt x="105" y="132"/>
                  </a:lnTo>
                  <a:lnTo>
                    <a:pt x="106" y="130"/>
                  </a:lnTo>
                  <a:lnTo>
                    <a:pt x="109" y="128"/>
                  </a:lnTo>
                  <a:lnTo>
                    <a:pt x="110" y="126"/>
                  </a:lnTo>
                  <a:lnTo>
                    <a:pt x="113" y="124"/>
                  </a:lnTo>
                  <a:lnTo>
                    <a:pt x="117" y="123"/>
                  </a:lnTo>
                  <a:lnTo>
                    <a:pt x="120" y="122"/>
                  </a:lnTo>
                  <a:lnTo>
                    <a:pt x="122" y="122"/>
                  </a:lnTo>
                  <a:lnTo>
                    <a:pt x="125" y="122"/>
                  </a:lnTo>
                  <a:lnTo>
                    <a:pt x="129" y="122"/>
                  </a:lnTo>
                  <a:lnTo>
                    <a:pt x="131" y="123"/>
                  </a:lnTo>
                  <a:lnTo>
                    <a:pt x="134" y="124"/>
                  </a:lnTo>
                  <a:lnTo>
                    <a:pt x="136" y="126"/>
                  </a:lnTo>
                  <a:lnTo>
                    <a:pt x="138" y="127"/>
                  </a:lnTo>
                  <a:lnTo>
                    <a:pt x="139" y="128"/>
                  </a:lnTo>
                  <a:lnTo>
                    <a:pt x="140" y="129"/>
                  </a:lnTo>
                  <a:lnTo>
                    <a:pt x="141" y="130"/>
                  </a:lnTo>
                  <a:lnTo>
                    <a:pt x="143" y="130"/>
                  </a:lnTo>
                  <a:lnTo>
                    <a:pt x="145" y="131"/>
                  </a:lnTo>
                  <a:lnTo>
                    <a:pt x="147" y="132"/>
                  </a:lnTo>
                  <a:lnTo>
                    <a:pt x="148" y="132"/>
                  </a:lnTo>
                  <a:lnTo>
                    <a:pt x="150" y="132"/>
                  </a:lnTo>
                  <a:lnTo>
                    <a:pt x="152" y="132"/>
                  </a:lnTo>
                  <a:lnTo>
                    <a:pt x="154" y="132"/>
                  </a:lnTo>
                  <a:lnTo>
                    <a:pt x="156" y="131"/>
                  </a:lnTo>
                  <a:lnTo>
                    <a:pt x="158" y="131"/>
                  </a:lnTo>
                  <a:lnTo>
                    <a:pt x="159" y="130"/>
                  </a:lnTo>
                  <a:lnTo>
                    <a:pt x="161" y="129"/>
                  </a:lnTo>
                  <a:lnTo>
                    <a:pt x="163" y="128"/>
                  </a:lnTo>
                  <a:lnTo>
                    <a:pt x="165" y="127"/>
                  </a:lnTo>
                  <a:lnTo>
                    <a:pt x="165" y="126"/>
                  </a:lnTo>
                  <a:lnTo>
                    <a:pt x="166" y="126"/>
                  </a:lnTo>
                  <a:lnTo>
                    <a:pt x="167" y="124"/>
                  </a:lnTo>
                  <a:lnTo>
                    <a:pt x="167" y="123"/>
                  </a:lnTo>
                  <a:lnTo>
                    <a:pt x="167" y="120"/>
                  </a:lnTo>
                  <a:lnTo>
                    <a:pt x="167" y="117"/>
                  </a:lnTo>
                  <a:lnTo>
                    <a:pt x="167" y="113"/>
                  </a:lnTo>
                  <a:lnTo>
                    <a:pt x="167" y="109"/>
                  </a:lnTo>
                  <a:lnTo>
                    <a:pt x="167" y="106"/>
                  </a:lnTo>
                  <a:lnTo>
                    <a:pt x="167" y="101"/>
                  </a:lnTo>
                  <a:lnTo>
                    <a:pt x="165" y="93"/>
                  </a:lnTo>
                  <a:lnTo>
                    <a:pt x="163" y="86"/>
                  </a:lnTo>
                  <a:lnTo>
                    <a:pt x="161" y="79"/>
                  </a:lnTo>
                  <a:lnTo>
                    <a:pt x="159" y="73"/>
                  </a:lnTo>
                  <a:lnTo>
                    <a:pt x="155" y="74"/>
                  </a:lnTo>
                  <a:lnTo>
                    <a:pt x="150" y="74"/>
                  </a:lnTo>
                  <a:lnTo>
                    <a:pt x="146" y="75"/>
                  </a:lnTo>
                  <a:lnTo>
                    <a:pt x="141" y="75"/>
                  </a:lnTo>
                  <a:lnTo>
                    <a:pt x="137" y="75"/>
                  </a:lnTo>
                  <a:lnTo>
                    <a:pt x="132" y="75"/>
                  </a:lnTo>
                  <a:lnTo>
                    <a:pt x="128" y="74"/>
                  </a:lnTo>
                  <a:lnTo>
                    <a:pt x="124" y="74"/>
                  </a:lnTo>
                  <a:lnTo>
                    <a:pt x="116" y="73"/>
                  </a:lnTo>
                  <a:lnTo>
                    <a:pt x="110" y="72"/>
                  </a:lnTo>
                  <a:lnTo>
                    <a:pt x="106" y="71"/>
                  </a:lnTo>
                  <a:lnTo>
                    <a:pt x="104" y="71"/>
                  </a:lnTo>
                  <a:lnTo>
                    <a:pt x="101" y="70"/>
                  </a:lnTo>
                  <a:lnTo>
                    <a:pt x="98" y="68"/>
                  </a:lnTo>
                  <a:lnTo>
                    <a:pt x="95" y="66"/>
                  </a:lnTo>
                  <a:lnTo>
                    <a:pt x="93" y="63"/>
                  </a:lnTo>
                  <a:lnTo>
                    <a:pt x="92" y="61"/>
                  </a:lnTo>
                  <a:lnTo>
                    <a:pt x="91" y="59"/>
                  </a:lnTo>
                  <a:lnTo>
                    <a:pt x="91" y="56"/>
                  </a:lnTo>
                  <a:lnTo>
                    <a:pt x="90" y="54"/>
                  </a:lnTo>
                  <a:lnTo>
                    <a:pt x="90" y="51"/>
                  </a:lnTo>
                  <a:lnTo>
                    <a:pt x="90" y="49"/>
                  </a:lnTo>
                  <a:lnTo>
                    <a:pt x="91" y="46"/>
                  </a:lnTo>
                  <a:lnTo>
                    <a:pt x="91" y="44"/>
                  </a:lnTo>
                  <a:lnTo>
                    <a:pt x="92" y="42"/>
                  </a:lnTo>
                  <a:lnTo>
                    <a:pt x="93" y="41"/>
                  </a:lnTo>
                  <a:lnTo>
                    <a:pt x="95" y="39"/>
                  </a:lnTo>
                  <a:lnTo>
                    <a:pt x="97" y="37"/>
                  </a:lnTo>
                  <a:lnTo>
                    <a:pt x="98" y="35"/>
                  </a:lnTo>
                  <a:lnTo>
                    <a:pt x="100" y="33"/>
                  </a:lnTo>
                  <a:lnTo>
                    <a:pt x="100" y="31"/>
                  </a:lnTo>
                  <a:lnTo>
                    <a:pt x="101" y="28"/>
                  </a:lnTo>
                  <a:lnTo>
                    <a:pt x="102" y="25"/>
                  </a:lnTo>
                  <a:lnTo>
                    <a:pt x="103" y="22"/>
                  </a:lnTo>
                  <a:lnTo>
                    <a:pt x="103" y="19"/>
                  </a:lnTo>
                  <a:lnTo>
                    <a:pt x="102" y="15"/>
                  </a:lnTo>
                  <a:lnTo>
                    <a:pt x="101" y="13"/>
                  </a:lnTo>
                  <a:lnTo>
                    <a:pt x="100" y="9"/>
                  </a:lnTo>
                  <a:lnTo>
                    <a:pt x="100" y="8"/>
                  </a:lnTo>
                  <a:lnTo>
                    <a:pt x="99" y="7"/>
                  </a:lnTo>
                  <a:lnTo>
                    <a:pt x="98" y="5"/>
                  </a:lnTo>
                  <a:lnTo>
                    <a:pt x="97" y="4"/>
                  </a:lnTo>
                  <a:lnTo>
                    <a:pt x="95" y="3"/>
                  </a:lnTo>
                  <a:lnTo>
                    <a:pt x="93" y="3"/>
                  </a:lnTo>
                  <a:lnTo>
                    <a:pt x="91" y="2"/>
                  </a:lnTo>
                  <a:lnTo>
                    <a:pt x="90" y="1"/>
                  </a:lnTo>
                  <a:lnTo>
                    <a:pt x="88" y="0"/>
                  </a:lnTo>
                  <a:lnTo>
                    <a:pt x="86" y="0"/>
                  </a:lnTo>
                  <a:lnTo>
                    <a:pt x="83" y="0"/>
                  </a:lnTo>
                  <a:lnTo>
                    <a:pt x="81" y="0"/>
                  </a:lnTo>
                  <a:lnTo>
                    <a:pt x="78" y="0"/>
                  </a:lnTo>
                  <a:lnTo>
                    <a:pt x="76" y="0"/>
                  </a:lnTo>
                  <a:lnTo>
                    <a:pt x="73" y="0"/>
                  </a:lnTo>
                  <a:lnTo>
                    <a:pt x="72" y="1"/>
                  </a:lnTo>
                  <a:lnTo>
                    <a:pt x="70" y="1"/>
                  </a:lnTo>
                  <a:lnTo>
                    <a:pt x="68" y="2"/>
                  </a:lnTo>
                  <a:lnTo>
                    <a:pt x="66" y="3"/>
                  </a:lnTo>
                  <a:lnTo>
                    <a:pt x="65" y="3"/>
                  </a:lnTo>
                  <a:lnTo>
                    <a:pt x="63" y="4"/>
                  </a:lnTo>
                  <a:lnTo>
                    <a:pt x="62" y="5"/>
                  </a:lnTo>
                  <a:lnTo>
                    <a:pt x="62" y="6"/>
                  </a:lnTo>
                  <a:lnTo>
                    <a:pt x="60" y="8"/>
                  </a:lnTo>
                  <a:lnTo>
                    <a:pt x="59" y="10"/>
                  </a:lnTo>
                  <a:lnTo>
                    <a:pt x="57" y="13"/>
                  </a:lnTo>
                  <a:lnTo>
                    <a:pt x="56" y="16"/>
                  </a:lnTo>
                  <a:lnTo>
                    <a:pt x="56" y="19"/>
                  </a:lnTo>
                  <a:lnTo>
                    <a:pt x="56" y="22"/>
                  </a:lnTo>
                  <a:lnTo>
                    <a:pt x="56" y="25"/>
                  </a:lnTo>
                  <a:lnTo>
                    <a:pt x="57" y="28"/>
                  </a:lnTo>
                  <a:lnTo>
                    <a:pt x="59" y="31"/>
                  </a:lnTo>
                  <a:lnTo>
                    <a:pt x="60" y="32"/>
                  </a:lnTo>
                  <a:lnTo>
                    <a:pt x="62" y="35"/>
                  </a:lnTo>
                  <a:lnTo>
                    <a:pt x="63" y="37"/>
                  </a:lnTo>
                  <a:lnTo>
                    <a:pt x="65" y="40"/>
                  </a:lnTo>
                  <a:lnTo>
                    <a:pt x="67" y="42"/>
                  </a:lnTo>
                  <a:lnTo>
                    <a:pt x="68" y="44"/>
                  </a:lnTo>
                  <a:lnTo>
                    <a:pt x="68" y="47"/>
                  </a:lnTo>
                  <a:lnTo>
                    <a:pt x="68" y="50"/>
                  </a:lnTo>
                  <a:lnTo>
                    <a:pt x="68" y="52"/>
                  </a:lnTo>
                  <a:lnTo>
                    <a:pt x="67" y="55"/>
                  </a:lnTo>
                  <a:lnTo>
                    <a:pt x="66" y="58"/>
                  </a:lnTo>
                  <a:lnTo>
                    <a:pt x="64" y="60"/>
                  </a:lnTo>
                  <a:lnTo>
                    <a:pt x="62" y="62"/>
                  </a:lnTo>
                  <a:lnTo>
                    <a:pt x="60" y="64"/>
                  </a:lnTo>
                  <a:lnTo>
                    <a:pt x="57" y="66"/>
                  </a:lnTo>
                  <a:lnTo>
                    <a:pt x="54" y="68"/>
                  </a:lnTo>
                  <a:lnTo>
                    <a:pt x="51" y="70"/>
                  </a:lnTo>
                  <a:lnTo>
                    <a:pt x="46" y="71"/>
                  </a:lnTo>
                  <a:lnTo>
                    <a:pt x="43" y="71"/>
                  </a:lnTo>
                  <a:lnTo>
                    <a:pt x="39" y="71"/>
                  </a:lnTo>
                  <a:lnTo>
                    <a:pt x="34" y="71"/>
                  </a:lnTo>
                  <a:lnTo>
                    <a:pt x="29" y="71"/>
                  </a:lnTo>
                  <a:lnTo>
                    <a:pt x="24" y="71"/>
                  </a:lnTo>
                  <a:lnTo>
                    <a:pt x="17" y="71"/>
                  </a:lnTo>
                  <a:lnTo>
                    <a:pt x="11" y="71"/>
                  </a:lnTo>
                  <a:lnTo>
                    <a:pt x="5" y="71"/>
                  </a:lnTo>
                  <a:lnTo>
                    <a:pt x="4" y="75"/>
                  </a:lnTo>
                  <a:lnTo>
                    <a:pt x="3" y="81"/>
                  </a:lnTo>
                  <a:lnTo>
                    <a:pt x="2" y="89"/>
                  </a:lnTo>
                  <a:lnTo>
                    <a:pt x="1" y="96"/>
                  </a:lnTo>
                  <a:lnTo>
                    <a:pt x="0" y="103"/>
                  </a:lnTo>
                  <a:lnTo>
                    <a:pt x="0" y="109"/>
                  </a:lnTo>
                  <a:lnTo>
                    <a:pt x="0" y="115"/>
                  </a:lnTo>
                  <a:lnTo>
                    <a:pt x="0" y="118"/>
                  </a:lnTo>
                  <a:lnTo>
                    <a:pt x="1" y="120"/>
                  </a:lnTo>
                  <a:lnTo>
                    <a:pt x="2" y="122"/>
                  </a:lnTo>
                  <a:lnTo>
                    <a:pt x="3" y="123"/>
                  </a:lnTo>
                  <a:lnTo>
                    <a:pt x="5" y="125"/>
                  </a:lnTo>
                  <a:lnTo>
                    <a:pt x="6" y="126"/>
                  </a:lnTo>
                  <a:lnTo>
                    <a:pt x="8" y="127"/>
                  </a:lnTo>
                  <a:lnTo>
                    <a:pt x="11" y="128"/>
                  </a:lnTo>
                  <a:lnTo>
                    <a:pt x="13" y="128"/>
                  </a:lnTo>
                  <a:lnTo>
                    <a:pt x="15" y="128"/>
                  </a:lnTo>
                  <a:lnTo>
                    <a:pt x="18" y="128"/>
                  </a:lnTo>
                  <a:lnTo>
                    <a:pt x="21" y="128"/>
                  </a:lnTo>
                  <a:lnTo>
                    <a:pt x="23" y="128"/>
                  </a:lnTo>
                  <a:lnTo>
                    <a:pt x="25" y="128"/>
                  </a:lnTo>
                  <a:lnTo>
                    <a:pt x="27" y="127"/>
                  </a:lnTo>
                  <a:lnTo>
                    <a:pt x="29" y="126"/>
                  </a:lnTo>
                  <a:lnTo>
                    <a:pt x="31" y="124"/>
                  </a:lnTo>
                  <a:lnTo>
                    <a:pt x="33" y="123"/>
                  </a:lnTo>
                  <a:lnTo>
                    <a:pt x="34" y="121"/>
                  </a:lnTo>
                  <a:lnTo>
                    <a:pt x="37" y="121"/>
                  </a:lnTo>
                  <a:lnTo>
                    <a:pt x="40" y="120"/>
                  </a:lnTo>
                  <a:lnTo>
                    <a:pt x="42" y="120"/>
                  </a:lnTo>
                  <a:lnTo>
                    <a:pt x="44" y="120"/>
                  </a:lnTo>
                  <a:lnTo>
                    <a:pt x="47" y="121"/>
                  </a:lnTo>
                  <a:lnTo>
                    <a:pt x="50" y="122"/>
                  </a:lnTo>
                  <a:lnTo>
                    <a:pt x="53" y="123"/>
                  </a:lnTo>
                  <a:lnTo>
                    <a:pt x="54" y="125"/>
                  </a:lnTo>
                  <a:lnTo>
                    <a:pt x="56" y="127"/>
                  </a:lnTo>
                  <a:lnTo>
                    <a:pt x="58" y="129"/>
                  </a:lnTo>
                  <a:lnTo>
                    <a:pt x="60" y="132"/>
                  </a:lnTo>
                  <a:lnTo>
                    <a:pt x="61" y="135"/>
                  </a:lnTo>
                  <a:lnTo>
                    <a:pt x="62" y="138"/>
                  </a:lnTo>
                  <a:lnTo>
                    <a:pt x="62" y="142"/>
                  </a:lnTo>
                  <a:lnTo>
                    <a:pt x="62" y="145"/>
                  </a:lnTo>
                  <a:lnTo>
                    <a:pt x="61" y="147"/>
                  </a:lnTo>
                  <a:lnTo>
                    <a:pt x="60" y="149"/>
                  </a:lnTo>
                  <a:lnTo>
                    <a:pt x="58" y="151"/>
                  </a:lnTo>
                  <a:lnTo>
                    <a:pt x="56" y="153"/>
                  </a:lnTo>
                  <a:lnTo>
                    <a:pt x="54" y="155"/>
                  </a:lnTo>
                  <a:lnTo>
                    <a:pt x="53" y="156"/>
                  </a:lnTo>
                  <a:lnTo>
                    <a:pt x="50" y="157"/>
                  </a:lnTo>
                  <a:lnTo>
                    <a:pt x="47" y="157"/>
                  </a:lnTo>
                  <a:lnTo>
                    <a:pt x="44" y="158"/>
                  </a:lnTo>
                  <a:lnTo>
                    <a:pt x="42" y="158"/>
                  </a:lnTo>
                  <a:lnTo>
                    <a:pt x="40" y="158"/>
                  </a:lnTo>
                  <a:lnTo>
                    <a:pt x="37" y="157"/>
                  </a:lnTo>
                  <a:lnTo>
                    <a:pt x="34" y="157"/>
                  </a:lnTo>
                  <a:lnTo>
                    <a:pt x="33" y="155"/>
                  </a:lnTo>
                  <a:lnTo>
                    <a:pt x="31" y="153"/>
                  </a:lnTo>
                  <a:lnTo>
                    <a:pt x="30" y="151"/>
                  </a:lnTo>
                  <a:lnTo>
                    <a:pt x="28" y="150"/>
                  </a:lnTo>
                  <a:lnTo>
                    <a:pt x="26" y="149"/>
                  </a:lnTo>
                  <a:lnTo>
                    <a:pt x="24" y="148"/>
                  </a:lnTo>
                  <a:lnTo>
                    <a:pt x="22" y="148"/>
                  </a:lnTo>
                  <a:lnTo>
                    <a:pt x="20" y="148"/>
                  </a:lnTo>
                  <a:lnTo>
                    <a:pt x="17" y="148"/>
                  </a:lnTo>
                  <a:lnTo>
                    <a:pt x="15" y="148"/>
                  </a:lnTo>
                  <a:lnTo>
                    <a:pt x="14" y="150"/>
                  </a:lnTo>
                  <a:lnTo>
                    <a:pt x="11" y="151"/>
                  </a:lnTo>
                  <a:lnTo>
                    <a:pt x="9" y="152"/>
                  </a:lnTo>
                  <a:lnTo>
                    <a:pt x="7" y="154"/>
                  </a:lnTo>
                  <a:lnTo>
                    <a:pt x="5" y="156"/>
                  </a:lnTo>
                  <a:lnTo>
                    <a:pt x="5" y="157"/>
                  </a:lnTo>
                  <a:lnTo>
                    <a:pt x="3" y="159"/>
                  </a:lnTo>
                  <a:lnTo>
                    <a:pt x="2" y="162"/>
                  </a:lnTo>
                  <a:lnTo>
                    <a:pt x="1" y="164"/>
                  </a:lnTo>
                  <a:lnTo>
                    <a:pt x="1" y="167"/>
                  </a:lnTo>
                  <a:lnTo>
                    <a:pt x="1" y="170"/>
                  </a:lnTo>
                  <a:lnTo>
                    <a:pt x="2" y="174"/>
                  </a:lnTo>
                  <a:lnTo>
                    <a:pt x="3" y="182"/>
                  </a:lnTo>
                  <a:lnTo>
                    <a:pt x="5" y="191"/>
                  </a:lnTo>
                  <a:lnTo>
                    <a:pt x="5" y="195"/>
                  </a:lnTo>
                  <a:lnTo>
                    <a:pt x="6" y="199"/>
                  </a:lnTo>
                  <a:lnTo>
                    <a:pt x="6" y="204"/>
                  </a:lnTo>
                  <a:lnTo>
                    <a:pt x="7" y="208"/>
                  </a:lnTo>
                  <a:lnTo>
                    <a:pt x="7" y="212"/>
                  </a:lnTo>
                  <a:lnTo>
                    <a:pt x="6" y="215"/>
                  </a:lnTo>
                  <a:lnTo>
                    <a:pt x="6" y="217"/>
                  </a:lnTo>
                  <a:lnTo>
                    <a:pt x="5" y="219"/>
                  </a:lnTo>
                  <a:lnTo>
                    <a:pt x="5" y="221"/>
                  </a:lnTo>
                  <a:lnTo>
                    <a:pt x="5" y="222"/>
                  </a:lnTo>
                  <a:lnTo>
                    <a:pt x="11" y="221"/>
                  </a:lnTo>
                  <a:lnTo>
                    <a:pt x="17" y="219"/>
                  </a:lnTo>
                  <a:lnTo>
                    <a:pt x="24" y="219"/>
                  </a:lnTo>
                  <a:lnTo>
                    <a:pt x="30" y="218"/>
                  </a:lnTo>
                  <a:lnTo>
                    <a:pt x="35" y="217"/>
                  </a:lnTo>
                  <a:lnTo>
                    <a:pt x="41" y="217"/>
                  </a:lnTo>
                  <a:lnTo>
                    <a:pt x="43" y="218"/>
                  </a:lnTo>
                  <a:lnTo>
                    <a:pt x="46" y="218"/>
                  </a:lnTo>
                  <a:lnTo>
                    <a:pt x="48" y="219"/>
                  </a:lnTo>
                  <a:lnTo>
                    <a:pt x="51" y="22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93" name="Freeform 103">
              <a:extLst>
                <a:ext uri="{FF2B5EF4-FFF2-40B4-BE49-F238E27FC236}">
                  <a16:creationId xmlns:a16="http://schemas.microsoft.com/office/drawing/2014/main" id="{74FB3150-09E9-4542-AD58-C554EAF6FCD5}"/>
                </a:ext>
              </a:extLst>
            </p:cNvPr>
            <p:cNvSpPr>
              <a:spLocks/>
            </p:cNvSpPr>
            <p:nvPr/>
          </p:nvSpPr>
          <p:spPr bwMode="auto">
            <a:xfrm>
              <a:off x="6896480" y="2778544"/>
              <a:ext cx="384572" cy="297656"/>
            </a:xfrm>
            <a:custGeom>
              <a:avLst/>
              <a:gdLst>
                <a:gd name="T0" fmla="*/ 2147483647 w 268"/>
                <a:gd name="T1" fmla="*/ 2147483647 h 208"/>
                <a:gd name="T2" fmla="*/ 2147483647 w 268"/>
                <a:gd name="T3" fmla="*/ 2147483647 h 208"/>
                <a:gd name="T4" fmla="*/ 2147483647 w 268"/>
                <a:gd name="T5" fmla="*/ 2147483647 h 208"/>
                <a:gd name="T6" fmla="*/ 2147483647 w 268"/>
                <a:gd name="T7" fmla="*/ 2147483647 h 208"/>
                <a:gd name="T8" fmla="*/ 0 w 268"/>
                <a:gd name="T9" fmla="*/ 2147483647 h 208"/>
                <a:gd name="T10" fmla="*/ 2147483647 w 268"/>
                <a:gd name="T11" fmla="*/ 2147483647 h 208"/>
                <a:gd name="T12" fmla="*/ 2147483647 w 268"/>
                <a:gd name="T13" fmla="*/ 2147483647 h 208"/>
                <a:gd name="T14" fmla="*/ 2147483647 w 268"/>
                <a:gd name="T15" fmla="*/ 2147483647 h 208"/>
                <a:gd name="T16" fmla="*/ 2147483647 w 268"/>
                <a:gd name="T17" fmla="*/ 2147483647 h 208"/>
                <a:gd name="T18" fmla="*/ 2147483647 w 268"/>
                <a:gd name="T19" fmla="*/ 2147483647 h 208"/>
                <a:gd name="T20" fmla="*/ 2147483647 w 268"/>
                <a:gd name="T21" fmla="*/ 2147483647 h 208"/>
                <a:gd name="T22" fmla="*/ 2147483647 w 268"/>
                <a:gd name="T23" fmla="*/ 2147483647 h 208"/>
                <a:gd name="T24" fmla="*/ 2147483647 w 268"/>
                <a:gd name="T25" fmla="*/ 2147483647 h 208"/>
                <a:gd name="T26" fmla="*/ 2147483647 w 268"/>
                <a:gd name="T27" fmla="*/ 2147483647 h 208"/>
                <a:gd name="T28" fmla="*/ 2147483647 w 268"/>
                <a:gd name="T29" fmla="*/ 2147483647 h 208"/>
                <a:gd name="T30" fmla="*/ 2147483647 w 268"/>
                <a:gd name="T31" fmla="*/ 2147483647 h 208"/>
                <a:gd name="T32" fmla="*/ 2147483647 w 268"/>
                <a:gd name="T33" fmla="*/ 2147483647 h 208"/>
                <a:gd name="T34" fmla="*/ 2147483647 w 268"/>
                <a:gd name="T35" fmla="*/ 2147483647 h 208"/>
                <a:gd name="T36" fmla="*/ 2147483647 w 268"/>
                <a:gd name="T37" fmla="*/ 2147483647 h 208"/>
                <a:gd name="T38" fmla="*/ 2147483647 w 268"/>
                <a:gd name="T39" fmla="*/ 2147483647 h 208"/>
                <a:gd name="T40" fmla="*/ 2147483647 w 268"/>
                <a:gd name="T41" fmla="*/ 2147483647 h 208"/>
                <a:gd name="T42" fmla="*/ 2147483647 w 268"/>
                <a:gd name="T43" fmla="*/ 2147483647 h 208"/>
                <a:gd name="T44" fmla="*/ 2147483647 w 268"/>
                <a:gd name="T45" fmla="*/ 2147483647 h 208"/>
                <a:gd name="T46" fmla="*/ 2147483647 w 268"/>
                <a:gd name="T47" fmla="*/ 2147483647 h 208"/>
                <a:gd name="T48" fmla="*/ 2147483647 w 268"/>
                <a:gd name="T49" fmla="*/ 2147483647 h 208"/>
                <a:gd name="T50" fmla="*/ 2147483647 w 268"/>
                <a:gd name="T51" fmla="*/ 2147483647 h 208"/>
                <a:gd name="T52" fmla="*/ 2147483647 w 268"/>
                <a:gd name="T53" fmla="*/ 2147483647 h 208"/>
                <a:gd name="T54" fmla="*/ 2147483647 w 268"/>
                <a:gd name="T55" fmla="*/ 2147483647 h 208"/>
                <a:gd name="T56" fmla="*/ 2147483647 w 268"/>
                <a:gd name="T57" fmla="*/ 2147483647 h 208"/>
                <a:gd name="T58" fmla="*/ 2147483647 w 268"/>
                <a:gd name="T59" fmla="*/ 2147483647 h 208"/>
                <a:gd name="T60" fmla="*/ 2147483647 w 268"/>
                <a:gd name="T61" fmla="*/ 2147483647 h 208"/>
                <a:gd name="T62" fmla="*/ 2147483647 w 268"/>
                <a:gd name="T63" fmla="*/ 2147483647 h 208"/>
                <a:gd name="T64" fmla="*/ 2147483647 w 268"/>
                <a:gd name="T65" fmla="*/ 2147483647 h 208"/>
                <a:gd name="T66" fmla="*/ 2147483647 w 268"/>
                <a:gd name="T67" fmla="*/ 2147483647 h 208"/>
                <a:gd name="T68" fmla="*/ 2147483647 w 268"/>
                <a:gd name="T69" fmla="*/ 2147483647 h 208"/>
                <a:gd name="T70" fmla="*/ 2147483647 w 268"/>
                <a:gd name="T71" fmla="*/ 2147483647 h 208"/>
                <a:gd name="T72" fmla="*/ 2147483647 w 268"/>
                <a:gd name="T73" fmla="*/ 2147483647 h 208"/>
                <a:gd name="T74" fmla="*/ 2147483647 w 268"/>
                <a:gd name="T75" fmla="*/ 2147483647 h 208"/>
                <a:gd name="T76" fmla="*/ 2147483647 w 268"/>
                <a:gd name="T77" fmla="*/ 2147483647 h 208"/>
                <a:gd name="T78" fmla="*/ 2147483647 w 268"/>
                <a:gd name="T79" fmla="*/ 2147483647 h 208"/>
                <a:gd name="T80" fmla="*/ 2147483647 w 268"/>
                <a:gd name="T81" fmla="*/ 2147483647 h 208"/>
                <a:gd name="T82" fmla="*/ 2147483647 w 268"/>
                <a:gd name="T83" fmla="*/ 2147483647 h 208"/>
                <a:gd name="T84" fmla="*/ 2147483647 w 268"/>
                <a:gd name="T85" fmla="*/ 2147483647 h 208"/>
                <a:gd name="T86" fmla="*/ 2147483647 w 268"/>
                <a:gd name="T87" fmla="*/ 2147483647 h 208"/>
                <a:gd name="T88" fmla="*/ 2147483647 w 268"/>
                <a:gd name="T89" fmla="*/ 2147483647 h 208"/>
                <a:gd name="T90" fmla="*/ 2147483647 w 268"/>
                <a:gd name="T91" fmla="*/ 2147483647 h 208"/>
                <a:gd name="T92" fmla="*/ 2147483647 w 268"/>
                <a:gd name="T93" fmla="*/ 2147483647 h 208"/>
                <a:gd name="T94" fmla="*/ 2147483647 w 268"/>
                <a:gd name="T95" fmla="*/ 2147483647 h 208"/>
                <a:gd name="T96" fmla="*/ 2147483647 w 268"/>
                <a:gd name="T97" fmla="*/ 2147483647 h 208"/>
                <a:gd name="T98" fmla="*/ 2147483647 w 268"/>
                <a:gd name="T99" fmla="*/ 2147483647 h 208"/>
                <a:gd name="T100" fmla="*/ 2147483647 w 268"/>
                <a:gd name="T101" fmla="*/ 2147483647 h 208"/>
                <a:gd name="T102" fmla="*/ 2147483647 w 268"/>
                <a:gd name="T103" fmla="*/ 0 h 208"/>
                <a:gd name="T104" fmla="*/ 2147483647 w 268"/>
                <a:gd name="T105" fmla="*/ 2147483647 h 208"/>
                <a:gd name="T106" fmla="*/ 2147483647 w 268"/>
                <a:gd name="T107" fmla="*/ 2147483647 h 208"/>
                <a:gd name="T108" fmla="*/ 2147483647 w 268"/>
                <a:gd name="T109" fmla="*/ 2147483647 h 208"/>
                <a:gd name="T110" fmla="*/ 2147483647 w 268"/>
                <a:gd name="T111" fmla="*/ 2147483647 h 208"/>
                <a:gd name="T112" fmla="*/ 2147483647 w 268"/>
                <a:gd name="T113" fmla="*/ 2147483647 h 208"/>
                <a:gd name="T114" fmla="*/ 2147483647 w 268"/>
                <a:gd name="T115" fmla="*/ 2147483647 h 208"/>
                <a:gd name="T116" fmla="*/ 2147483647 w 268"/>
                <a:gd name="T117" fmla="*/ 2147483647 h 208"/>
                <a:gd name="T118" fmla="*/ 2147483647 w 268"/>
                <a:gd name="T119" fmla="*/ 2147483647 h 208"/>
                <a:gd name="T120" fmla="*/ 2147483647 w 268"/>
                <a:gd name="T121" fmla="*/ 2147483647 h 208"/>
                <a:gd name="T122" fmla="*/ 2147483647 w 268"/>
                <a:gd name="T123" fmla="*/ 2147483647 h 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208"/>
                <a:gd name="T188" fmla="*/ 268 w 268"/>
                <a:gd name="T189" fmla="*/ 208 h 20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208">
                  <a:moveTo>
                    <a:pt x="53" y="119"/>
                  </a:moveTo>
                  <a:lnTo>
                    <a:pt x="52" y="120"/>
                  </a:lnTo>
                  <a:lnTo>
                    <a:pt x="50" y="121"/>
                  </a:lnTo>
                  <a:lnTo>
                    <a:pt x="48" y="122"/>
                  </a:lnTo>
                  <a:lnTo>
                    <a:pt x="47" y="122"/>
                  </a:lnTo>
                  <a:lnTo>
                    <a:pt x="45" y="122"/>
                  </a:lnTo>
                  <a:lnTo>
                    <a:pt x="44" y="122"/>
                  </a:lnTo>
                  <a:lnTo>
                    <a:pt x="43" y="122"/>
                  </a:lnTo>
                  <a:lnTo>
                    <a:pt x="41" y="121"/>
                  </a:lnTo>
                  <a:lnTo>
                    <a:pt x="37" y="120"/>
                  </a:lnTo>
                  <a:lnTo>
                    <a:pt x="35" y="118"/>
                  </a:lnTo>
                  <a:lnTo>
                    <a:pt x="32" y="117"/>
                  </a:lnTo>
                  <a:lnTo>
                    <a:pt x="28" y="116"/>
                  </a:lnTo>
                  <a:lnTo>
                    <a:pt x="26" y="114"/>
                  </a:lnTo>
                  <a:lnTo>
                    <a:pt x="22" y="112"/>
                  </a:lnTo>
                  <a:lnTo>
                    <a:pt x="20" y="112"/>
                  </a:lnTo>
                  <a:lnTo>
                    <a:pt x="19" y="112"/>
                  </a:lnTo>
                  <a:lnTo>
                    <a:pt x="17" y="112"/>
                  </a:lnTo>
                  <a:lnTo>
                    <a:pt x="16" y="112"/>
                  </a:lnTo>
                  <a:lnTo>
                    <a:pt x="14" y="112"/>
                  </a:lnTo>
                  <a:lnTo>
                    <a:pt x="12" y="113"/>
                  </a:lnTo>
                  <a:lnTo>
                    <a:pt x="10" y="114"/>
                  </a:lnTo>
                  <a:lnTo>
                    <a:pt x="9" y="115"/>
                  </a:lnTo>
                  <a:lnTo>
                    <a:pt x="7" y="117"/>
                  </a:lnTo>
                  <a:lnTo>
                    <a:pt x="6" y="118"/>
                  </a:lnTo>
                  <a:lnTo>
                    <a:pt x="4" y="120"/>
                  </a:lnTo>
                  <a:lnTo>
                    <a:pt x="2" y="123"/>
                  </a:lnTo>
                  <a:lnTo>
                    <a:pt x="1" y="125"/>
                  </a:lnTo>
                  <a:lnTo>
                    <a:pt x="0" y="127"/>
                  </a:lnTo>
                  <a:lnTo>
                    <a:pt x="0" y="129"/>
                  </a:lnTo>
                  <a:lnTo>
                    <a:pt x="0" y="131"/>
                  </a:lnTo>
                  <a:lnTo>
                    <a:pt x="0" y="134"/>
                  </a:lnTo>
                  <a:lnTo>
                    <a:pt x="1" y="136"/>
                  </a:lnTo>
                  <a:lnTo>
                    <a:pt x="3" y="138"/>
                  </a:lnTo>
                  <a:lnTo>
                    <a:pt x="4" y="141"/>
                  </a:lnTo>
                  <a:lnTo>
                    <a:pt x="6" y="143"/>
                  </a:lnTo>
                  <a:lnTo>
                    <a:pt x="8" y="145"/>
                  </a:lnTo>
                  <a:lnTo>
                    <a:pt x="9" y="146"/>
                  </a:lnTo>
                  <a:lnTo>
                    <a:pt x="10" y="146"/>
                  </a:lnTo>
                  <a:lnTo>
                    <a:pt x="12" y="147"/>
                  </a:lnTo>
                  <a:lnTo>
                    <a:pt x="14" y="147"/>
                  </a:lnTo>
                  <a:lnTo>
                    <a:pt x="16" y="147"/>
                  </a:lnTo>
                  <a:lnTo>
                    <a:pt x="17" y="148"/>
                  </a:lnTo>
                  <a:lnTo>
                    <a:pt x="19" y="148"/>
                  </a:lnTo>
                  <a:lnTo>
                    <a:pt x="21" y="148"/>
                  </a:lnTo>
                  <a:lnTo>
                    <a:pt x="24" y="147"/>
                  </a:lnTo>
                  <a:lnTo>
                    <a:pt x="26" y="147"/>
                  </a:lnTo>
                  <a:lnTo>
                    <a:pt x="27" y="146"/>
                  </a:lnTo>
                  <a:lnTo>
                    <a:pt x="30" y="146"/>
                  </a:lnTo>
                  <a:lnTo>
                    <a:pt x="35" y="145"/>
                  </a:lnTo>
                  <a:lnTo>
                    <a:pt x="37" y="144"/>
                  </a:lnTo>
                  <a:lnTo>
                    <a:pt x="41" y="143"/>
                  </a:lnTo>
                  <a:lnTo>
                    <a:pt x="44" y="143"/>
                  </a:lnTo>
                  <a:lnTo>
                    <a:pt x="45" y="143"/>
                  </a:lnTo>
                  <a:lnTo>
                    <a:pt x="46" y="143"/>
                  </a:lnTo>
                  <a:lnTo>
                    <a:pt x="47" y="144"/>
                  </a:lnTo>
                  <a:lnTo>
                    <a:pt x="49" y="145"/>
                  </a:lnTo>
                  <a:lnTo>
                    <a:pt x="50" y="146"/>
                  </a:lnTo>
                  <a:lnTo>
                    <a:pt x="51" y="146"/>
                  </a:lnTo>
                  <a:lnTo>
                    <a:pt x="52" y="148"/>
                  </a:lnTo>
                  <a:lnTo>
                    <a:pt x="53" y="150"/>
                  </a:lnTo>
                  <a:lnTo>
                    <a:pt x="54" y="153"/>
                  </a:lnTo>
                  <a:lnTo>
                    <a:pt x="55" y="155"/>
                  </a:lnTo>
                  <a:lnTo>
                    <a:pt x="55" y="158"/>
                  </a:lnTo>
                  <a:lnTo>
                    <a:pt x="56" y="161"/>
                  </a:lnTo>
                  <a:lnTo>
                    <a:pt x="56" y="165"/>
                  </a:lnTo>
                  <a:lnTo>
                    <a:pt x="57" y="168"/>
                  </a:lnTo>
                  <a:lnTo>
                    <a:pt x="57" y="172"/>
                  </a:lnTo>
                  <a:lnTo>
                    <a:pt x="57" y="175"/>
                  </a:lnTo>
                  <a:lnTo>
                    <a:pt x="57" y="179"/>
                  </a:lnTo>
                  <a:lnTo>
                    <a:pt x="57" y="183"/>
                  </a:lnTo>
                  <a:lnTo>
                    <a:pt x="56" y="186"/>
                  </a:lnTo>
                  <a:lnTo>
                    <a:pt x="56" y="190"/>
                  </a:lnTo>
                  <a:lnTo>
                    <a:pt x="55" y="194"/>
                  </a:lnTo>
                  <a:lnTo>
                    <a:pt x="55" y="197"/>
                  </a:lnTo>
                  <a:lnTo>
                    <a:pt x="54" y="201"/>
                  </a:lnTo>
                  <a:lnTo>
                    <a:pt x="53" y="203"/>
                  </a:lnTo>
                  <a:lnTo>
                    <a:pt x="59" y="203"/>
                  </a:lnTo>
                  <a:lnTo>
                    <a:pt x="65" y="203"/>
                  </a:lnTo>
                  <a:lnTo>
                    <a:pt x="72" y="203"/>
                  </a:lnTo>
                  <a:lnTo>
                    <a:pt x="77" y="203"/>
                  </a:lnTo>
                  <a:lnTo>
                    <a:pt x="83" y="203"/>
                  </a:lnTo>
                  <a:lnTo>
                    <a:pt x="88" y="203"/>
                  </a:lnTo>
                  <a:lnTo>
                    <a:pt x="93" y="203"/>
                  </a:lnTo>
                  <a:lnTo>
                    <a:pt x="95" y="203"/>
                  </a:lnTo>
                  <a:lnTo>
                    <a:pt x="100" y="203"/>
                  </a:lnTo>
                  <a:lnTo>
                    <a:pt x="103" y="201"/>
                  </a:lnTo>
                  <a:lnTo>
                    <a:pt x="106" y="199"/>
                  </a:lnTo>
                  <a:lnTo>
                    <a:pt x="110" y="197"/>
                  </a:lnTo>
                  <a:lnTo>
                    <a:pt x="112" y="195"/>
                  </a:lnTo>
                  <a:lnTo>
                    <a:pt x="113" y="193"/>
                  </a:lnTo>
                  <a:lnTo>
                    <a:pt x="115" y="191"/>
                  </a:lnTo>
                  <a:lnTo>
                    <a:pt x="116" y="188"/>
                  </a:lnTo>
                  <a:lnTo>
                    <a:pt x="117" y="185"/>
                  </a:lnTo>
                  <a:lnTo>
                    <a:pt x="117" y="183"/>
                  </a:lnTo>
                  <a:lnTo>
                    <a:pt x="117" y="181"/>
                  </a:lnTo>
                  <a:lnTo>
                    <a:pt x="117" y="178"/>
                  </a:lnTo>
                  <a:lnTo>
                    <a:pt x="116" y="175"/>
                  </a:lnTo>
                  <a:lnTo>
                    <a:pt x="114" y="173"/>
                  </a:lnTo>
                  <a:lnTo>
                    <a:pt x="113" y="171"/>
                  </a:lnTo>
                  <a:lnTo>
                    <a:pt x="111" y="168"/>
                  </a:lnTo>
                  <a:lnTo>
                    <a:pt x="109" y="166"/>
                  </a:lnTo>
                  <a:lnTo>
                    <a:pt x="107" y="164"/>
                  </a:lnTo>
                  <a:lnTo>
                    <a:pt x="106" y="162"/>
                  </a:lnTo>
                  <a:lnTo>
                    <a:pt x="105" y="158"/>
                  </a:lnTo>
                  <a:lnTo>
                    <a:pt x="105" y="155"/>
                  </a:lnTo>
                  <a:lnTo>
                    <a:pt x="105" y="153"/>
                  </a:lnTo>
                  <a:lnTo>
                    <a:pt x="105" y="150"/>
                  </a:lnTo>
                  <a:lnTo>
                    <a:pt x="106" y="147"/>
                  </a:lnTo>
                  <a:lnTo>
                    <a:pt x="107" y="145"/>
                  </a:lnTo>
                  <a:lnTo>
                    <a:pt x="109" y="142"/>
                  </a:lnTo>
                  <a:lnTo>
                    <a:pt x="111" y="141"/>
                  </a:lnTo>
                  <a:lnTo>
                    <a:pt x="112" y="139"/>
                  </a:lnTo>
                  <a:lnTo>
                    <a:pt x="112" y="138"/>
                  </a:lnTo>
                  <a:lnTo>
                    <a:pt x="114" y="137"/>
                  </a:lnTo>
                  <a:lnTo>
                    <a:pt x="115" y="136"/>
                  </a:lnTo>
                  <a:lnTo>
                    <a:pt x="117" y="136"/>
                  </a:lnTo>
                  <a:lnTo>
                    <a:pt x="119" y="136"/>
                  </a:lnTo>
                  <a:lnTo>
                    <a:pt x="121" y="135"/>
                  </a:lnTo>
                  <a:lnTo>
                    <a:pt x="122" y="134"/>
                  </a:lnTo>
                  <a:lnTo>
                    <a:pt x="125" y="134"/>
                  </a:lnTo>
                  <a:lnTo>
                    <a:pt x="128" y="134"/>
                  </a:lnTo>
                  <a:lnTo>
                    <a:pt x="130" y="134"/>
                  </a:lnTo>
                  <a:lnTo>
                    <a:pt x="132" y="134"/>
                  </a:lnTo>
                  <a:lnTo>
                    <a:pt x="135" y="134"/>
                  </a:lnTo>
                  <a:lnTo>
                    <a:pt x="137" y="135"/>
                  </a:lnTo>
                  <a:lnTo>
                    <a:pt x="140" y="135"/>
                  </a:lnTo>
                  <a:lnTo>
                    <a:pt x="141" y="136"/>
                  </a:lnTo>
                  <a:lnTo>
                    <a:pt x="143" y="136"/>
                  </a:lnTo>
                  <a:lnTo>
                    <a:pt x="144" y="137"/>
                  </a:lnTo>
                  <a:lnTo>
                    <a:pt x="146" y="138"/>
                  </a:lnTo>
                  <a:lnTo>
                    <a:pt x="148" y="139"/>
                  </a:lnTo>
                  <a:lnTo>
                    <a:pt x="149" y="141"/>
                  </a:lnTo>
                  <a:lnTo>
                    <a:pt x="150" y="142"/>
                  </a:lnTo>
                  <a:lnTo>
                    <a:pt x="150" y="143"/>
                  </a:lnTo>
                  <a:lnTo>
                    <a:pt x="151" y="146"/>
                  </a:lnTo>
                  <a:lnTo>
                    <a:pt x="152" y="149"/>
                  </a:lnTo>
                  <a:lnTo>
                    <a:pt x="152" y="153"/>
                  </a:lnTo>
                  <a:lnTo>
                    <a:pt x="152" y="155"/>
                  </a:lnTo>
                  <a:lnTo>
                    <a:pt x="152" y="159"/>
                  </a:lnTo>
                  <a:lnTo>
                    <a:pt x="151" y="162"/>
                  </a:lnTo>
                  <a:lnTo>
                    <a:pt x="150" y="165"/>
                  </a:lnTo>
                  <a:lnTo>
                    <a:pt x="150" y="167"/>
                  </a:lnTo>
                  <a:lnTo>
                    <a:pt x="148" y="169"/>
                  </a:lnTo>
                  <a:lnTo>
                    <a:pt x="146" y="171"/>
                  </a:lnTo>
                  <a:lnTo>
                    <a:pt x="144" y="172"/>
                  </a:lnTo>
                  <a:lnTo>
                    <a:pt x="142" y="174"/>
                  </a:lnTo>
                  <a:lnTo>
                    <a:pt x="141" y="175"/>
                  </a:lnTo>
                  <a:lnTo>
                    <a:pt x="141" y="177"/>
                  </a:lnTo>
                  <a:lnTo>
                    <a:pt x="140" y="180"/>
                  </a:lnTo>
                  <a:lnTo>
                    <a:pt x="140" y="182"/>
                  </a:lnTo>
                  <a:lnTo>
                    <a:pt x="139" y="184"/>
                  </a:lnTo>
                  <a:lnTo>
                    <a:pt x="139" y="187"/>
                  </a:lnTo>
                  <a:lnTo>
                    <a:pt x="140" y="189"/>
                  </a:lnTo>
                  <a:lnTo>
                    <a:pt x="141" y="192"/>
                  </a:lnTo>
                  <a:lnTo>
                    <a:pt x="141" y="194"/>
                  </a:lnTo>
                  <a:lnTo>
                    <a:pt x="143" y="196"/>
                  </a:lnTo>
                  <a:lnTo>
                    <a:pt x="145" y="198"/>
                  </a:lnTo>
                  <a:lnTo>
                    <a:pt x="148" y="201"/>
                  </a:lnTo>
                  <a:lnTo>
                    <a:pt x="150" y="203"/>
                  </a:lnTo>
                  <a:lnTo>
                    <a:pt x="154" y="203"/>
                  </a:lnTo>
                  <a:lnTo>
                    <a:pt x="156" y="204"/>
                  </a:lnTo>
                  <a:lnTo>
                    <a:pt x="160" y="205"/>
                  </a:lnTo>
                  <a:lnTo>
                    <a:pt x="166" y="206"/>
                  </a:lnTo>
                  <a:lnTo>
                    <a:pt x="173" y="207"/>
                  </a:lnTo>
                  <a:lnTo>
                    <a:pt x="178" y="207"/>
                  </a:lnTo>
                  <a:lnTo>
                    <a:pt x="182" y="208"/>
                  </a:lnTo>
                  <a:lnTo>
                    <a:pt x="187" y="208"/>
                  </a:lnTo>
                  <a:lnTo>
                    <a:pt x="191" y="208"/>
                  </a:lnTo>
                  <a:lnTo>
                    <a:pt x="196" y="208"/>
                  </a:lnTo>
                  <a:lnTo>
                    <a:pt x="201" y="208"/>
                  </a:lnTo>
                  <a:lnTo>
                    <a:pt x="205" y="207"/>
                  </a:lnTo>
                  <a:lnTo>
                    <a:pt x="209" y="206"/>
                  </a:lnTo>
                  <a:lnTo>
                    <a:pt x="209" y="204"/>
                  </a:lnTo>
                  <a:lnTo>
                    <a:pt x="208" y="202"/>
                  </a:lnTo>
                  <a:lnTo>
                    <a:pt x="208" y="199"/>
                  </a:lnTo>
                  <a:lnTo>
                    <a:pt x="208" y="196"/>
                  </a:lnTo>
                  <a:lnTo>
                    <a:pt x="208" y="190"/>
                  </a:lnTo>
                  <a:lnTo>
                    <a:pt x="208" y="183"/>
                  </a:lnTo>
                  <a:lnTo>
                    <a:pt x="208" y="176"/>
                  </a:lnTo>
                  <a:lnTo>
                    <a:pt x="208" y="169"/>
                  </a:lnTo>
                  <a:lnTo>
                    <a:pt x="209" y="163"/>
                  </a:lnTo>
                  <a:lnTo>
                    <a:pt x="209" y="157"/>
                  </a:lnTo>
                  <a:lnTo>
                    <a:pt x="210" y="155"/>
                  </a:lnTo>
                  <a:lnTo>
                    <a:pt x="211" y="154"/>
                  </a:lnTo>
                  <a:lnTo>
                    <a:pt x="212" y="152"/>
                  </a:lnTo>
                  <a:lnTo>
                    <a:pt x="214" y="151"/>
                  </a:lnTo>
                  <a:lnTo>
                    <a:pt x="215" y="150"/>
                  </a:lnTo>
                  <a:lnTo>
                    <a:pt x="217" y="149"/>
                  </a:lnTo>
                  <a:lnTo>
                    <a:pt x="218" y="149"/>
                  </a:lnTo>
                  <a:lnTo>
                    <a:pt x="220" y="149"/>
                  </a:lnTo>
                  <a:lnTo>
                    <a:pt x="222" y="149"/>
                  </a:lnTo>
                  <a:lnTo>
                    <a:pt x="225" y="149"/>
                  </a:lnTo>
                  <a:lnTo>
                    <a:pt x="227" y="150"/>
                  </a:lnTo>
                  <a:lnTo>
                    <a:pt x="228" y="152"/>
                  </a:lnTo>
                  <a:lnTo>
                    <a:pt x="230" y="153"/>
                  </a:lnTo>
                  <a:lnTo>
                    <a:pt x="232" y="154"/>
                  </a:lnTo>
                  <a:lnTo>
                    <a:pt x="235" y="155"/>
                  </a:lnTo>
                  <a:lnTo>
                    <a:pt x="236" y="157"/>
                  </a:lnTo>
                  <a:lnTo>
                    <a:pt x="237" y="159"/>
                  </a:lnTo>
                  <a:lnTo>
                    <a:pt x="239" y="160"/>
                  </a:lnTo>
                  <a:lnTo>
                    <a:pt x="242" y="161"/>
                  </a:lnTo>
                  <a:lnTo>
                    <a:pt x="245" y="162"/>
                  </a:lnTo>
                  <a:lnTo>
                    <a:pt x="246" y="162"/>
                  </a:lnTo>
                  <a:lnTo>
                    <a:pt x="249" y="163"/>
                  </a:lnTo>
                  <a:lnTo>
                    <a:pt x="252" y="162"/>
                  </a:lnTo>
                  <a:lnTo>
                    <a:pt x="255" y="162"/>
                  </a:lnTo>
                  <a:lnTo>
                    <a:pt x="256" y="161"/>
                  </a:lnTo>
                  <a:lnTo>
                    <a:pt x="259" y="159"/>
                  </a:lnTo>
                  <a:lnTo>
                    <a:pt x="261" y="158"/>
                  </a:lnTo>
                  <a:lnTo>
                    <a:pt x="263" y="156"/>
                  </a:lnTo>
                  <a:lnTo>
                    <a:pt x="265" y="154"/>
                  </a:lnTo>
                  <a:lnTo>
                    <a:pt x="266" y="152"/>
                  </a:lnTo>
                  <a:lnTo>
                    <a:pt x="267" y="148"/>
                  </a:lnTo>
                  <a:lnTo>
                    <a:pt x="268" y="146"/>
                  </a:lnTo>
                  <a:lnTo>
                    <a:pt x="268" y="143"/>
                  </a:lnTo>
                  <a:lnTo>
                    <a:pt x="268" y="142"/>
                  </a:lnTo>
                  <a:lnTo>
                    <a:pt x="268" y="140"/>
                  </a:lnTo>
                  <a:lnTo>
                    <a:pt x="268" y="138"/>
                  </a:lnTo>
                  <a:lnTo>
                    <a:pt x="267" y="136"/>
                  </a:lnTo>
                  <a:lnTo>
                    <a:pt x="266" y="136"/>
                  </a:lnTo>
                  <a:lnTo>
                    <a:pt x="266" y="134"/>
                  </a:lnTo>
                  <a:lnTo>
                    <a:pt x="265" y="133"/>
                  </a:lnTo>
                  <a:lnTo>
                    <a:pt x="264" y="130"/>
                  </a:lnTo>
                  <a:lnTo>
                    <a:pt x="261" y="127"/>
                  </a:lnTo>
                  <a:lnTo>
                    <a:pt x="258" y="126"/>
                  </a:lnTo>
                  <a:lnTo>
                    <a:pt x="255" y="125"/>
                  </a:lnTo>
                  <a:lnTo>
                    <a:pt x="253" y="124"/>
                  </a:lnTo>
                  <a:lnTo>
                    <a:pt x="250" y="123"/>
                  </a:lnTo>
                  <a:lnTo>
                    <a:pt x="246" y="122"/>
                  </a:lnTo>
                  <a:lnTo>
                    <a:pt x="244" y="123"/>
                  </a:lnTo>
                  <a:lnTo>
                    <a:pt x="241" y="123"/>
                  </a:lnTo>
                  <a:lnTo>
                    <a:pt x="238" y="124"/>
                  </a:lnTo>
                  <a:lnTo>
                    <a:pt x="237" y="125"/>
                  </a:lnTo>
                  <a:lnTo>
                    <a:pt x="236" y="126"/>
                  </a:lnTo>
                  <a:lnTo>
                    <a:pt x="236" y="127"/>
                  </a:lnTo>
                  <a:lnTo>
                    <a:pt x="235" y="127"/>
                  </a:lnTo>
                  <a:lnTo>
                    <a:pt x="233" y="129"/>
                  </a:lnTo>
                  <a:lnTo>
                    <a:pt x="231" y="131"/>
                  </a:lnTo>
                  <a:lnTo>
                    <a:pt x="229" y="132"/>
                  </a:lnTo>
                  <a:lnTo>
                    <a:pt x="227" y="133"/>
                  </a:lnTo>
                  <a:lnTo>
                    <a:pt x="226" y="134"/>
                  </a:lnTo>
                  <a:lnTo>
                    <a:pt x="223" y="134"/>
                  </a:lnTo>
                  <a:lnTo>
                    <a:pt x="221" y="134"/>
                  </a:lnTo>
                  <a:lnTo>
                    <a:pt x="219" y="133"/>
                  </a:lnTo>
                  <a:lnTo>
                    <a:pt x="217" y="132"/>
                  </a:lnTo>
                  <a:lnTo>
                    <a:pt x="216" y="131"/>
                  </a:lnTo>
                  <a:lnTo>
                    <a:pt x="214" y="130"/>
                  </a:lnTo>
                  <a:lnTo>
                    <a:pt x="212" y="129"/>
                  </a:lnTo>
                  <a:lnTo>
                    <a:pt x="211" y="127"/>
                  </a:lnTo>
                  <a:lnTo>
                    <a:pt x="210" y="127"/>
                  </a:lnTo>
                  <a:lnTo>
                    <a:pt x="209" y="125"/>
                  </a:lnTo>
                  <a:lnTo>
                    <a:pt x="209" y="124"/>
                  </a:lnTo>
                  <a:lnTo>
                    <a:pt x="209" y="119"/>
                  </a:lnTo>
                  <a:lnTo>
                    <a:pt x="209" y="112"/>
                  </a:lnTo>
                  <a:lnTo>
                    <a:pt x="209" y="103"/>
                  </a:lnTo>
                  <a:lnTo>
                    <a:pt x="209" y="93"/>
                  </a:lnTo>
                  <a:lnTo>
                    <a:pt x="209" y="82"/>
                  </a:lnTo>
                  <a:lnTo>
                    <a:pt x="209" y="72"/>
                  </a:lnTo>
                  <a:lnTo>
                    <a:pt x="209" y="62"/>
                  </a:lnTo>
                  <a:lnTo>
                    <a:pt x="209" y="55"/>
                  </a:lnTo>
                  <a:lnTo>
                    <a:pt x="207" y="57"/>
                  </a:lnTo>
                  <a:lnTo>
                    <a:pt x="204" y="58"/>
                  </a:lnTo>
                  <a:lnTo>
                    <a:pt x="200" y="59"/>
                  </a:lnTo>
                  <a:lnTo>
                    <a:pt x="197" y="60"/>
                  </a:lnTo>
                  <a:lnTo>
                    <a:pt x="193" y="60"/>
                  </a:lnTo>
                  <a:lnTo>
                    <a:pt x="189" y="60"/>
                  </a:lnTo>
                  <a:lnTo>
                    <a:pt x="185" y="61"/>
                  </a:lnTo>
                  <a:lnTo>
                    <a:pt x="180" y="61"/>
                  </a:lnTo>
                  <a:lnTo>
                    <a:pt x="177" y="60"/>
                  </a:lnTo>
                  <a:lnTo>
                    <a:pt x="172" y="60"/>
                  </a:lnTo>
                  <a:lnTo>
                    <a:pt x="168" y="59"/>
                  </a:lnTo>
                  <a:lnTo>
                    <a:pt x="164" y="59"/>
                  </a:lnTo>
                  <a:lnTo>
                    <a:pt x="160" y="59"/>
                  </a:lnTo>
                  <a:lnTo>
                    <a:pt x="157" y="57"/>
                  </a:lnTo>
                  <a:lnTo>
                    <a:pt x="153" y="56"/>
                  </a:lnTo>
                  <a:lnTo>
                    <a:pt x="150" y="55"/>
                  </a:lnTo>
                  <a:lnTo>
                    <a:pt x="149" y="54"/>
                  </a:lnTo>
                  <a:lnTo>
                    <a:pt x="147" y="53"/>
                  </a:lnTo>
                  <a:lnTo>
                    <a:pt x="145" y="52"/>
                  </a:lnTo>
                  <a:lnTo>
                    <a:pt x="143" y="50"/>
                  </a:lnTo>
                  <a:lnTo>
                    <a:pt x="142" y="50"/>
                  </a:lnTo>
                  <a:lnTo>
                    <a:pt x="141" y="49"/>
                  </a:lnTo>
                  <a:lnTo>
                    <a:pt x="141" y="48"/>
                  </a:lnTo>
                  <a:lnTo>
                    <a:pt x="141" y="46"/>
                  </a:lnTo>
                  <a:lnTo>
                    <a:pt x="141" y="45"/>
                  </a:lnTo>
                  <a:lnTo>
                    <a:pt x="141" y="44"/>
                  </a:lnTo>
                  <a:lnTo>
                    <a:pt x="142" y="42"/>
                  </a:lnTo>
                  <a:lnTo>
                    <a:pt x="143" y="40"/>
                  </a:lnTo>
                  <a:lnTo>
                    <a:pt x="145" y="37"/>
                  </a:lnTo>
                  <a:lnTo>
                    <a:pt x="149" y="33"/>
                  </a:lnTo>
                  <a:lnTo>
                    <a:pt x="150" y="31"/>
                  </a:lnTo>
                  <a:lnTo>
                    <a:pt x="152" y="29"/>
                  </a:lnTo>
                  <a:lnTo>
                    <a:pt x="153" y="26"/>
                  </a:lnTo>
                  <a:lnTo>
                    <a:pt x="154" y="23"/>
                  </a:lnTo>
                  <a:lnTo>
                    <a:pt x="154" y="21"/>
                  </a:lnTo>
                  <a:lnTo>
                    <a:pt x="154" y="18"/>
                  </a:lnTo>
                  <a:lnTo>
                    <a:pt x="154" y="15"/>
                  </a:lnTo>
                  <a:lnTo>
                    <a:pt x="153" y="12"/>
                  </a:lnTo>
                  <a:lnTo>
                    <a:pt x="152" y="10"/>
                  </a:lnTo>
                  <a:lnTo>
                    <a:pt x="150" y="7"/>
                  </a:lnTo>
                  <a:lnTo>
                    <a:pt x="150" y="6"/>
                  </a:lnTo>
                  <a:lnTo>
                    <a:pt x="148" y="5"/>
                  </a:lnTo>
                  <a:lnTo>
                    <a:pt x="147" y="4"/>
                  </a:lnTo>
                  <a:lnTo>
                    <a:pt x="145" y="3"/>
                  </a:lnTo>
                  <a:lnTo>
                    <a:pt x="144" y="2"/>
                  </a:lnTo>
                  <a:lnTo>
                    <a:pt x="142" y="1"/>
                  </a:lnTo>
                  <a:lnTo>
                    <a:pt x="141" y="1"/>
                  </a:lnTo>
                  <a:lnTo>
                    <a:pt x="139" y="1"/>
                  </a:lnTo>
                  <a:lnTo>
                    <a:pt x="136" y="1"/>
                  </a:lnTo>
                  <a:lnTo>
                    <a:pt x="134" y="0"/>
                  </a:lnTo>
                  <a:lnTo>
                    <a:pt x="132" y="0"/>
                  </a:lnTo>
                  <a:lnTo>
                    <a:pt x="130" y="0"/>
                  </a:lnTo>
                  <a:lnTo>
                    <a:pt x="128" y="0"/>
                  </a:lnTo>
                  <a:lnTo>
                    <a:pt x="125" y="1"/>
                  </a:lnTo>
                  <a:lnTo>
                    <a:pt x="123" y="1"/>
                  </a:lnTo>
                  <a:lnTo>
                    <a:pt x="122" y="1"/>
                  </a:lnTo>
                  <a:lnTo>
                    <a:pt x="121" y="1"/>
                  </a:lnTo>
                  <a:lnTo>
                    <a:pt x="119" y="2"/>
                  </a:lnTo>
                  <a:lnTo>
                    <a:pt x="118" y="3"/>
                  </a:lnTo>
                  <a:lnTo>
                    <a:pt x="116" y="4"/>
                  </a:lnTo>
                  <a:lnTo>
                    <a:pt x="115" y="5"/>
                  </a:lnTo>
                  <a:lnTo>
                    <a:pt x="114" y="6"/>
                  </a:lnTo>
                  <a:lnTo>
                    <a:pt x="113" y="7"/>
                  </a:lnTo>
                  <a:lnTo>
                    <a:pt x="112" y="9"/>
                  </a:lnTo>
                  <a:lnTo>
                    <a:pt x="112" y="11"/>
                  </a:lnTo>
                  <a:lnTo>
                    <a:pt x="111" y="14"/>
                  </a:lnTo>
                  <a:lnTo>
                    <a:pt x="111" y="17"/>
                  </a:lnTo>
                  <a:lnTo>
                    <a:pt x="111" y="21"/>
                  </a:lnTo>
                  <a:lnTo>
                    <a:pt x="111" y="23"/>
                  </a:lnTo>
                  <a:lnTo>
                    <a:pt x="112" y="26"/>
                  </a:lnTo>
                  <a:lnTo>
                    <a:pt x="112" y="30"/>
                  </a:lnTo>
                  <a:lnTo>
                    <a:pt x="114" y="32"/>
                  </a:lnTo>
                  <a:lnTo>
                    <a:pt x="115" y="35"/>
                  </a:lnTo>
                  <a:lnTo>
                    <a:pt x="118" y="37"/>
                  </a:lnTo>
                  <a:lnTo>
                    <a:pt x="119" y="39"/>
                  </a:lnTo>
                  <a:lnTo>
                    <a:pt x="121" y="40"/>
                  </a:lnTo>
                  <a:lnTo>
                    <a:pt x="121" y="43"/>
                  </a:lnTo>
                  <a:lnTo>
                    <a:pt x="122" y="45"/>
                  </a:lnTo>
                  <a:lnTo>
                    <a:pt x="122" y="46"/>
                  </a:lnTo>
                  <a:lnTo>
                    <a:pt x="122" y="49"/>
                  </a:lnTo>
                  <a:lnTo>
                    <a:pt x="121" y="50"/>
                  </a:lnTo>
                  <a:lnTo>
                    <a:pt x="120" y="51"/>
                  </a:lnTo>
                  <a:lnTo>
                    <a:pt x="119" y="53"/>
                  </a:lnTo>
                  <a:lnTo>
                    <a:pt x="117" y="54"/>
                  </a:lnTo>
                  <a:lnTo>
                    <a:pt x="114" y="55"/>
                  </a:lnTo>
                  <a:lnTo>
                    <a:pt x="112" y="55"/>
                  </a:lnTo>
                  <a:lnTo>
                    <a:pt x="110" y="55"/>
                  </a:lnTo>
                  <a:lnTo>
                    <a:pt x="107" y="55"/>
                  </a:lnTo>
                  <a:lnTo>
                    <a:pt x="103" y="54"/>
                  </a:lnTo>
                  <a:lnTo>
                    <a:pt x="100" y="53"/>
                  </a:lnTo>
                  <a:lnTo>
                    <a:pt x="97" y="52"/>
                  </a:lnTo>
                  <a:lnTo>
                    <a:pt x="95" y="51"/>
                  </a:lnTo>
                  <a:lnTo>
                    <a:pt x="93" y="51"/>
                  </a:lnTo>
                  <a:lnTo>
                    <a:pt x="90" y="50"/>
                  </a:lnTo>
                  <a:lnTo>
                    <a:pt x="84" y="50"/>
                  </a:lnTo>
                  <a:lnTo>
                    <a:pt x="78" y="51"/>
                  </a:lnTo>
                  <a:lnTo>
                    <a:pt x="72" y="51"/>
                  </a:lnTo>
                  <a:lnTo>
                    <a:pt x="65" y="53"/>
                  </a:lnTo>
                  <a:lnTo>
                    <a:pt x="59" y="54"/>
                  </a:lnTo>
                  <a:lnTo>
                    <a:pt x="53" y="55"/>
                  </a:lnTo>
                  <a:lnTo>
                    <a:pt x="53" y="57"/>
                  </a:lnTo>
                  <a:lnTo>
                    <a:pt x="53" y="59"/>
                  </a:lnTo>
                  <a:lnTo>
                    <a:pt x="53" y="63"/>
                  </a:lnTo>
                  <a:lnTo>
                    <a:pt x="53" y="67"/>
                  </a:lnTo>
                  <a:lnTo>
                    <a:pt x="54" y="76"/>
                  </a:lnTo>
                  <a:lnTo>
                    <a:pt x="55" y="87"/>
                  </a:lnTo>
                  <a:lnTo>
                    <a:pt x="55" y="92"/>
                  </a:lnTo>
                  <a:lnTo>
                    <a:pt x="55" y="98"/>
                  </a:lnTo>
                  <a:lnTo>
                    <a:pt x="55" y="102"/>
                  </a:lnTo>
                  <a:lnTo>
                    <a:pt x="56" y="107"/>
                  </a:lnTo>
                  <a:lnTo>
                    <a:pt x="55" y="111"/>
                  </a:lnTo>
                  <a:lnTo>
                    <a:pt x="55" y="114"/>
                  </a:lnTo>
                  <a:lnTo>
                    <a:pt x="55" y="116"/>
                  </a:lnTo>
                  <a:lnTo>
                    <a:pt x="55" y="117"/>
                  </a:lnTo>
                  <a:lnTo>
                    <a:pt x="54" y="118"/>
                  </a:lnTo>
                  <a:lnTo>
                    <a:pt x="53" y="119"/>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94" name="Freeform 104">
              <a:extLst>
                <a:ext uri="{FF2B5EF4-FFF2-40B4-BE49-F238E27FC236}">
                  <a16:creationId xmlns:a16="http://schemas.microsoft.com/office/drawing/2014/main" id="{4D9ACB80-F6A6-C64E-AAED-B2DF11DD271C}"/>
                </a:ext>
              </a:extLst>
            </p:cNvPr>
            <p:cNvSpPr>
              <a:spLocks/>
            </p:cNvSpPr>
            <p:nvPr/>
          </p:nvSpPr>
          <p:spPr bwMode="auto">
            <a:xfrm>
              <a:off x="6100990" y="2795275"/>
              <a:ext cx="230981" cy="381000"/>
            </a:xfrm>
            <a:custGeom>
              <a:avLst/>
              <a:gdLst>
                <a:gd name="T0" fmla="*/ 2147483647 w 161"/>
                <a:gd name="T1" fmla="*/ 2147483647 h 266"/>
                <a:gd name="T2" fmla="*/ 2147483647 w 161"/>
                <a:gd name="T3" fmla="*/ 2147483647 h 266"/>
                <a:gd name="T4" fmla="*/ 2147483647 w 161"/>
                <a:gd name="T5" fmla="*/ 2147483647 h 266"/>
                <a:gd name="T6" fmla="*/ 2147483647 w 161"/>
                <a:gd name="T7" fmla="*/ 2147483647 h 266"/>
                <a:gd name="T8" fmla="*/ 2147483647 w 161"/>
                <a:gd name="T9" fmla="*/ 2147483647 h 266"/>
                <a:gd name="T10" fmla="*/ 2147483647 w 161"/>
                <a:gd name="T11" fmla="*/ 2147483647 h 266"/>
                <a:gd name="T12" fmla="*/ 2147483647 w 161"/>
                <a:gd name="T13" fmla="*/ 2147483647 h 266"/>
                <a:gd name="T14" fmla="*/ 2147483647 w 161"/>
                <a:gd name="T15" fmla="*/ 2147483647 h 266"/>
                <a:gd name="T16" fmla="*/ 2147483647 w 161"/>
                <a:gd name="T17" fmla="*/ 2147483647 h 266"/>
                <a:gd name="T18" fmla="*/ 0 w 161"/>
                <a:gd name="T19" fmla="*/ 2147483647 h 266"/>
                <a:gd name="T20" fmla="*/ 2147483647 w 161"/>
                <a:gd name="T21" fmla="*/ 2147483647 h 266"/>
                <a:gd name="T22" fmla="*/ 2147483647 w 161"/>
                <a:gd name="T23" fmla="*/ 2147483647 h 266"/>
                <a:gd name="T24" fmla="*/ 2147483647 w 161"/>
                <a:gd name="T25" fmla="*/ 2147483647 h 266"/>
                <a:gd name="T26" fmla="*/ 2147483647 w 161"/>
                <a:gd name="T27" fmla="*/ 2147483647 h 266"/>
                <a:gd name="T28" fmla="*/ 2147483647 w 161"/>
                <a:gd name="T29" fmla="*/ 2147483647 h 266"/>
                <a:gd name="T30" fmla="*/ 2147483647 w 161"/>
                <a:gd name="T31" fmla="*/ 2147483647 h 266"/>
                <a:gd name="T32" fmla="*/ 2147483647 w 161"/>
                <a:gd name="T33" fmla="*/ 2147483647 h 266"/>
                <a:gd name="T34" fmla="*/ 2147483647 w 161"/>
                <a:gd name="T35" fmla="*/ 2147483647 h 266"/>
                <a:gd name="T36" fmla="*/ 2147483647 w 161"/>
                <a:gd name="T37" fmla="*/ 2147483647 h 266"/>
                <a:gd name="T38" fmla="*/ 2147483647 w 161"/>
                <a:gd name="T39" fmla="*/ 2147483647 h 266"/>
                <a:gd name="T40" fmla="*/ 2147483647 w 161"/>
                <a:gd name="T41" fmla="*/ 2147483647 h 266"/>
                <a:gd name="T42" fmla="*/ 2147483647 w 161"/>
                <a:gd name="T43" fmla="*/ 2147483647 h 266"/>
                <a:gd name="T44" fmla="*/ 2147483647 w 161"/>
                <a:gd name="T45" fmla="*/ 2147483647 h 266"/>
                <a:gd name="T46" fmla="*/ 2147483647 w 161"/>
                <a:gd name="T47" fmla="*/ 2147483647 h 266"/>
                <a:gd name="T48" fmla="*/ 2147483647 w 161"/>
                <a:gd name="T49" fmla="*/ 2147483647 h 266"/>
                <a:gd name="T50" fmla="*/ 2147483647 w 161"/>
                <a:gd name="T51" fmla="*/ 2147483647 h 266"/>
                <a:gd name="T52" fmla="*/ 2147483647 w 161"/>
                <a:gd name="T53" fmla="*/ 2147483647 h 266"/>
                <a:gd name="T54" fmla="*/ 2147483647 w 161"/>
                <a:gd name="T55" fmla="*/ 2147483647 h 266"/>
                <a:gd name="T56" fmla="*/ 2147483647 w 161"/>
                <a:gd name="T57" fmla="*/ 2147483647 h 266"/>
                <a:gd name="T58" fmla="*/ 2147483647 w 161"/>
                <a:gd name="T59" fmla="*/ 2147483647 h 266"/>
                <a:gd name="T60" fmla="*/ 2147483647 w 161"/>
                <a:gd name="T61" fmla="*/ 2147483647 h 266"/>
                <a:gd name="T62" fmla="*/ 2147483647 w 161"/>
                <a:gd name="T63" fmla="*/ 2147483647 h 266"/>
                <a:gd name="T64" fmla="*/ 2147483647 w 161"/>
                <a:gd name="T65" fmla="*/ 2147483647 h 266"/>
                <a:gd name="T66" fmla="*/ 2147483647 w 161"/>
                <a:gd name="T67" fmla="*/ 2147483647 h 266"/>
                <a:gd name="T68" fmla="*/ 2147483647 w 161"/>
                <a:gd name="T69" fmla="*/ 2147483647 h 266"/>
                <a:gd name="T70" fmla="*/ 2147483647 w 161"/>
                <a:gd name="T71" fmla="*/ 2147483647 h 266"/>
                <a:gd name="T72" fmla="*/ 2147483647 w 161"/>
                <a:gd name="T73" fmla="*/ 2147483647 h 266"/>
                <a:gd name="T74" fmla="*/ 2147483647 w 161"/>
                <a:gd name="T75" fmla="*/ 2147483647 h 266"/>
                <a:gd name="T76" fmla="*/ 2147483647 w 161"/>
                <a:gd name="T77" fmla="*/ 2147483647 h 266"/>
                <a:gd name="T78" fmla="*/ 2147483647 w 161"/>
                <a:gd name="T79" fmla="*/ 2147483647 h 266"/>
                <a:gd name="T80" fmla="*/ 2147483647 w 161"/>
                <a:gd name="T81" fmla="*/ 2147483647 h 266"/>
                <a:gd name="T82" fmla="*/ 2147483647 w 161"/>
                <a:gd name="T83" fmla="*/ 2147483647 h 266"/>
                <a:gd name="T84" fmla="*/ 2147483647 w 161"/>
                <a:gd name="T85" fmla="*/ 2147483647 h 266"/>
                <a:gd name="T86" fmla="*/ 2147483647 w 161"/>
                <a:gd name="T87" fmla="*/ 2147483647 h 266"/>
                <a:gd name="T88" fmla="*/ 2147483647 w 161"/>
                <a:gd name="T89" fmla="*/ 2147483647 h 266"/>
                <a:gd name="T90" fmla="*/ 2147483647 w 161"/>
                <a:gd name="T91" fmla="*/ 2147483647 h 266"/>
                <a:gd name="T92" fmla="*/ 2147483647 w 161"/>
                <a:gd name="T93" fmla="*/ 2147483647 h 266"/>
                <a:gd name="T94" fmla="*/ 2147483647 w 161"/>
                <a:gd name="T95" fmla="*/ 0 h 266"/>
                <a:gd name="T96" fmla="*/ 2147483647 w 161"/>
                <a:gd name="T97" fmla="*/ 2147483647 h 266"/>
                <a:gd name="T98" fmla="*/ 2147483647 w 161"/>
                <a:gd name="T99" fmla="*/ 2147483647 h 266"/>
                <a:gd name="T100" fmla="*/ 2147483647 w 161"/>
                <a:gd name="T101" fmla="*/ 2147483647 h 266"/>
                <a:gd name="T102" fmla="*/ 2147483647 w 161"/>
                <a:gd name="T103" fmla="*/ 2147483647 h 266"/>
                <a:gd name="T104" fmla="*/ 2147483647 w 161"/>
                <a:gd name="T105" fmla="*/ 2147483647 h 266"/>
                <a:gd name="T106" fmla="*/ 2147483647 w 161"/>
                <a:gd name="T107" fmla="*/ 2147483647 h 266"/>
                <a:gd name="T108" fmla="*/ 2147483647 w 161"/>
                <a:gd name="T109" fmla="*/ 2147483647 h 266"/>
                <a:gd name="T110" fmla="*/ 2147483647 w 161"/>
                <a:gd name="T111" fmla="*/ 2147483647 h 266"/>
                <a:gd name="T112" fmla="*/ 2147483647 w 161"/>
                <a:gd name="T113" fmla="*/ 2147483647 h 266"/>
                <a:gd name="T114" fmla="*/ 2147483647 w 161"/>
                <a:gd name="T115" fmla="*/ 2147483647 h 266"/>
                <a:gd name="T116" fmla="*/ 2147483647 w 161"/>
                <a:gd name="T117" fmla="*/ 2147483647 h 2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1"/>
                <a:gd name="T178" fmla="*/ 0 h 266"/>
                <a:gd name="T179" fmla="*/ 161 w 161"/>
                <a:gd name="T180" fmla="*/ 266 h 26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1" h="266">
                  <a:moveTo>
                    <a:pt x="28" y="130"/>
                  </a:moveTo>
                  <a:lnTo>
                    <a:pt x="29" y="129"/>
                  </a:lnTo>
                  <a:lnTo>
                    <a:pt x="30" y="128"/>
                  </a:lnTo>
                  <a:lnTo>
                    <a:pt x="31" y="128"/>
                  </a:lnTo>
                  <a:lnTo>
                    <a:pt x="32" y="127"/>
                  </a:lnTo>
                  <a:lnTo>
                    <a:pt x="34" y="126"/>
                  </a:lnTo>
                  <a:lnTo>
                    <a:pt x="37" y="125"/>
                  </a:lnTo>
                  <a:lnTo>
                    <a:pt x="40" y="125"/>
                  </a:lnTo>
                  <a:lnTo>
                    <a:pt x="43" y="125"/>
                  </a:lnTo>
                  <a:lnTo>
                    <a:pt x="46" y="126"/>
                  </a:lnTo>
                  <a:lnTo>
                    <a:pt x="49" y="127"/>
                  </a:lnTo>
                  <a:lnTo>
                    <a:pt x="52" y="129"/>
                  </a:lnTo>
                  <a:lnTo>
                    <a:pt x="54" y="130"/>
                  </a:lnTo>
                  <a:lnTo>
                    <a:pt x="57" y="132"/>
                  </a:lnTo>
                  <a:lnTo>
                    <a:pt x="59" y="135"/>
                  </a:lnTo>
                  <a:lnTo>
                    <a:pt x="59" y="137"/>
                  </a:lnTo>
                  <a:lnTo>
                    <a:pt x="60" y="138"/>
                  </a:lnTo>
                  <a:lnTo>
                    <a:pt x="61" y="139"/>
                  </a:lnTo>
                  <a:lnTo>
                    <a:pt x="62" y="140"/>
                  </a:lnTo>
                  <a:lnTo>
                    <a:pt x="62" y="142"/>
                  </a:lnTo>
                  <a:lnTo>
                    <a:pt x="62" y="144"/>
                  </a:lnTo>
                  <a:lnTo>
                    <a:pt x="62" y="146"/>
                  </a:lnTo>
                  <a:lnTo>
                    <a:pt x="62" y="148"/>
                  </a:lnTo>
                  <a:lnTo>
                    <a:pt x="61" y="150"/>
                  </a:lnTo>
                  <a:lnTo>
                    <a:pt x="60" y="154"/>
                  </a:lnTo>
                  <a:lnTo>
                    <a:pt x="58" y="156"/>
                  </a:lnTo>
                  <a:lnTo>
                    <a:pt x="56" y="158"/>
                  </a:lnTo>
                  <a:lnTo>
                    <a:pt x="54" y="160"/>
                  </a:lnTo>
                  <a:lnTo>
                    <a:pt x="52" y="162"/>
                  </a:lnTo>
                  <a:lnTo>
                    <a:pt x="50" y="163"/>
                  </a:lnTo>
                  <a:lnTo>
                    <a:pt x="47" y="164"/>
                  </a:lnTo>
                  <a:lnTo>
                    <a:pt x="45" y="165"/>
                  </a:lnTo>
                  <a:lnTo>
                    <a:pt x="43" y="165"/>
                  </a:lnTo>
                  <a:lnTo>
                    <a:pt x="40" y="165"/>
                  </a:lnTo>
                  <a:lnTo>
                    <a:pt x="37" y="164"/>
                  </a:lnTo>
                  <a:lnTo>
                    <a:pt x="34" y="163"/>
                  </a:lnTo>
                  <a:lnTo>
                    <a:pt x="33" y="162"/>
                  </a:lnTo>
                  <a:lnTo>
                    <a:pt x="31" y="161"/>
                  </a:lnTo>
                  <a:lnTo>
                    <a:pt x="29" y="159"/>
                  </a:lnTo>
                  <a:lnTo>
                    <a:pt x="27" y="157"/>
                  </a:lnTo>
                  <a:lnTo>
                    <a:pt x="25" y="156"/>
                  </a:lnTo>
                  <a:lnTo>
                    <a:pt x="24" y="155"/>
                  </a:lnTo>
                  <a:lnTo>
                    <a:pt x="21" y="154"/>
                  </a:lnTo>
                  <a:lnTo>
                    <a:pt x="19" y="153"/>
                  </a:lnTo>
                  <a:lnTo>
                    <a:pt x="17" y="152"/>
                  </a:lnTo>
                  <a:lnTo>
                    <a:pt x="15" y="151"/>
                  </a:lnTo>
                  <a:lnTo>
                    <a:pt x="14" y="151"/>
                  </a:lnTo>
                  <a:lnTo>
                    <a:pt x="12" y="151"/>
                  </a:lnTo>
                  <a:lnTo>
                    <a:pt x="10" y="151"/>
                  </a:lnTo>
                  <a:lnTo>
                    <a:pt x="8" y="152"/>
                  </a:lnTo>
                  <a:lnTo>
                    <a:pt x="6" y="153"/>
                  </a:lnTo>
                  <a:lnTo>
                    <a:pt x="5" y="154"/>
                  </a:lnTo>
                  <a:lnTo>
                    <a:pt x="4" y="156"/>
                  </a:lnTo>
                  <a:lnTo>
                    <a:pt x="3" y="157"/>
                  </a:lnTo>
                  <a:lnTo>
                    <a:pt x="3" y="160"/>
                  </a:lnTo>
                  <a:lnTo>
                    <a:pt x="2" y="166"/>
                  </a:lnTo>
                  <a:lnTo>
                    <a:pt x="1" y="172"/>
                  </a:lnTo>
                  <a:lnTo>
                    <a:pt x="0" y="178"/>
                  </a:lnTo>
                  <a:lnTo>
                    <a:pt x="0" y="185"/>
                  </a:lnTo>
                  <a:lnTo>
                    <a:pt x="0" y="192"/>
                  </a:lnTo>
                  <a:lnTo>
                    <a:pt x="0" y="198"/>
                  </a:lnTo>
                  <a:lnTo>
                    <a:pt x="1" y="201"/>
                  </a:lnTo>
                  <a:lnTo>
                    <a:pt x="1" y="204"/>
                  </a:lnTo>
                  <a:lnTo>
                    <a:pt x="2" y="206"/>
                  </a:lnTo>
                  <a:lnTo>
                    <a:pt x="3" y="208"/>
                  </a:lnTo>
                  <a:lnTo>
                    <a:pt x="7" y="207"/>
                  </a:lnTo>
                  <a:lnTo>
                    <a:pt x="14" y="206"/>
                  </a:lnTo>
                  <a:lnTo>
                    <a:pt x="21" y="205"/>
                  </a:lnTo>
                  <a:lnTo>
                    <a:pt x="29" y="205"/>
                  </a:lnTo>
                  <a:lnTo>
                    <a:pt x="37" y="205"/>
                  </a:lnTo>
                  <a:lnTo>
                    <a:pt x="43" y="205"/>
                  </a:lnTo>
                  <a:lnTo>
                    <a:pt x="50" y="205"/>
                  </a:lnTo>
                  <a:lnTo>
                    <a:pt x="54" y="205"/>
                  </a:lnTo>
                  <a:lnTo>
                    <a:pt x="59" y="206"/>
                  </a:lnTo>
                  <a:lnTo>
                    <a:pt x="62" y="207"/>
                  </a:lnTo>
                  <a:lnTo>
                    <a:pt x="66" y="209"/>
                  </a:lnTo>
                  <a:lnTo>
                    <a:pt x="69" y="211"/>
                  </a:lnTo>
                  <a:lnTo>
                    <a:pt x="71" y="212"/>
                  </a:lnTo>
                  <a:lnTo>
                    <a:pt x="72" y="214"/>
                  </a:lnTo>
                  <a:lnTo>
                    <a:pt x="74" y="215"/>
                  </a:lnTo>
                  <a:lnTo>
                    <a:pt x="75" y="217"/>
                  </a:lnTo>
                  <a:lnTo>
                    <a:pt x="75" y="219"/>
                  </a:lnTo>
                  <a:lnTo>
                    <a:pt x="75" y="221"/>
                  </a:lnTo>
                  <a:lnTo>
                    <a:pt x="75" y="223"/>
                  </a:lnTo>
                  <a:lnTo>
                    <a:pt x="75" y="224"/>
                  </a:lnTo>
                  <a:lnTo>
                    <a:pt x="74" y="226"/>
                  </a:lnTo>
                  <a:lnTo>
                    <a:pt x="73" y="228"/>
                  </a:lnTo>
                  <a:lnTo>
                    <a:pt x="72" y="230"/>
                  </a:lnTo>
                  <a:lnTo>
                    <a:pt x="70" y="231"/>
                  </a:lnTo>
                  <a:lnTo>
                    <a:pt x="68" y="234"/>
                  </a:lnTo>
                  <a:lnTo>
                    <a:pt x="67" y="235"/>
                  </a:lnTo>
                  <a:lnTo>
                    <a:pt x="66" y="238"/>
                  </a:lnTo>
                  <a:lnTo>
                    <a:pt x="65" y="241"/>
                  </a:lnTo>
                  <a:lnTo>
                    <a:pt x="65" y="244"/>
                  </a:lnTo>
                  <a:lnTo>
                    <a:pt x="65" y="247"/>
                  </a:lnTo>
                  <a:lnTo>
                    <a:pt x="65" y="250"/>
                  </a:lnTo>
                  <a:lnTo>
                    <a:pt x="66" y="253"/>
                  </a:lnTo>
                  <a:lnTo>
                    <a:pt x="68" y="255"/>
                  </a:lnTo>
                  <a:lnTo>
                    <a:pt x="70" y="258"/>
                  </a:lnTo>
                  <a:lnTo>
                    <a:pt x="72" y="260"/>
                  </a:lnTo>
                  <a:lnTo>
                    <a:pt x="73" y="263"/>
                  </a:lnTo>
                  <a:lnTo>
                    <a:pt x="75" y="263"/>
                  </a:lnTo>
                  <a:lnTo>
                    <a:pt x="77" y="264"/>
                  </a:lnTo>
                  <a:lnTo>
                    <a:pt x="78" y="264"/>
                  </a:lnTo>
                  <a:lnTo>
                    <a:pt x="80" y="265"/>
                  </a:lnTo>
                  <a:lnTo>
                    <a:pt x="81" y="266"/>
                  </a:lnTo>
                  <a:lnTo>
                    <a:pt x="83" y="266"/>
                  </a:lnTo>
                  <a:lnTo>
                    <a:pt x="85" y="266"/>
                  </a:lnTo>
                  <a:lnTo>
                    <a:pt x="87" y="266"/>
                  </a:lnTo>
                  <a:lnTo>
                    <a:pt x="91" y="266"/>
                  </a:lnTo>
                  <a:lnTo>
                    <a:pt x="95" y="265"/>
                  </a:lnTo>
                  <a:lnTo>
                    <a:pt x="98" y="263"/>
                  </a:lnTo>
                  <a:lnTo>
                    <a:pt x="100" y="263"/>
                  </a:lnTo>
                  <a:lnTo>
                    <a:pt x="103" y="260"/>
                  </a:lnTo>
                  <a:lnTo>
                    <a:pt x="106" y="258"/>
                  </a:lnTo>
                  <a:lnTo>
                    <a:pt x="108" y="256"/>
                  </a:lnTo>
                  <a:lnTo>
                    <a:pt x="109" y="253"/>
                  </a:lnTo>
                  <a:lnTo>
                    <a:pt x="110" y="251"/>
                  </a:lnTo>
                  <a:lnTo>
                    <a:pt x="110" y="248"/>
                  </a:lnTo>
                  <a:lnTo>
                    <a:pt x="110" y="245"/>
                  </a:lnTo>
                  <a:lnTo>
                    <a:pt x="110" y="243"/>
                  </a:lnTo>
                  <a:lnTo>
                    <a:pt x="109" y="240"/>
                  </a:lnTo>
                  <a:lnTo>
                    <a:pt x="108" y="237"/>
                  </a:lnTo>
                  <a:lnTo>
                    <a:pt x="106" y="234"/>
                  </a:lnTo>
                  <a:lnTo>
                    <a:pt x="103" y="233"/>
                  </a:lnTo>
                  <a:lnTo>
                    <a:pt x="101" y="230"/>
                  </a:lnTo>
                  <a:lnTo>
                    <a:pt x="100" y="228"/>
                  </a:lnTo>
                  <a:lnTo>
                    <a:pt x="99" y="225"/>
                  </a:lnTo>
                  <a:lnTo>
                    <a:pt x="98" y="223"/>
                  </a:lnTo>
                  <a:lnTo>
                    <a:pt x="98" y="220"/>
                  </a:lnTo>
                  <a:lnTo>
                    <a:pt x="98" y="217"/>
                  </a:lnTo>
                  <a:lnTo>
                    <a:pt x="98" y="215"/>
                  </a:lnTo>
                  <a:lnTo>
                    <a:pt x="98" y="213"/>
                  </a:lnTo>
                  <a:lnTo>
                    <a:pt x="99" y="211"/>
                  </a:lnTo>
                  <a:lnTo>
                    <a:pt x="100" y="208"/>
                  </a:lnTo>
                  <a:lnTo>
                    <a:pt x="100" y="206"/>
                  </a:lnTo>
                  <a:lnTo>
                    <a:pt x="102" y="205"/>
                  </a:lnTo>
                  <a:lnTo>
                    <a:pt x="103" y="204"/>
                  </a:lnTo>
                  <a:lnTo>
                    <a:pt x="105" y="203"/>
                  </a:lnTo>
                  <a:lnTo>
                    <a:pt x="107" y="202"/>
                  </a:lnTo>
                  <a:lnTo>
                    <a:pt x="108" y="202"/>
                  </a:lnTo>
                  <a:lnTo>
                    <a:pt x="110" y="202"/>
                  </a:lnTo>
                  <a:lnTo>
                    <a:pt x="115" y="203"/>
                  </a:lnTo>
                  <a:lnTo>
                    <a:pt x="119" y="203"/>
                  </a:lnTo>
                  <a:lnTo>
                    <a:pt x="126" y="204"/>
                  </a:lnTo>
                  <a:lnTo>
                    <a:pt x="133" y="205"/>
                  </a:lnTo>
                  <a:lnTo>
                    <a:pt x="140" y="205"/>
                  </a:lnTo>
                  <a:lnTo>
                    <a:pt x="148" y="205"/>
                  </a:lnTo>
                  <a:lnTo>
                    <a:pt x="156" y="205"/>
                  </a:lnTo>
                  <a:lnTo>
                    <a:pt x="158" y="203"/>
                  </a:lnTo>
                  <a:lnTo>
                    <a:pt x="158" y="199"/>
                  </a:lnTo>
                  <a:lnTo>
                    <a:pt x="159" y="196"/>
                  </a:lnTo>
                  <a:lnTo>
                    <a:pt x="160" y="192"/>
                  </a:lnTo>
                  <a:lnTo>
                    <a:pt x="161" y="188"/>
                  </a:lnTo>
                  <a:lnTo>
                    <a:pt x="161" y="185"/>
                  </a:lnTo>
                  <a:lnTo>
                    <a:pt x="161" y="181"/>
                  </a:lnTo>
                  <a:lnTo>
                    <a:pt x="161" y="177"/>
                  </a:lnTo>
                  <a:lnTo>
                    <a:pt x="161" y="174"/>
                  </a:lnTo>
                  <a:lnTo>
                    <a:pt x="161" y="170"/>
                  </a:lnTo>
                  <a:lnTo>
                    <a:pt x="160" y="167"/>
                  </a:lnTo>
                  <a:lnTo>
                    <a:pt x="160" y="163"/>
                  </a:lnTo>
                  <a:lnTo>
                    <a:pt x="159" y="160"/>
                  </a:lnTo>
                  <a:lnTo>
                    <a:pt x="158" y="157"/>
                  </a:lnTo>
                  <a:lnTo>
                    <a:pt x="158" y="155"/>
                  </a:lnTo>
                  <a:lnTo>
                    <a:pt x="157" y="153"/>
                  </a:lnTo>
                  <a:lnTo>
                    <a:pt x="156" y="150"/>
                  </a:lnTo>
                  <a:lnTo>
                    <a:pt x="155" y="149"/>
                  </a:lnTo>
                  <a:lnTo>
                    <a:pt x="154" y="148"/>
                  </a:lnTo>
                  <a:lnTo>
                    <a:pt x="153" y="147"/>
                  </a:lnTo>
                  <a:lnTo>
                    <a:pt x="151" y="146"/>
                  </a:lnTo>
                  <a:lnTo>
                    <a:pt x="150" y="146"/>
                  </a:lnTo>
                  <a:lnTo>
                    <a:pt x="149" y="145"/>
                  </a:lnTo>
                  <a:lnTo>
                    <a:pt x="148" y="145"/>
                  </a:lnTo>
                  <a:lnTo>
                    <a:pt x="145" y="145"/>
                  </a:lnTo>
                  <a:lnTo>
                    <a:pt x="141" y="146"/>
                  </a:lnTo>
                  <a:lnTo>
                    <a:pt x="138" y="147"/>
                  </a:lnTo>
                  <a:lnTo>
                    <a:pt x="134" y="148"/>
                  </a:lnTo>
                  <a:lnTo>
                    <a:pt x="131" y="149"/>
                  </a:lnTo>
                  <a:lnTo>
                    <a:pt x="129" y="149"/>
                  </a:lnTo>
                  <a:lnTo>
                    <a:pt x="127" y="150"/>
                  </a:lnTo>
                  <a:lnTo>
                    <a:pt x="125" y="150"/>
                  </a:lnTo>
                  <a:lnTo>
                    <a:pt x="122" y="150"/>
                  </a:lnTo>
                  <a:lnTo>
                    <a:pt x="120" y="150"/>
                  </a:lnTo>
                  <a:lnTo>
                    <a:pt x="119" y="150"/>
                  </a:lnTo>
                  <a:lnTo>
                    <a:pt x="117" y="149"/>
                  </a:lnTo>
                  <a:lnTo>
                    <a:pt x="116" y="149"/>
                  </a:lnTo>
                  <a:lnTo>
                    <a:pt x="114" y="148"/>
                  </a:lnTo>
                  <a:lnTo>
                    <a:pt x="113" y="148"/>
                  </a:lnTo>
                  <a:lnTo>
                    <a:pt x="111" y="148"/>
                  </a:lnTo>
                  <a:lnTo>
                    <a:pt x="110" y="146"/>
                  </a:lnTo>
                  <a:lnTo>
                    <a:pt x="108" y="143"/>
                  </a:lnTo>
                  <a:lnTo>
                    <a:pt x="106" y="141"/>
                  </a:lnTo>
                  <a:lnTo>
                    <a:pt x="105" y="138"/>
                  </a:lnTo>
                  <a:lnTo>
                    <a:pt x="104" y="136"/>
                  </a:lnTo>
                  <a:lnTo>
                    <a:pt x="104" y="134"/>
                  </a:lnTo>
                  <a:lnTo>
                    <a:pt x="104" y="131"/>
                  </a:lnTo>
                  <a:lnTo>
                    <a:pt x="104" y="129"/>
                  </a:lnTo>
                  <a:lnTo>
                    <a:pt x="105" y="128"/>
                  </a:lnTo>
                  <a:lnTo>
                    <a:pt x="106" y="126"/>
                  </a:lnTo>
                  <a:lnTo>
                    <a:pt x="107" y="123"/>
                  </a:lnTo>
                  <a:lnTo>
                    <a:pt x="109" y="120"/>
                  </a:lnTo>
                  <a:lnTo>
                    <a:pt x="110" y="119"/>
                  </a:lnTo>
                  <a:lnTo>
                    <a:pt x="112" y="118"/>
                  </a:lnTo>
                  <a:lnTo>
                    <a:pt x="114" y="117"/>
                  </a:lnTo>
                  <a:lnTo>
                    <a:pt x="116" y="116"/>
                  </a:lnTo>
                  <a:lnTo>
                    <a:pt x="118" y="115"/>
                  </a:lnTo>
                  <a:lnTo>
                    <a:pt x="119" y="114"/>
                  </a:lnTo>
                  <a:lnTo>
                    <a:pt x="121" y="114"/>
                  </a:lnTo>
                  <a:lnTo>
                    <a:pt x="122" y="114"/>
                  </a:lnTo>
                  <a:lnTo>
                    <a:pt x="124" y="115"/>
                  </a:lnTo>
                  <a:lnTo>
                    <a:pt x="126" y="115"/>
                  </a:lnTo>
                  <a:lnTo>
                    <a:pt x="129" y="117"/>
                  </a:lnTo>
                  <a:lnTo>
                    <a:pt x="132" y="118"/>
                  </a:lnTo>
                  <a:lnTo>
                    <a:pt x="136" y="119"/>
                  </a:lnTo>
                  <a:lnTo>
                    <a:pt x="139" y="121"/>
                  </a:lnTo>
                  <a:lnTo>
                    <a:pt x="141" y="123"/>
                  </a:lnTo>
                  <a:lnTo>
                    <a:pt x="145" y="124"/>
                  </a:lnTo>
                  <a:lnTo>
                    <a:pt x="147" y="124"/>
                  </a:lnTo>
                  <a:lnTo>
                    <a:pt x="148" y="125"/>
                  </a:lnTo>
                  <a:lnTo>
                    <a:pt x="149" y="125"/>
                  </a:lnTo>
                  <a:lnTo>
                    <a:pt x="151" y="124"/>
                  </a:lnTo>
                  <a:lnTo>
                    <a:pt x="152" y="124"/>
                  </a:lnTo>
                  <a:lnTo>
                    <a:pt x="154" y="123"/>
                  </a:lnTo>
                  <a:lnTo>
                    <a:pt x="156" y="122"/>
                  </a:lnTo>
                  <a:lnTo>
                    <a:pt x="157" y="121"/>
                  </a:lnTo>
                  <a:lnTo>
                    <a:pt x="158" y="120"/>
                  </a:lnTo>
                  <a:lnTo>
                    <a:pt x="158" y="119"/>
                  </a:lnTo>
                  <a:lnTo>
                    <a:pt x="159" y="117"/>
                  </a:lnTo>
                  <a:lnTo>
                    <a:pt x="160" y="113"/>
                  </a:lnTo>
                  <a:lnTo>
                    <a:pt x="160" y="109"/>
                  </a:lnTo>
                  <a:lnTo>
                    <a:pt x="160" y="105"/>
                  </a:lnTo>
                  <a:lnTo>
                    <a:pt x="159" y="100"/>
                  </a:lnTo>
                  <a:lnTo>
                    <a:pt x="159" y="95"/>
                  </a:lnTo>
                  <a:lnTo>
                    <a:pt x="158" y="90"/>
                  </a:lnTo>
                  <a:lnTo>
                    <a:pt x="158" y="79"/>
                  </a:lnTo>
                  <a:lnTo>
                    <a:pt x="157" y="70"/>
                  </a:lnTo>
                  <a:lnTo>
                    <a:pt x="157" y="66"/>
                  </a:lnTo>
                  <a:lnTo>
                    <a:pt x="157" y="62"/>
                  </a:lnTo>
                  <a:lnTo>
                    <a:pt x="157" y="60"/>
                  </a:lnTo>
                  <a:lnTo>
                    <a:pt x="157" y="58"/>
                  </a:lnTo>
                  <a:lnTo>
                    <a:pt x="154" y="60"/>
                  </a:lnTo>
                  <a:lnTo>
                    <a:pt x="150" y="61"/>
                  </a:lnTo>
                  <a:lnTo>
                    <a:pt x="147" y="62"/>
                  </a:lnTo>
                  <a:lnTo>
                    <a:pt x="142" y="63"/>
                  </a:lnTo>
                  <a:lnTo>
                    <a:pt x="138" y="64"/>
                  </a:lnTo>
                  <a:lnTo>
                    <a:pt x="133" y="64"/>
                  </a:lnTo>
                  <a:lnTo>
                    <a:pt x="129" y="64"/>
                  </a:lnTo>
                  <a:lnTo>
                    <a:pt x="124" y="64"/>
                  </a:lnTo>
                  <a:lnTo>
                    <a:pt x="119" y="64"/>
                  </a:lnTo>
                  <a:lnTo>
                    <a:pt x="114" y="64"/>
                  </a:lnTo>
                  <a:lnTo>
                    <a:pt x="110" y="63"/>
                  </a:lnTo>
                  <a:lnTo>
                    <a:pt x="106" y="62"/>
                  </a:lnTo>
                  <a:lnTo>
                    <a:pt x="102" y="61"/>
                  </a:lnTo>
                  <a:lnTo>
                    <a:pt x="100" y="61"/>
                  </a:lnTo>
                  <a:lnTo>
                    <a:pt x="97" y="59"/>
                  </a:lnTo>
                  <a:lnTo>
                    <a:pt x="94" y="58"/>
                  </a:lnTo>
                  <a:lnTo>
                    <a:pt x="92" y="56"/>
                  </a:lnTo>
                  <a:lnTo>
                    <a:pt x="91" y="55"/>
                  </a:lnTo>
                  <a:lnTo>
                    <a:pt x="91" y="54"/>
                  </a:lnTo>
                  <a:lnTo>
                    <a:pt x="90" y="52"/>
                  </a:lnTo>
                  <a:lnTo>
                    <a:pt x="90" y="50"/>
                  </a:lnTo>
                  <a:lnTo>
                    <a:pt x="90" y="49"/>
                  </a:lnTo>
                  <a:lnTo>
                    <a:pt x="90" y="47"/>
                  </a:lnTo>
                  <a:lnTo>
                    <a:pt x="91" y="46"/>
                  </a:lnTo>
                  <a:lnTo>
                    <a:pt x="91" y="44"/>
                  </a:lnTo>
                  <a:lnTo>
                    <a:pt x="92" y="42"/>
                  </a:lnTo>
                  <a:lnTo>
                    <a:pt x="94" y="42"/>
                  </a:lnTo>
                  <a:lnTo>
                    <a:pt x="97" y="38"/>
                  </a:lnTo>
                  <a:lnTo>
                    <a:pt x="100" y="34"/>
                  </a:lnTo>
                  <a:lnTo>
                    <a:pt x="102" y="32"/>
                  </a:lnTo>
                  <a:lnTo>
                    <a:pt x="103" y="29"/>
                  </a:lnTo>
                  <a:lnTo>
                    <a:pt x="104" y="26"/>
                  </a:lnTo>
                  <a:lnTo>
                    <a:pt x="105" y="24"/>
                  </a:lnTo>
                  <a:lnTo>
                    <a:pt x="105" y="21"/>
                  </a:lnTo>
                  <a:lnTo>
                    <a:pt x="105" y="18"/>
                  </a:lnTo>
                  <a:lnTo>
                    <a:pt x="104" y="15"/>
                  </a:lnTo>
                  <a:lnTo>
                    <a:pt x="103" y="13"/>
                  </a:lnTo>
                  <a:lnTo>
                    <a:pt x="101" y="10"/>
                  </a:lnTo>
                  <a:lnTo>
                    <a:pt x="100" y="8"/>
                  </a:lnTo>
                  <a:lnTo>
                    <a:pt x="98" y="5"/>
                  </a:lnTo>
                  <a:lnTo>
                    <a:pt x="95" y="3"/>
                  </a:lnTo>
                  <a:lnTo>
                    <a:pt x="92" y="3"/>
                  </a:lnTo>
                  <a:lnTo>
                    <a:pt x="90" y="1"/>
                  </a:lnTo>
                  <a:lnTo>
                    <a:pt x="86" y="0"/>
                  </a:lnTo>
                  <a:lnTo>
                    <a:pt x="82" y="0"/>
                  </a:lnTo>
                  <a:lnTo>
                    <a:pt x="79" y="0"/>
                  </a:lnTo>
                  <a:lnTo>
                    <a:pt x="76" y="1"/>
                  </a:lnTo>
                  <a:lnTo>
                    <a:pt x="73" y="3"/>
                  </a:lnTo>
                  <a:lnTo>
                    <a:pt x="70" y="3"/>
                  </a:lnTo>
                  <a:lnTo>
                    <a:pt x="67" y="5"/>
                  </a:lnTo>
                  <a:lnTo>
                    <a:pt x="64" y="8"/>
                  </a:lnTo>
                  <a:lnTo>
                    <a:pt x="62" y="10"/>
                  </a:lnTo>
                  <a:lnTo>
                    <a:pt x="61" y="13"/>
                  </a:lnTo>
                  <a:lnTo>
                    <a:pt x="60" y="15"/>
                  </a:lnTo>
                  <a:lnTo>
                    <a:pt x="59" y="18"/>
                  </a:lnTo>
                  <a:lnTo>
                    <a:pt x="58" y="21"/>
                  </a:lnTo>
                  <a:lnTo>
                    <a:pt x="58" y="24"/>
                  </a:lnTo>
                  <a:lnTo>
                    <a:pt x="58" y="27"/>
                  </a:lnTo>
                  <a:lnTo>
                    <a:pt x="59" y="30"/>
                  </a:lnTo>
                  <a:lnTo>
                    <a:pt x="60" y="31"/>
                  </a:lnTo>
                  <a:lnTo>
                    <a:pt x="61" y="32"/>
                  </a:lnTo>
                  <a:lnTo>
                    <a:pt x="62" y="33"/>
                  </a:lnTo>
                  <a:lnTo>
                    <a:pt x="62" y="34"/>
                  </a:lnTo>
                  <a:lnTo>
                    <a:pt x="64" y="37"/>
                  </a:lnTo>
                  <a:lnTo>
                    <a:pt x="66" y="39"/>
                  </a:lnTo>
                  <a:lnTo>
                    <a:pt x="68" y="42"/>
                  </a:lnTo>
                  <a:lnTo>
                    <a:pt x="69" y="43"/>
                  </a:lnTo>
                  <a:lnTo>
                    <a:pt x="70" y="46"/>
                  </a:lnTo>
                  <a:lnTo>
                    <a:pt x="71" y="48"/>
                  </a:lnTo>
                  <a:lnTo>
                    <a:pt x="71" y="50"/>
                  </a:lnTo>
                  <a:lnTo>
                    <a:pt x="71" y="51"/>
                  </a:lnTo>
                  <a:lnTo>
                    <a:pt x="71" y="52"/>
                  </a:lnTo>
                  <a:lnTo>
                    <a:pt x="70" y="54"/>
                  </a:lnTo>
                  <a:lnTo>
                    <a:pt x="69" y="55"/>
                  </a:lnTo>
                  <a:lnTo>
                    <a:pt x="68" y="56"/>
                  </a:lnTo>
                  <a:lnTo>
                    <a:pt x="67" y="57"/>
                  </a:lnTo>
                  <a:lnTo>
                    <a:pt x="65" y="58"/>
                  </a:lnTo>
                  <a:lnTo>
                    <a:pt x="63" y="58"/>
                  </a:lnTo>
                  <a:lnTo>
                    <a:pt x="61" y="58"/>
                  </a:lnTo>
                  <a:lnTo>
                    <a:pt x="52" y="58"/>
                  </a:lnTo>
                  <a:lnTo>
                    <a:pt x="43" y="59"/>
                  </a:lnTo>
                  <a:lnTo>
                    <a:pt x="35" y="59"/>
                  </a:lnTo>
                  <a:lnTo>
                    <a:pt x="27" y="60"/>
                  </a:lnTo>
                  <a:lnTo>
                    <a:pt x="19" y="60"/>
                  </a:lnTo>
                  <a:lnTo>
                    <a:pt x="13" y="60"/>
                  </a:lnTo>
                  <a:lnTo>
                    <a:pt x="9" y="60"/>
                  </a:lnTo>
                  <a:lnTo>
                    <a:pt x="6" y="60"/>
                  </a:lnTo>
                  <a:lnTo>
                    <a:pt x="5" y="59"/>
                  </a:lnTo>
                  <a:lnTo>
                    <a:pt x="3" y="58"/>
                  </a:lnTo>
                  <a:lnTo>
                    <a:pt x="3" y="65"/>
                  </a:lnTo>
                  <a:lnTo>
                    <a:pt x="3" y="75"/>
                  </a:lnTo>
                  <a:lnTo>
                    <a:pt x="3" y="85"/>
                  </a:lnTo>
                  <a:lnTo>
                    <a:pt x="3" y="96"/>
                  </a:lnTo>
                  <a:lnTo>
                    <a:pt x="3" y="106"/>
                  </a:lnTo>
                  <a:lnTo>
                    <a:pt x="3" y="115"/>
                  </a:lnTo>
                  <a:lnTo>
                    <a:pt x="3" y="122"/>
                  </a:lnTo>
                  <a:lnTo>
                    <a:pt x="3" y="126"/>
                  </a:lnTo>
                  <a:lnTo>
                    <a:pt x="3" y="128"/>
                  </a:lnTo>
                  <a:lnTo>
                    <a:pt x="4" y="129"/>
                  </a:lnTo>
                  <a:lnTo>
                    <a:pt x="4" y="130"/>
                  </a:lnTo>
                  <a:lnTo>
                    <a:pt x="5" y="131"/>
                  </a:lnTo>
                  <a:lnTo>
                    <a:pt x="6" y="133"/>
                  </a:lnTo>
                  <a:lnTo>
                    <a:pt x="8" y="134"/>
                  </a:lnTo>
                  <a:lnTo>
                    <a:pt x="10" y="135"/>
                  </a:lnTo>
                  <a:lnTo>
                    <a:pt x="12" y="135"/>
                  </a:lnTo>
                  <a:lnTo>
                    <a:pt x="14" y="136"/>
                  </a:lnTo>
                  <a:lnTo>
                    <a:pt x="16" y="136"/>
                  </a:lnTo>
                  <a:lnTo>
                    <a:pt x="18" y="136"/>
                  </a:lnTo>
                  <a:lnTo>
                    <a:pt x="20" y="136"/>
                  </a:lnTo>
                  <a:lnTo>
                    <a:pt x="23" y="135"/>
                  </a:lnTo>
                  <a:lnTo>
                    <a:pt x="24" y="134"/>
                  </a:lnTo>
                  <a:lnTo>
                    <a:pt x="26" y="132"/>
                  </a:lnTo>
                  <a:lnTo>
                    <a:pt x="28" y="130"/>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95" name="Freeform 105">
              <a:extLst>
                <a:ext uri="{FF2B5EF4-FFF2-40B4-BE49-F238E27FC236}">
                  <a16:creationId xmlns:a16="http://schemas.microsoft.com/office/drawing/2014/main" id="{A9E1BBCD-C1EC-2A47-A0E7-73282F0FD6DD}"/>
                </a:ext>
              </a:extLst>
            </p:cNvPr>
            <p:cNvSpPr>
              <a:spLocks/>
            </p:cNvSpPr>
            <p:nvPr/>
          </p:nvSpPr>
          <p:spPr bwMode="auto">
            <a:xfrm>
              <a:off x="6281135" y="2669196"/>
              <a:ext cx="389334" cy="227409"/>
            </a:xfrm>
            <a:custGeom>
              <a:avLst/>
              <a:gdLst>
                <a:gd name="T0" fmla="*/ 2147483647 w 272"/>
                <a:gd name="T1" fmla="*/ 2147483647 h 159"/>
                <a:gd name="T2" fmla="*/ 2147483647 w 272"/>
                <a:gd name="T3" fmla="*/ 2147483647 h 159"/>
                <a:gd name="T4" fmla="*/ 2147483647 w 272"/>
                <a:gd name="T5" fmla="*/ 2147483647 h 159"/>
                <a:gd name="T6" fmla="*/ 2147483647 w 272"/>
                <a:gd name="T7" fmla="*/ 2147483647 h 159"/>
                <a:gd name="T8" fmla="*/ 2147483647 w 272"/>
                <a:gd name="T9" fmla="*/ 2147483647 h 159"/>
                <a:gd name="T10" fmla="*/ 2147483647 w 272"/>
                <a:gd name="T11" fmla="*/ 2147483647 h 159"/>
                <a:gd name="T12" fmla="*/ 2147483647 w 272"/>
                <a:gd name="T13" fmla="*/ 2147483647 h 159"/>
                <a:gd name="T14" fmla="*/ 2147483647 w 272"/>
                <a:gd name="T15" fmla="*/ 2147483647 h 159"/>
                <a:gd name="T16" fmla="*/ 2147483647 w 272"/>
                <a:gd name="T17" fmla="*/ 2147483647 h 159"/>
                <a:gd name="T18" fmla="*/ 2147483647 w 272"/>
                <a:gd name="T19" fmla="*/ 2147483647 h 159"/>
                <a:gd name="T20" fmla="*/ 2147483647 w 272"/>
                <a:gd name="T21" fmla="*/ 2147483647 h 159"/>
                <a:gd name="T22" fmla="*/ 2147483647 w 272"/>
                <a:gd name="T23" fmla="*/ 2147483647 h 159"/>
                <a:gd name="T24" fmla="*/ 2147483647 w 272"/>
                <a:gd name="T25" fmla="*/ 2147483647 h 159"/>
                <a:gd name="T26" fmla="*/ 2147483647 w 272"/>
                <a:gd name="T27" fmla="*/ 2147483647 h 159"/>
                <a:gd name="T28" fmla="*/ 2147483647 w 272"/>
                <a:gd name="T29" fmla="*/ 2147483647 h 159"/>
                <a:gd name="T30" fmla="*/ 2147483647 w 272"/>
                <a:gd name="T31" fmla="*/ 2147483647 h 159"/>
                <a:gd name="T32" fmla="*/ 2147483647 w 272"/>
                <a:gd name="T33" fmla="*/ 2147483647 h 159"/>
                <a:gd name="T34" fmla="*/ 2147483647 w 272"/>
                <a:gd name="T35" fmla="*/ 2147483647 h 159"/>
                <a:gd name="T36" fmla="*/ 2147483647 w 272"/>
                <a:gd name="T37" fmla="*/ 2147483647 h 159"/>
                <a:gd name="T38" fmla="*/ 2147483647 w 272"/>
                <a:gd name="T39" fmla="*/ 2147483647 h 159"/>
                <a:gd name="T40" fmla="*/ 2147483647 w 272"/>
                <a:gd name="T41" fmla="*/ 2147483647 h 159"/>
                <a:gd name="T42" fmla="*/ 2147483647 w 272"/>
                <a:gd name="T43" fmla="*/ 2147483647 h 159"/>
                <a:gd name="T44" fmla="*/ 2147483647 w 272"/>
                <a:gd name="T45" fmla="*/ 2147483647 h 159"/>
                <a:gd name="T46" fmla="*/ 2147483647 w 272"/>
                <a:gd name="T47" fmla="*/ 2147483647 h 159"/>
                <a:gd name="T48" fmla="*/ 2147483647 w 272"/>
                <a:gd name="T49" fmla="*/ 2147483647 h 159"/>
                <a:gd name="T50" fmla="*/ 2147483647 w 272"/>
                <a:gd name="T51" fmla="*/ 2147483647 h 159"/>
                <a:gd name="T52" fmla="*/ 2147483647 w 272"/>
                <a:gd name="T53" fmla="*/ 2147483647 h 159"/>
                <a:gd name="T54" fmla="*/ 2147483647 w 272"/>
                <a:gd name="T55" fmla="*/ 2147483647 h 159"/>
                <a:gd name="T56" fmla="*/ 2147483647 w 272"/>
                <a:gd name="T57" fmla="*/ 2147483647 h 159"/>
                <a:gd name="T58" fmla="*/ 2147483647 w 272"/>
                <a:gd name="T59" fmla="*/ 0 h 159"/>
                <a:gd name="T60" fmla="*/ 2147483647 w 272"/>
                <a:gd name="T61" fmla="*/ 2147483647 h 159"/>
                <a:gd name="T62" fmla="*/ 2147483647 w 272"/>
                <a:gd name="T63" fmla="*/ 2147483647 h 159"/>
                <a:gd name="T64" fmla="*/ 2147483647 w 272"/>
                <a:gd name="T65" fmla="*/ 2147483647 h 159"/>
                <a:gd name="T66" fmla="*/ 2147483647 w 272"/>
                <a:gd name="T67" fmla="*/ 2147483647 h 159"/>
                <a:gd name="T68" fmla="*/ 2147483647 w 272"/>
                <a:gd name="T69" fmla="*/ 2147483647 h 159"/>
                <a:gd name="T70" fmla="*/ 2147483647 w 272"/>
                <a:gd name="T71" fmla="*/ 2147483647 h 159"/>
                <a:gd name="T72" fmla="*/ 2147483647 w 272"/>
                <a:gd name="T73" fmla="*/ 2147483647 h 159"/>
                <a:gd name="T74" fmla="*/ 2147483647 w 272"/>
                <a:gd name="T75" fmla="*/ 2147483647 h 159"/>
                <a:gd name="T76" fmla="*/ 2147483647 w 272"/>
                <a:gd name="T77" fmla="*/ 2147483647 h 159"/>
                <a:gd name="T78" fmla="*/ 2147483647 w 272"/>
                <a:gd name="T79" fmla="*/ 2147483647 h 159"/>
                <a:gd name="T80" fmla="*/ 2147483647 w 272"/>
                <a:gd name="T81" fmla="*/ 2147483647 h 159"/>
                <a:gd name="T82" fmla="*/ 2147483647 w 272"/>
                <a:gd name="T83" fmla="*/ 2147483647 h 159"/>
                <a:gd name="T84" fmla="*/ 2147483647 w 272"/>
                <a:gd name="T85" fmla="*/ 2147483647 h 159"/>
                <a:gd name="T86" fmla="*/ 2147483647 w 272"/>
                <a:gd name="T87" fmla="*/ 2147483647 h 159"/>
                <a:gd name="T88" fmla="*/ 2147483647 w 272"/>
                <a:gd name="T89" fmla="*/ 2147483647 h 159"/>
                <a:gd name="T90" fmla="*/ 2147483647 w 272"/>
                <a:gd name="T91" fmla="*/ 2147483647 h 159"/>
                <a:gd name="T92" fmla="*/ 2147483647 w 272"/>
                <a:gd name="T93" fmla="*/ 2147483647 h 159"/>
                <a:gd name="T94" fmla="*/ 2147483647 w 272"/>
                <a:gd name="T95" fmla="*/ 2147483647 h 159"/>
                <a:gd name="T96" fmla="*/ 2147483647 w 272"/>
                <a:gd name="T97" fmla="*/ 2147483647 h 159"/>
                <a:gd name="T98" fmla="*/ 2147483647 w 272"/>
                <a:gd name="T99" fmla="*/ 2147483647 h 159"/>
                <a:gd name="T100" fmla="*/ 0 w 272"/>
                <a:gd name="T101" fmla="*/ 2147483647 h 159"/>
                <a:gd name="T102" fmla="*/ 2147483647 w 272"/>
                <a:gd name="T103" fmla="*/ 2147483647 h 159"/>
                <a:gd name="T104" fmla="*/ 2147483647 w 272"/>
                <a:gd name="T105" fmla="*/ 2147483647 h 159"/>
                <a:gd name="T106" fmla="*/ 2147483647 w 272"/>
                <a:gd name="T107" fmla="*/ 2147483647 h 159"/>
                <a:gd name="T108" fmla="*/ 2147483647 w 272"/>
                <a:gd name="T109" fmla="*/ 2147483647 h 159"/>
                <a:gd name="T110" fmla="*/ 2147483647 w 272"/>
                <a:gd name="T111" fmla="*/ 2147483647 h 159"/>
                <a:gd name="T112" fmla="*/ 2147483647 w 272"/>
                <a:gd name="T113" fmla="*/ 2147483647 h 159"/>
                <a:gd name="T114" fmla="*/ 2147483647 w 272"/>
                <a:gd name="T115" fmla="*/ 2147483647 h 159"/>
                <a:gd name="T116" fmla="*/ 2147483647 w 272"/>
                <a:gd name="T117" fmla="*/ 2147483647 h 159"/>
                <a:gd name="T118" fmla="*/ 2147483647 w 272"/>
                <a:gd name="T119" fmla="*/ 2147483647 h 1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2"/>
                <a:gd name="T181" fmla="*/ 0 h 159"/>
                <a:gd name="T182" fmla="*/ 272 w 272"/>
                <a:gd name="T183" fmla="*/ 159 h 15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2" h="159">
                  <a:moveTo>
                    <a:pt x="118" y="153"/>
                  </a:moveTo>
                  <a:lnTo>
                    <a:pt x="119" y="153"/>
                  </a:lnTo>
                  <a:lnTo>
                    <a:pt x="122" y="152"/>
                  </a:lnTo>
                  <a:lnTo>
                    <a:pt x="123" y="152"/>
                  </a:lnTo>
                  <a:lnTo>
                    <a:pt x="125" y="151"/>
                  </a:lnTo>
                  <a:lnTo>
                    <a:pt x="126" y="149"/>
                  </a:lnTo>
                  <a:lnTo>
                    <a:pt x="127" y="148"/>
                  </a:lnTo>
                  <a:lnTo>
                    <a:pt x="127" y="147"/>
                  </a:lnTo>
                  <a:lnTo>
                    <a:pt x="128" y="146"/>
                  </a:lnTo>
                  <a:lnTo>
                    <a:pt x="128" y="144"/>
                  </a:lnTo>
                  <a:lnTo>
                    <a:pt x="127" y="142"/>
                  </a:lnTo>
                  <a:lnTo>
                    <a:pt x="127" y="140"/>
                  </a:lnTo>
                  <a:lnTo>
                    <a:pt x="126" y="138"/>
                  </a:lnTo>
                  <a:lnTo>
                    <a:pt x="124" y="137"/>
                  </a:lnTo>
                  <a:lnTo>
                    <a:pt x="123" y="134"/>
                  </a:lnTo>
                  <a:lnTo>
                    <a:pt x="121" y="132"/>
                  </a:lnTo>
                  <a:lnTo>
                    <a:pt x="119" y="129"/>
                  </a:lnTo>
                  <a:lnTo>
                    <a:pt x="118" y="128"/>
                  </a:lnTo>
                  <a:lnTo>
                    <a:pt x="117" y="127"/>
                  </a:lnTo>
                  <a:lnTo>
                    <a:pt x="117" y="126"/>
                  </a:lnTo>
                  <a:lnTo>
                    <a:pt x="116" y="124"/>
                  </a:lnTo>
                  <a:lnTo>
                    <a:pt x="115" y="121"/>
                  </a:lnTo>
                  <a:lnTo>
                    <a:pt x="114" y="118"/>
                  </a:lnTo>
                  <a:lnTo>
                    <a:pt x="114" y="116"/>
                  </a:lnTo>
                  <a:lnTo>
                    <a:pt x="115" y="112"/>
                  </a:lnTo>
                  <a:lnTo>
                    <a:pt x="116" y="109"/>
                  </a:lnTo>
                  <a:lnTo>
                    <a:pt x="118" y="107"/>
                  </a:lnTo>
                  <a:lnTo>
                    <a:pt x="119" y="104"/>
                  </a:lnTo>
                  <a:lnTo>
                    <a:pt x="121" y="102"/>
                  </a:lnTo>
                  <a:lnTo>
                    <a:pt x="124" y="99"/>
                  </a:lnTo>
                  <a:lnTo>
                    <a:pt x="127" y="98"/>
                  </a:lnTo>
                  <a:lnTo>
                    <a:pt x="129" y="97"/>
                  </a:lnTo>
                  <a:lnTo>
                    <a:pt x="133" y="95"/>
                  </a:lnTo>
                  <a:lnTo>
                    <a:pt x="136" y="94"/>
                  </a:lnTo>
                  <a:lnTo>
                    <a:pt x="139" y="94"/>
                  </a:lnTo>
                  <a:lnTo>
                    <a:pt x="143" y="94"/>
                  </a:lnTo>
                  <a:lnTo>
                    <a:pt x="146" y="95"/>
                  </a:lnTo>
                  <a:lnTo>
                    <a:pt x="149" y="97"/>
                  </a:lnTo>
                  <a:lnTo>
                    <a:pt x="151" y="98"/>
                  </a:lnTo>
                  <a:lnTo>
                    <a:pt x="154" y="100"/>
                  </a:lnTo>
                  <a:lnTo>
                    <a:pt x="156" y="102"/>
                  </a:lnTo>
                  <a:lnTo>
                    <a:pt x="157" y="104"/>
                  </a:lnTo>
                  <a:lnTo>
                    <a:pt x="159" y="107"/>
                  </a:lnTo>
                  <a:lnTo>
                    <a:pt x="160" y="110"/>
                  </a:lnTo>
                  <a:lnTo>
                    <a:pt x="161" y="113"/>
                  </a:lnTo>
                  <a:lnTo>
                    <a:pt x="162" y="116"/>
                  </a:lnTo>
                  <a:lnTo>
                    <a:pt x="162" y="118"/>
                  </a:lnTo>
                  <a:lnTo>
                    <a:pt x="161" y="121"/>
                  </a:lnTo>
                  <a:lnTo>
                    <a:pt x="160" y="124"/>
                  </a:lnTo>
                  <a:lnTo>
                    <a:pt x="159" y="127"/>
                  </a:lnTo>
                  <a:lnTo>
                    <a:pt x="157" y="128"/>
                  </a:lnTo>
                  <a:lnTo>
                    <a:pt x="154" y="132"/>
                  </a:lnTo>
                  <a:lnTo>
                    <a:pt x="150" y="136"/>
                  </a:lnTo>
                  <a:lnTo>
                    <a:pt x="149" y="137"/>
                  </a:lnTo>
                  <a:lnTo>
                    <a:pt x="148" y="139"/>
                  </a:lnTo>
                  <a:lnTo>
                    <a:pt x="147" y="140"/>
                  </a:lnTo>
                  <a:lnTo>
                    <a:pt x="147" y="142"/>
                  </a:lnTo>
                  <a:lnTo>
                    <a:pt x="147" y="144"/>
                  </a:lnTo>
                  <a:lnTo>
                    <a:pt x="147" y="145"/>
                  </a:lnTo>
                  <a:lnTo>
                    <a:pt x="147" y="147"/>
                  </a:lnTo>
                  <a:lnTo>
                    <a:pt x="147" y="148"/>
                  </a:lnTo>
                  <a:lnTo>
                    <a:pt x="148" y="150"/>
                  </a:lnTo>
                  <a:lnTo>
                    <a:pt x="149" y="151"/>
                  </a:lnTo>
                  <a:lnTo>
                    <a:pt x="151" y="153"/>
                  </a:lnTo>
                  <a:lnTo>
                    <a:pt x="154" y="154"/>
                  </a:lnTo>
                  <a:lnTo>
                    <a:pt x="156" y="156"/>
                  </a:lnTo>
                  <a:lnTo>
                    <a:pt x="159" y="156"/>
                  </a:lnTo>
                  <a:lnTo>
                    <a:pt x="163" y="157"/>
                  </a:lnTo>
                  <a:lnTo>
                    <a:pt x="167" y="158"/>
                  </a:lnTo>
                  <a:lnTo>
                    <a:pt x="171" y="158"/>
                  </a:lnTo>
                  <a:lnTo>
                    <a:pt x="175" y="159"/>
                  </a:lnTo>
                  <a:lnTo>
                    <a:pt x="180" y="159"/>
                  </a:lnTo>
                  <a:lnTo>
                    <a:pt x="185" y="159"/>
                  </a:lnTo>
                  <a:lnTo>
                    <a:pt x="189" y="159"/>
                  </a:lnTo>
                  <a:lnTo>
                    <a:pt x="195" y="158"/>
                  </a:lnTo>
                  <a:lnTo>
                    <a:pt x="198" y="158"/>
                  </a:lnTo>
                  <a:lnTo>
                    <a:pt x="203" y="157"/>
                  </a:lnTo>
                  <a:lnTo>
                    <a:pt x="207" y="156"/>
                  </a:lnTo>
                  <a:lnTo>
                    <a:pt x="210" y="155"/>
                  </a:lnTo>
                  <a:lnTo>
                    <a:pt x="214" y="153"/>
                  </a:lnTo>
                  <a:lnTo>
                    <a:pt x="214" y="151"/>
                  </a:lnTo>
                  <a:lnTo>
                    <a:pt x="214" y="149"/>
                  </a:lnTo>
                  <a:lnTo>
                    <a:pt x="215" y="148"/>
                  </a:lnTo>
                  <a:lnTo>
                    <a:pt x="215" y="147"/>
                  </a:lnTo>
                  <a:lnTo>
                    <a:pt x="215" y="143"/>
                  </a:lnTo>
                  <a:lnTo>
                    <a:pt x="215" y="139"/>
                  </a:lnTo>
                  <a:lnTo>
                    <a:pt x="215" y="135"/>
                  </a:lnTo>
                  <a:lnTo>
                    <a:pt x="215" y="130"/>
                  </a:lnTo>
                  <a:lnTo>
                    <a:pt x="214" y="127"/>
                  </a:lnTo>
                  <a:lnTo>
                    <a:pt x="214" y="122"/>
                  </a:lnTo>
                  <a:lnTo>
                    <a:pt x="212" y="114"/>
                  </a:lnTo>
                  <a:lnTo>
                    <a:pt x="210" y="106"/>
                  </a:lnTo>
                  <a:lnTo>
                    <a:pt x="210" y="102"/>
                  </a:lnTo>
                  <a:lnTo>
                    <a:pt x="210" y="98"/>
                  </a:lnTo>
                  <a:lnTo>
                    <a:pt x="210" y="96"/>
                  </a:lnTo>
                  <a:lnTo>
                    <a:pt x="211" y="93"/>
                  </a:lnTo>
                  <a:lnTo>
                    <a:pt x="212" y="91"/>
                  </a:lnTo>
                  <a:lnTo>
                    <a:pt x="213" y="89"/>
                  </a:lnTo>
                  <a:lnTo>
                    <a:pt x="214" y="87"/>
                  </a:lnTo>
                  <a:lnTo>
                    <a:pt x="216" y="86"/>
                  </a:lnTo>
                  <a:lnTo>
                    <a:pt x="218" y="84"/>
                  </a:lnTo>
                  <a:lnTo>
                    <a:pt x="220" y="82"/>
                  </a:lnTo>
                  <a:lnTo>
                    <a:pt x="223" y="81"/>
                  </a:lnTo>
                  <a:lnTo>
                    <a:pt x="224" y="80"/>
                  </a:lnTo>
                  <a:lnTo>
                    <a:pt x="226" y="80"/>
                  </a:lnTo>
                  <a:lnTo>
                    <a:pt x="229" y="79"/>
                  </a:lnTo>
                  <a:lnTo>
                    <a:pt x="231" y="79"/>
                  </a:lnTo>
                  <a:lnTo>
                    <a:pt x="233" y="80"/>
                  </a:lnTo>
                  <a:lnTo>
                    <a:pt x="235" y="80"/>
                  </a:lnTo>
                  <a:lnTo>
                    <a:pt x="237" y="82"/>
                  </a:lnTo>
                  <a:lnTo>
                    <a:pt x="239" y="83"/>
                  </a:lnTo>
                  <a:lnTo>
                    <a:pt x="241" y="85"/>
                  </a:lnTo>
                  <a:lnTo>
                    <a:pt x="242" y="87"/>
                  </a:lnTo>
                  <a:lnTo>
                    <a:pt x="244" y="88"/>
                  </a:lnTo>
                  <a:lnTo>
                    <a:pt x="246" y="89"/>
                  </a:lnTo>
                  <a:lnTo>
                    <a:pt x="249" y="90"/>
                  </a:lnTo>
                  <a:lnTo>
                    <a:pt x="252" y="90"/>
                  </a:lnTo>
                  <a:lnTo>
                    <a:pt x="254" y="90"/>
                  </a:lnTo>
                  <a:lnTo>
                    <a:pt x="257" y="89"/>
                  </a:lnTo>
                  <a:lnTo>
                    <a:pt x="260" y="89"/>
                  </a:lnTo>
                  <a:lnTo>
                    <a:pt x="262" y="88"/>
                  </a:lnTo>
                  <a:lnTo>
                    <a:pt x="264" y="86"/>
                  </a:lnTo>
                  <a:lnTo>
                    <a:pt x="267" y="85"/>
                  </a:lnTo>
                  <a:lnTo>
                    <a:pt x="269" y="83"/>
                  </a:lnTo>
                  <a:lnTo>
                    <a:pt x="270" y="81"/>
                  </a:lnTo>
                  <a:lnTo>
                    <a:pt x="271" y="79"/>
                  </a:lnTo>
                  <a:lnTo>
                    <a:pt x="271" y="76"/>
                  </a:lnTo>
                  <a:lnTo>
                    <a:pt x="272" y="74"/>
                  </a:lnTo>
                  <a:lnTo>
                    <a:pt x="271" y="70"/>
                  </a:lnTo>
                  <a:lnTo>
                    <a:pt x="271" y="67"/>
                  </a:lnTo>
                  <a:lnTo>
                    <a:pt x="270" y="64"/>
                  </a:lnTo>
                  <a:lnTo>
                    <a:pt x="269" y="61"/>
                  </a:lnTo>
                  <a:lnTo>
                    <a:pt x="267" y="59"/>
                  </a:lnTo>
                  <a:lnTo>
                    <a:pt x="264" y="57"/>
                  </a:lnTo>
                  <a:lnTo>
                    <a:pt x="262" y="56"/>
                  </a:lnTo>
                  <a:lnTo>
                    <a:pt x="260" y="54"/>
                  </a:lnTo>
                  <a:lnTo>
                    <a:pt x="257" y="53"/>
                  </a:lnTo>
                  <a:lnTo>
                    <a:pt x="254" y="52"/>
                  </a:lnTo>
                  <a:lnTo>
                    <a:pt x="252" y="52"/>
                  </a:lnTo>
                  <a:lnTo>
                    <a:pt x="249" y="52"/>
                  </a:lnTo>
                  <a:lnTo>
                    <a:pt x="246" y="53"/>
                  </a:lnTo>
                  <a:lnTo>
                    <a:pt x="244" y="54"/>
                  </a:lnTo>
                  <a:lnTo>
                    <a:pt x="242" y="55"/>
                  </a:lnTo>
                  <a:lnTo>
                    <a:pt x="241" y="56"/>
                  </a:lnTo>
                  <a:lnTo>
                    <a:pt x="239" y="58"/>
                  </a:lnTo>
                  <a:lnTo>
                    <a:pt x="237" y="59"/>
                  </a:lnTo>
                  <a:lnTo>
                    <a:pt x="234" y="60"/>
                  </a:lnTo>
                  <a:lnTo>
                    <a:pt x="233" y="60"/>
                  </a:lnTo>
                  <a:lnTo>
                    <a:pt x="230" y="60"/>
                  </a:lnTo>
                  <a:lnTo>
                    <a:pt x="227" y="60"/>
                  </a:lnTo>
                  <a:lnTo>
                    <a:pt x="224" y="60"/>
                  </a:lnTo>
                  <a:lnTo>
                    <a:pt x="223" y="60"/>
                  </a:lnTo>
                  <a:lnTo>
                    <a:pt x="220" y="60"/>
                  </a:lnTo>
                  <a:lnTo>
                    <a:pt x="217" y="59"/>
                  </a:lnTo>
                  <a:lnTo>
                    <a:pt x="215" y="59"/>
                  </a:lnTo>
                  <a:lnTo>
                    <a:pt x="214" y="57"/>
                  </a:lnTo>
                  <a:lnTo>
                    <a:pt x="212" y="56"/>
                  </a:lnTo>
                  <a:lnTo>
                    <a:pt x="210" y="54"/>
                  </a:lnTo>
                  <a:lnTo>
                    <a:pt x="210" y="52"/>
                  </a:lnTo>
                  <a:lnTo>
                    <a:pt x="209" y="50"/>
                  </a:lnTo>
                  <a:lnTo>
                    <a:pt x="209" y="48"/>
                  </a:lnTo>
                  <a:lnTo>
                    <a:pt x="209" y="42"/>
                  </a:lnTo>
                  <a:lnTo>
                    <a:pt x="209" y="36"/>
                  </a:lnTo>
                  <a:lnTo>
                    <a:pt x="210" y="29"/>
                  </a:lnTo>
                  <a:lnTo>
                    <a:pt x="211" y="22"/>
                  </a:lnTo>
                  <a:lnTo>
                    <a:pt x="212" y="14"/>
                  </a:lnTo>
                  <a:lnTo>
                    <a:pt x="213" y="9"/>
                  </a:lnTo>
                  <a:lnTo>
                    <a:pt x="214" y="3"/>
                  </a:lnTo>
                  <a:lnTo>
                    <a:pt x="213" y="3"/>
                  </a:lnTo>
                  <a:lnTo>
                    <a:pt x="204" y="3"/>
                  </a:lnTo>
                  <a:lnTo>
                    <a:pt x="196" y="3"/>
                  </a:lnTo>
                  <a:lnTo>
                    <a:pt x="189" y="3"/>
                  </a:lnTo>
                  <a:lnTo>
                    <a:pt x="183" y="2"/>
                  </a:lnTo>
                  <a:lnTo>
                    <a:pt x="176" y="1"/>
                  </a:lnTo>
                  <a:lnTo>
                    <a:pt x="171" y="1"/>
                  </a:lnTo>
                  <a:lnTo>
                    <a:pt x="167" y="0"/>
                  </a:lnTo>
                  <a:lnTo>
                    <a:pt x="165" y="0"/>
                  </a:lnTo>
                  <a:lnTo>
                    <a:pt x="163" y="0"/>
                  </a:lnTo>
                  <a:lnTo>
                    <a:pt x="162" y="1"/>
                  </a:lnTo>
                  <a:lnTo>
                    <a:pt x="160" y="2"/>
                  </a:lnTo>
                  <a:lnTo>
                    <a:pt x="158" y="3"/>
                  </a:lnTo>
                  <a:lnTo>
                    <a:pt x="157" y="4"/>
                  </a:lnTo>
                  <a:lnTo>
                    <a:pt x="156" y="6"/>
                  </a:lnTo>
                  <a:lnTo>
                    <a:pt x="156" y="9"/>
                  </a:lnTo>
                  <a:lnTo>
                    <a:pt x="155" y="11"/>
                  </a:lnTo>
                  <a:lnTo>
                    <a:pt x="154" y="13"/>
                  </a:lnTo>
                  <a:lnTo>
                    <a:pt x="154" y="16"/>
                  </a:lnTo>
                  <a:lnTo>
                    <a:pt x="154" y="19"/>
                  </a:lnTo>
                  <a:lnTo>
                    <a:pt x="155" y="21"/>
                  </a:lnTo>
                  <a:lnTo>
                    <a:pt x="156" y="23"/>
                  </a:lnTo>
                  <a:lnTo>
                    <a:pt x="156" y="26"/>
                  </a:lnTo>
                  <a:lnTo>
                    <a:pt x="158" y="29"/>
                  </a:lnTo>
                  <a:lnTo>
                    <a:pt x="160" y="31"/>
                  </a:lnTo>
                  <a:lnTo>
                    <a:pt x="163" y="32"/>
                  </a:lnTo>
                  <a:lnTo>
                    <a:pt x="164" y="35"/>
                  </a:lnTo>
                  <a:lnTo>
                    <a:pt x="166" y="39"/>
                  </a:lnTo>
                  <a:lnTo>
                    <a:pt x="166" y="41"/>
                  </a:lnTo>
                  <a:lnTo>
                    <a:pt x="166" y="44"/>
                  </a:lnTo>
                  <a:lnTo>
                    <a:pt x="166" y="47"/>
                  </a:lnTo>
                  <a:lnTo>
                    <a:pt x="166" y="50"/>
                  </a:lnTo>
                  <a:lnTo>
                    <a:pt x="165" y="51"/>
                  </a:lnTo>
                  <a:lnTo>
                    <a:pt x="164" y="54"/>
                  </a:lnTo>
                  <a:lnTo>
                    <a:pt x="162" y="57"/>
                  </a:lnTo>
                  <a:lnTo>
                    <a:pt x="160" y="59"/>
                  </a:lnTo>
                  <a:lnTo>
                    <a:pt x="157" y="60"/>
                  </a:lnTo>
                  <a:lnTo>
                    <a:pt x="155" y="62"/>
                  </a:lnTo>
                  <a:lnTo>
                    <a:pt x="151" y="63"/>
                  </a:lnTo>
                  <a:lnTo>
                    <a:pt x="147" y="64"/>
                  </a:lnTo>
                  <a:lnTo>
                    <a:pt x="144" y="65"/>
                  </a:lnTo>
                  <a:lnTo>
                    <a:pt x="142" y="65"/>
                  </a:lnTo>
                  <a:lnTo>
                    <a:pt x="140" y="65"/>
                  </a:lnTo>
                  <a:lnTo>
                    <a:pt x="138" y="64"/>
                  </a:lnTo>
                  <a:lnTo>
                    <a:pt x="137" y="64"/>
                  </a:lnTo>
                  <a:lnTo>
                    <a:pt x="135" y="63"/>
                  </a:lnTo>
                  <a:lnTo>
                    <a:pt x="133" y="62"/>
                  </a:lnTo>
                  <a:lnTo>
                    <a:pt x="132" y="61"/>
                  </a:lnTo>
                  <a:lnTo>
                    <a:pt x="130" y="60"/>
                  </a:lnTo>
                  <a:lnTo>
                    <a:pt x="128" y="59"/>
                  </a:lnTo>
                  <a:lnTo>
                    <a:pt x="126" y="57"/>
                  </a:lnTo>
                  <a:lnTo>
                    <a:pt x="124" y="54"/>
                  </a:lnTo>
                  <a:lnTo>
                    <a:pt x="123" y="51"/>
                  </a:lnTo>
                  <a:lnTo>
                    <a:pt x="122" y="49"/>
                  </a:lnTo>
                  <a:lnTo>
                    <a:pt x="122" y="45"/>
                  </a:lnTo>
                  <a:lnTo>
                    <a:pt x="121" y="42"/>
                  </a:lnTo>
                  <a:lnTo>
                    <a:pt x="122" y="40"/>
                  </a:lnTo>
                  <a:lnTo>
                    <a:pt x="122" y="36"/>
                  </a:lnTo>
                  <a:lnTo>
                    <a:pt x="124" y="34"/>
                  </a:lnTo>
                  <a:lnTo>
                    <a:pt x="125" y="31"/>
                  </a:lnTo>
                  <a:lnTo>
                    <a:pt x="127" y="30"/>
                  </a:lnTo>
                  <a:lnTo>
                    <a:pt x="128" y="28"/>
                  </a:lnTo>
                  <a:lnTo>
                    <a:pt x="129" y="26"/>
                  </a:lnTo>
                  <a:lnTo>
                    <a:pt x="130" y="24"/>
                  </a:lnTo>
                  <a:lnTo>
                    <a:pt x="131" y="22"/>
                  </a:lnTo>
                  <a:lnTo>
                    <a:pt x="132" y="21"/>
                  </a:lnTo>
                  <a:lnTo>
                    <a:pt x="132" y="19"/>
                  </a:lnTo>
                  <a:lnTo>
                    <a:pt x="132" y="17"/>
                  </a:lnTo>
                  <a:lnTo>
                    <a:pt x="131" y="15"/>
                  </a:lnTo>
                  <a:lnTo>
                    <a:pt x="130" y="13"/>
                  </a:lnTo>
                  <a:lnTo>
                    <a:pt x="129" y="12"/>
                  </a:lnTo>
                  <a:lnTo>
                    <a:pt x="128" y="10"/>
                  </a:lnTo>
                  <a:lnTo>
                    <a:pt x="125" y="9"/>
                  </a:lnTo>
                  <a:lnTo>
                    <a:pt x="122" y="7"/>
                  </a:lnTo>
                  <a:lnTo>
                    <a:pt x="119" y="6"/>
                  </a:lnTo>
                  <a:lnTo>
                    <a:pt x="116" y="4"/>
                  </a:lnTo>
                  <a:lnTo>
                    <a:pt x="111" y="3"/>
                  </a:lnTo>
                  <a:lnTo>
                    <a:pt x="107" y="3"/>
                  </a:lnTo>
                  <a:lnTo>
                    <a:pt x="100" y="3"/>
                  </a:lnTo>
                  <a:lnTo>
                    <a:pt x="93" y="3"/>
                  </a:lnTo>
                  <a:lnTo>
                    <a:pt x="86" y="3"/>
                  </a:lnTo>
                  <a:lnTo>
                    <a:pt x="78" y="3"/>
                  </a:lnTo>
                  <a:lnTo>
                    <a:pt x="70" y="4"/>
                  </a:lnTo>
                  <a:lnTo>
                    <a:pt x="64" y="5"/>
                  </a:lnTo>
                  <a:lnTo>
                    <a:pt x="60" y="6"/>
                  </a:lnTo>
                  <a:lnTo>
                    <a:pt x="61" y="12"/>
                  </a:lnTo>
                  <a:lnTo>
                    <a:pt x="63" y="18"/>
                  </a:lnTo>
                  <a:lnTo>
                    <a:pt x="65" y="26"/>
                  </a:lnTo>
                  <a:lnTo>
                    <a:pt x="67" y="34"/>
                  </a:lnTo>
                  <a:lnTo>
                    <a:pt x="67" y="38"/>
                  </a:lnTo>
                  <a:lnTo>
                    <a:pt x="68" y="42"/>
                  </a:lnTo>
                  <a:lnTo>
                    <a:pt x="68" y="46"/>
                  </a:lnTo>
                  <a:lnTo>
                    <a:pt x="68" y="50"/>
                  </a:lnTo>
                  <a:lnTo>
                    <a:pt x="68" y="52"/>
                  </a:lnTo>
                  <a:lnTo>
                    <a:pt x="67" y="55"/>
                  </a:lnTo>
                  <a:lnTo>
                    <a:pt x="66" y="56"/>
                  </a:lnTo>
                  <a:lnTo>
                    <a:pt x="66" y="58"/>
                  </a:lnTo>
                  <a:lnTo>
                    <a:pt x="65" y="59"/>
                  </a:lnTo>
                  <a:lnTo>
                    <a:pt x="64" y="59"/>
                  </a:lnTo>
                  <a:lnTo>
                    <a:pt x="63" y="60"/>
                  </a:lnTo>
                  <a:lnTo>
                    <a:pt x="61" y="61"/>
                  </a:lnTo>
                  <a:lnTo>
                    <a:pt x="60" y="62"/>
                  </a:lnTo>
                  <a:lnTo>
                    <a:pt x="57" y="63"/>
                  </a:lnTo>
                  <a:lnTo>
                    <a:pt x="55" y="64"/>
                  </a:lnTo>
                  <a:lnTo>
                    <a:pt x="53" y="64"/>
                  </a:lnTo>
                  <a:lnTo>
                    <a:pt x="51" y="64"/>
                  </a:lnTo>
                  <a:lnTo>
                    <a:pt x="50" y="64"/>
                  </a:lnTo>
                  <a:lnTo>
                    <a:pt x="48" y="64"/>
                  </a:lnTo>
                  <a:lnTo>
                    <a:pt x="46" y="64"/>
                  </a:lnTo>
                  <a:lnTo>
                    <a:pt x="44" y="63"/>
                  </a:lnTo>
                  <a:lnTo>
                    <a:pt x="42" y="63"/>
                  </a:lnTo>
                  <a:lnTo>
                    <a:pt x="41" y="62"/>
                  </a:lnTo>
                  <a:lnTo>
                    <a:pt x="39" y="61"/>
                  </a:lnTo>
                  <a:lnTo>
                    <a:pt x="38" y="60"/>
                  </a:lnTo>
                  <a:lnTo>
                    <a:pt x="37" y="59"/>
                  </a:lnTo>
                  <a:lnTo>
                    <a:pt x="35" y="58"/>
                  </a:lnTo>
                  <a:lnTo>
                    <a:pt x="32" y="56"/>
                  </a:lnTo>
                  <a:lnTo>
                    <a:pt x="30" y="55"/>
                  </a:lnTo>
                  <a:lnTo>
                    <a:pt x="27" y="54"/>
                  </a:lnTo>
                  <a:lnTo>
                    <a:pt x="24" y="54"/>
                  </a:lnTo>
                  <a:lnTo>
                    <a:pt x="22" y="54"/>
                  </a:lnTo>
                  <a:lnTo>
                    <a:pt x="18" y="54"/>
                  </a:lnTo>
                  <a:lnTo>
                    <a:pt x="15" y="55"/>
                  </a:lnTo>
                  <a:lnTo>
                    <a:pt x="13" y="56"/>
                  </a:lnTo>
                  <a:lnTo>
                    <a:pt x="10" y="58"/>
                  </a:lnTo>
                  <a:lnTo>
                    <a:pt x="7" y="60"/>
                  </a:lnTo>
                  <a:lnTo>
                    <a:pt x="4" y="62"/>
                  </a:lnTo>
                  <a:lnTo>
                    <a:pt x="3" y="64"/>
                  </a:lnTo>
                  <a:lnTo>
                    <a:pt x="3" y="65"/>
                  </a:lnTo>
                  <a:lnTo>
                    <a:pt x="3" y="67"/>
                  </a:lnTo>
                  <a:lnTo>
                    <a:pt x="2" y="69"/>
                  </a:lnTo>
                  <a:lnTo>
                    <a:pt x="1" y="70"/>
                  </a:lnTo>
                  <a:lnTo>
                    <a:pt x="1" y="72"/>
                  </a:lnTo>
                  <a:lnTo>
                    <a:pt x="0" y="75"/>
                  </a:lnTo>
                  <a:lnTo>
                    <a:pt x="0" y="77"/>
                  </a:lnTo>
                  <a:lnTo>
                    <a:pt x="0" y="79"/>
                  </a:lnTo>
                  <a:lnTo>
                    <a:pt x="1" y="80"/>
                  </a:lnTo>
                  <a:lnTo>
                    <a:pt x="1" y="82"/>
                  </a:lnTo>
                  <a:lnTo>
                    <a:pt x="2" y="83"/>
                  </a:lnTo>
                  <a:lnTo>
                    <a:pt x="2" y="85"/>
                  </a:lnTo>
                  <a:lnTo>
                    <a:pt x="3" y="86"/>
                  </a:lnTo>
                  <a:lnTo>
                    <a:pt x="3" y="88"/>
                  </a:lnTo>
                  <a:lnTo>
                    <a:pt x="4" y="89"/>
                  </a:lnTo>
                  <a:lnTo>
                    <a:pt x="6" y="91"/>
                  </a:lnTo>
                  <a:lnTo>
                    <a:pt x="9" y="93"/>
                  </a:lnTo>
                  <a:lnTo>
                    <a:pt x="12" y="94"/>
                  </a:lnTo>
                  <a:lnTo>
                    <a:pt x="14" y="95"/>
                  </a:lnTo>
                  <a:lnTo>
                    <a:pt x="17" y="96"/>
                  </a:lnTo>
                  <a:lnTo>
                    <a:pt x="20" y="97"/>
                  </a:lnTo>
                  <a:lnTo>
                    <a:pt x="23" y="97"/>
                  </a:lnTo>
                  <a:lnTo>
                    <a:pt x="26" y="97"/>
                  </a:lnTo>
                  <a:lnTo>
                    <a:pt x="28" y="96"/>
                  </a:lnTo>
                  <a:lnTo>
                    <a:pt x="31" y="95"/>
                  </a:lnTo>
                  <a:lnTo>
                    <a:pt x="32" y="94"/>
                  </a:lnTo>
                  <a:lnTo>
                    <a:pt x="33" y="92"/>
                  </a:lnTo>
                  <a:lnTo>
                    <a:pt x="35" y="91"/>
                  </a:lnTo>
                  <a:lnTo>
                    <a:pt x="37" y="90"/>
                  </a:lnTo>
                  <a:lnTo>
                    <a:pt x="39" y="89"/>
                  </a:lnTo>
                  <a:lnTo>
                    <a:pt x="41" y="89"/>
                  </a:lnTo>
                  <a:lnTo>
                    <a:pt x="42" y="89"/>
                  </a:lnTo>
                  <a:lnTo>
                    <a:pt x="45" y="89"/>
                  </a:lnTo>
                  <a:lnTo>
                    <a:pt x="47" y="89"/>
                  </a:lnTo>
                  <a:lnTo>
                    <a:pt x="49" y="89"/>
                  </a:lnTo>
                  <a:lnTo>
                    <a:pt x="51" y="90"/>
                  </a:lnTo>
                  <a:lnTo>
                    <a:pt x="53" y="91"/>
                  </a:lnTo>
                  <a:lnTo>
                    <a:pt x="54" y="92"/>
                  </a:lnTo>
                  <a:lnTo>
                    <a:pt x="56" y="94"/>
                  </a:lnTo>
                  <a:lnTo>
                    <a:pt x="57" y="96"/>
                  </a:lnTo>
                  <a:lnTo>
                    <a:pt x="59" y="97"/>
                  </a:lnTo>
                  <a:lnTo>
                    <a:pt x="59" y="98"/>
                  </a:lnTo>
                  <a:lnTo>
                    <a:pt x="60" y="100"/>
                  </a:lnTo>
                  <a:lnTo>
                    <a:pt x="59" y="105"/>
                  </a:lnTo>
                  <a:lnTo>
                    <a:pt x="59" y="110"/>
                  </a:lnTo>
                  <a:lnTo>
                    <a:pt x="58" y="117"/>
                  </a:lnTo>
                  <a:lnTo>
                    <a:pt x="58" y="124"/>
                  </a:lnTo>
                  <a:lnTo>
                    <a:pt x="57" y="132"/>
                  </a:lnTo>
                  <a:lnTo>
                    <a:pt x="57" y="139"/>
                  </a:lnTo>
                  <a:lnTo>
                    <a:pt x="58" y="143"/>
                  </a:lnTo>
                  <a:lnTo>
                    <a:pt x="58" y="147"/>
                  </a:lnTo>
                  <a:lnTo>
                    <a:pt x="59" y="149"/>
                  </a:lnTo>
                  <a:lnTo>
                    <a:pt x="60" y="153"/>
                  </a:lnTo>
                  <a:lnTo>
                    <a:pt x="61" y="154"/>
                  </a:lnTo>
                  <a:lnTo>
                    <a:pt x="63" y="154"/>
                  </a:lnTo>
                  <a:lnTo>
                    <a:pt x="66" y="155"/>
                  </a:lnTo>
                  <a:lnTo>
                    <a:pt x="69" y="155"/>
                  </a:lnTo>
                  <a:lnTo>
                    <a:pt x="76" y="155"/>
                  </a:lnTo>
                  <a:lnTo>
                    <a:pt x="83" y="155"/>
                  </a:lnTo>
                  <a:lnTo>
                    <a:pt x="92" y="154"/>
                  </a:lnTo>
                  <a:lnTo>
                    <a:pt x="100" y="154"/>
                  </a:lnTo>
                  <a:lnTo>
                    <a:pt x="109" y="153"/>
                  </a:lnTo>
                  <a:lnTo>
                    <a:pt x="118" y="153"/>
                  </a:lnTo>
                  <a:close/>
                </a:path>
              </a:pathLst>
            </a:custGeom>
            <a:solidFill>
              <a:schemeClr val="accent4">
                <a:lumMod val="50000"/>
              </a:schemeClr>
            </a:solidFill>
            <a:ln w="3175" cmpd="sng">
              <a:solidFill>
                <a:srgbClr val="000000"/>
              </a:solidFill>
              <a:round/>
              <a:headEnd/>
              <a:tailEnd/>
            </a:ln>
          </p:spPr>
          <p:txBody>
            <a:bodyPr/>
            <a:lstStyle/>
            <a:p>
              <a:endParaRPr lang="en-US" sz="1350" dirty="0"/>
            </a:p>
          </p:txBody>
        </p:sp>
        <p:sp>
          <p:nvSpPr>
            <p:cNvPr id="97" name="AutoShape 113">
              <a:extLst>
                <a:ext uri="{FF2B5EF4-FFF2-40B4-BE49-F238E27FC236}">
                  <a16:creationId xmlns:a16="http://schemas.microsoft.com/office/drawing/2014/main" id="{C62BB2D3-D592-B243-8BD9-D5F81C72085F}"/>
                </a:ext>
              </a:extLst>
            </p:cNvPr>
            <p:cNvSpPr>
              <a:spLocks noChangeArrowheads="1"/>
            </p:cNvSpPr>
            <p:nvPr/>
          </p:nvSpPr>
          <p:spPr bwMode="auto">
            <a:xfrm>
              <a:off x="6582591" y="746382"/>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98" name="AutoShape 114">
              <a:extLst>
                <a:ext uri="{FF2B5EF4-FFF2-40B4-BE49-F238E27FC236}">
                  <a16:creationId xmlns:a16="http://schemas.microsoft.com/office/drawing/2014/main" id="{2D800797-7ED5-ED45-BE6A-1BE63DEBF8BD}"/>
                </a:ext>
              </a:extLst>
            </p:cNvPr>
            <p:cNvSpPr>
              <a:spLocks noChangeArrowheads="1"/>
            </p:cNvSpPr>
            <p:nvPr/>
          </p:nvSpPr>
          <p:spPr bwMode="auto">
            <a:xfrm>
              <a:off x="6582591" y="1556007"/>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99" name="AutoShape 115">
              <a:extLst>
                <a:ext uri="{FF2B5EF4-FFF2-40B4-BE49-F238E27FC236}">
                  <a16:creationId xmlns:a16="http://schemas.microsoft.com/office/drawing/2014/main" id="{87BE405A-6459-E34D-855E-0064496667D4}"/>
                </a:ext>
              </a:extLst>
            </p:cNvPr>
            <p:cNvSpPr>
              <a:spLocks noChangeArrowheads="1"/>
            </p:cNvSpPr>
            <p:nvPr/>
          </p:nvSpPr>
          <p:spPr bwMode="auto">
            <a:xfrm>
              <a:off x="6582591" y="2316816"/>
              <a:ext cx="311944" cy="305991"/>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100" name="AutoShape 116">
              <a:extLst>
                <a:ext uri="{FF2B5EF4-FFF2-40B4-BE49-F238E27FC236}">
                  <a16:creationId xmlns:a16="http://schemas.microsoft.com/office/drawing/2014/main" id="{700193CA-0FB6-1E49-9DEF-A6EB0597B7F0}"/>
                </a:ext>
              </a:extLst>
            </p:cNvPr>
            <p:cNvSpPr>
              <a:spLocks noChangeArrowheads="1"/>
            </p:cNvSpPr>
            <p:nvPr/>
          </p:nvSpPr>
          <p:spPr bwMode="auto">
            <a:xfrm>
              <a:off x="6582591" y="3191926"/>
              <a:ext cx="311944" cy="303609"/>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sp>
          <p:nvSpPr>
            <p:cNvPr id="101" name="AutoShape 117">
              <a:extLst>
                <a:ext uri="{FF2B5EF4-FFF2-40B4-BE49-F238E27FC236}">
                  <a16:creationId xmlns:a16="http://schemas.microsoft.com/office/drawing/2014/main" id="{1C460AA5-9200-6340-8BC3-A8345063123A}"/>
                </a:ext>
              </a:extLst>
            </p:cNvPr>
            <p:cNvSpPr>
              <a:spLocks noChangeArrowheads="1"/>
            </p:cNvSpPr>
            <p:nvPr/>
          </p:nvSpPr>
          <p:spPr bwMode="auto">
            <a:xfrm>
              <a:off x="6582591" y="4084895"/>
              <a:ext cx="311944" cy="304800"/>
            </a:xfrm>
            <a:prstGeom prst="downArrow">
              <a:avLst>
                <a:gd name="adj1" fmla="val 50000"/>
                <a:gd name="adj2" fmla="val 25000"/>
              </a:avLst>
            </a:prstGeom>
            <a:solidFill>
              <a:srgbClr val="E09D82"/>
            </a:solidFill>
            <a:ln w="3175">
              <a:solidFill>
                <a:schemeClr val="tx1"/>
              </a:solidFill>
              <a:miter lim="800000"/>
              <a:headEnd/>
              <a:tailEnd/>
            </a:ln>
          </p:spPr>
          <p:txBody>
            <a:bodyPr wrap="none" anchor="ctr"/>
            <a:lstStyle/>
            <a:p>
              <a:endParaRPr lang="en-US" sz="1350" dirty="0"/>
            </a:p>
          </p:txBody>
        </p:sp>
        <p:pic>
          <p:nvPicPr>
            <p:cNvPr id="1026" name="Picture 2" descr="Washing machine - Free electronics icons">
              <a:extLst>
                <a:ext uri="{FF2B5EF4-FFF2-40B4-BE49-F238E27FC236}">
                  <a16:creationId xmlns:a16="http://schemas.microsoft.com/office/drawing/2014/main" id="{35C06F21-DF89-82DC-F2BD-1215246B4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790" y="1683149"/>
              <a:ext cx="679998" cy="6799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icon &quot;Scissors icon&quot;">
              <a:extLst>
                <a:ext uri="{FF2B5EF4-FFF2-40B4-BE49-F238E27FC236}">
                  <a16:creationId xmlns:a16="http://schemas.microsoft.com/office/drawing/2014/main" id="{1A47797C-BF68-7626-4A23-51F8257B0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908" y="1736291"/>
              <a:ext cx="626716" cy="6267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il pumpjack extraction - Free buildings icons">
              <a:extLst>
                <a:ext uri="{FF2B5EF4-FFF2-40B4-BE49-F238E27FC236}">
                  <a16:creationId xmlns:a16="http://schemas.microsoft.com/office/drawing/2014/main" id="{536CE23C-4786-FD3F-8258-A9F245655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433" y="1043255"/>
              <a:ext cx="425204" cy="425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70453D-95D1-B97A-8065-9ED8D95D131A}"/>
                </a:ext>
              </a:extLst>
            </p:cNvPr>
            <p:cNvPicPr>
              <a:picLocks noChangeAspect="1"/>
            </p:cNvPicPr>
            <p:nvPr/>
          </p:nvPicPr>
          <p:blipFill>
            <a:blip r:embed="rId5"/>
            <a:stretch>
              <a:fillRect/>
            </a:stretch>
          </p:blipFill>
          <p:spPr>
            <a:xfrm>
              <a:off x="6475802" y="3544776"/>
              <a:ext cx="506692" cy="506692"/>
            </a:xfrm>
            <a:prstGeom prst="rect">
              <a:avLst/>
            </a:prstGeom>
          </p:spPr>
        </p:pic>
      </p:grpSp>
    </p:spTree>
    <p:extLst>
      <p:ext uri="{BB962C8B-B14F-4D97-AF65-F5344CB8AC3E}">
        <p14:creationId xmlns:p14="http://schemas.microsoft.com/office/powerpoint/2010/main" val="4037490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4"/>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it-IT"/>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1D2430-FB11-4C87-BF1D-6F488A17F237}" type="slidenum">
              <a:rPr lang="en-US" smtClean="0"/>
              <a:pPr/>
              <a:t>32</a:t>
            </a:fld>
            <a:endParaRPr lang="en-US" b="0" dirty="0"/>
          </a:p>
        </p:txBody>
      </p:sp>
      <p:sp>
        <p:nvSpPr>
          <p:cNvPr id="56323" name="Rectangle 2"/>
          <p:cNvSpPr>
            <a:spLocks noGrp="1" noChangeArrowheads="1"/>
          </p:cNvSpPr>
          <p:nvPr>
            <p:ph type="title" idx="4294967295"/>
          </p:nvPr>
        </p:nvSpPr>
        <p:spPr>
          <a:xfrm>
            <a:off x="0" y="0"/>
            <a:ext cx="0" cy="0"/>
          </a:xfrm>
          <a:prstGeom prst="rect">
            <a:avLst/>
          </a:prstGeom>
        </p:spPr>
        <p:txBody>
          <a:bodyPr>
            <a:normAutofit fontScale="90000"/>
          </a:bodyPr>
          <a:lstStyle/>
          <a:p>
            <a:pPr eaLnBrk="1" hangingPunct="1"/>
            <a:r>
              <a:rPr lang="en-US" dirty="0"/>
              <a:t>Cleaning and Transformation: Example</a:t>
            </a:r>
          </a:p>
        </p:txBody>
      </p:sp>
      <p:sp>
        <p:nvSpPr>
          <p:cNvPr id="56324" name="Text Box 8"/>
          <p:cNvSpPr txBox="1">
            <a:spLocks noChangeArrowheads="1"/>
          </p:cNvSpPr>
          <p:nvPr/>
        </p:nvSpPr>
        <p:spPr bwMode="auto">
          <a:xfrm>
            <a:off x="2383587" y="296824"/>
            <a:ext cx="111120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dirty="0">
                <a:latin typeface="Times" pitchFamily="18" charset="0"/>
              </a:rPr>
              <a:t>Carlo Bianchi</a:t>
            </a:r>
          </a:p>
          <a:p>
            <a:pPr algn="l"/>
            <a:r>
              <a:rPr lang="en-US" sz="1050" b="0" dirty="0" err="1">
                <a:latin typeface="Times" pitchFamily="18" charset="0"/>
              </a:rPr>
              <a:t>P.zza</a:t>
            </a:r>
            <a:r>
              <a:rPr lang="en-US" sz="1050" b="0" dirty="0">
                <a:latin typeface="Times" pitchFamily="18" charset="0"/>
              </a:rPr>
              <a:t> Duomo 1</a:t>
            </a:r>
          </a:p>
          <a:p>
            <a:pPr algn="l"/>
            <a:r>
              <a:rPr lang="en-US" sz="1050" b="0" dirty="0">
                <a:latin typeface="Times" pitchFamily="18" charset="0"/>
              </a:rPr>
              <a:t>43121 Milano (I)</a:t>
            </a:r>
          </a:p>
        </p:txBody>
      </p:sp>
      <p:grpSp>
        <p:nvGrpSpPr>
          <p:cNvPr id="2" name="Group 18"/>
          <p:cNvGrpSpPr>
            <a:grpSpLocks/>
          </p:cNvGrpSpPr>
          <p:nvPr/>
        </p:nvGrpSpPr>
        <p:grpSpPr bwMode="auto">
          <a:xfrm>
            <a:off x="2521540" y="617699"/>
            <a:ext cx="3677841" cy="1062038"/>
            <a:chOff x="1348" y="1208"/>
            <a:chExt cx="3089" cy="892"/>
          </a:xfrm>
        </p:grpSpPr>
        <p:sp>
          <p:nvSpPr>
            <p:cNvPr id="56337" name="Rectangle 7"/>
            <p:cNvSpPr>
              <a:spLocks noChangeArrowheads="1"/>
            </p:cNvSpPr>
            <p:nvPr/>
          </p:nvSpPr>
          <p:spPr bwMode="auto">
            <a:xfrm>
              <a:off x="2802" y="1237"/>
              <a:ext cx="549" cy="812"/>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8" name="Text Box 9"/>
            <p:cNvSpPr txBox="1">
              <a:spLocks noChangeArrowheads="1"/>
            </p:cNvSpPr>
            <p:nvPr/>
          </p:nvSpPr>
          <p:spPr bwMode="auto">
            <a:xfrm>
              <a:off x="2775" y="1208"/>
              <a:ext cx="1662"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958850" algn="l"/>
                </a:tabLst>
                <a:defRPr sz="1400" b="1">
                  <a:solidFill>
                    <a:schemeClr val="tx1"/>
                  </a:solidFill>
                  <a:latin typeface="Arial" charset="0"/>
                </a:defRPr>
              </a:lvl1pPr>
              <a:lvl2pPr marL="742950" indent="-285750">
                <a:tabLst>
                  <a:tab pos="958850" algn="l"/>
                </a:tabLst>
                <a:defRPr sz="1400" b="1">
                  <a:solidFill>
                    <a:schemeClr val="tx1"/>
                  </a:solidFill>
                  <a:latin typeface="Arial" charset="0"/>
                </a:defRPr>
              </a:lvl2pPr>
              <a:lvl3pPr marL="1143000" indent="-228600">
                <a:tabLst>
                  <a:tab pos="958850" algn="l"/>
                </a:tabLst>
                <a:defRPr sz="1400" b="1">
                  <a:solidFill>
                    <a:schemeClr val="tx1"/>
                  </a:solidFill>
                  <a:latin typeface="Arial" charset="0"/>
                </a:defRPr>
              </a:lvl3pPr>
              <a:lvl4pPr marL="1600200" indent="-228600">
                <a:tabLst>
                  <a:tab pos="958850" algn="l"/>
                </a:tabLst>
                <a:defRPr sz="1400" b="1">
                  <a:solidFill>
                    <a:schemeClr val="tx1"/>
                  </a:solidFill>
                  <a:latin typeface="Arial" charset="0"/>
                </a:defRPr>
              </a:lvl4pPr>
              <a:lvl5pPr marL="2057400" indent="-228600">
                <a:tabLst>
                  <a:tab pos="958850" algn="l"/>
                </a:tabLst>
                <a:defRPr sz="1400" b="1">
                  <a:solidFill>
                    <a:schemeClr val="tx1"/>
                  </a:solidFill>
                  <a:latin typeface="Arial" charset="0"/>
                </a:defRPr>
              </a:lvl5pPr>
              <a:lvl6pPr marL="2514600" indent="-228600" algn="ctr" eaLnBrk="0" fontAlgn="base" hangingPunct="0">
                <a:spcBef>
                  <a:spcPct val="0"/>
                </a:spcBef>
                <a:spcAft>
                  <a:spcPct val="0"/>
                </a:spcAft>
                <a:tabLst>
                  <a:tab pos="958850" algn="l"/>
                </a:tabLst>
                <a:defRPr sz="1400" b="1">
                  <a:solidFill>
                    <a:schemeClr val="tx1"/>
                  </a:solidFill>
                  <a:latin typeface="Arial" charset="0"/>
                </a:defRPr>
              </a:lvl6pPr>
              <a:lvl7pPr marL="2971800" indent="-228600" algn="ctr" eaLnBrk="0" fontAlgn="base" hangingPunct="0">
                <a:spcBef>
                  <a:spcPct val="0"/>
                </a:spcBef>
                <a:spcAft>
                  <a:spcPct val="0"/>
                </a:spcAft>
                <a:tabLst>
                  <a:tab pos="958850" algn="l"/>
                </a:tabLst>
                <a:defRPr sz="1400" b="1">
                  <a:solidFill>
                    <a:schemeClr val="tx1"/>
                  </a:solidFill>
                  <a:latin typeface="Arial" charset="0"/>
                </a:defRPr>
              </a:lvl7pPr>
              <a:lvl8pPr marL="3429000" indent="-228600" algn="ctr" eaLnBrk="0" fontAlgn="base" hangingPunct="0">
                <a:spcBef>
                  <a:spcPct val="0"/>
                </a:spcBef>
                <a:spcAft>
                  <a:spcPct val="0"/>
                </a:spcAft>
                <a:tabLst>
                  <a:tab pos="958850" algn="l"/>
                </a:tabLst>
                <a:defRPr sz="1400" b="1">
                  <a:solidFill>
                    <a:schemeClr val="tx1"/>
                  </a:solidFill>
                  <a:latin typeface="Arial" charset="0"/>
                </a:defRPr>
              </a:lvl8pPr>
              <a:lvl9pPr marL="3886200" indent="-228600" algn="ctr" eaLnBrk="0" fontAlgn="base" hangingPunct="0">
                <a:spcBef>
                  <a:spcPct val="0"/>
                </a:spcBef>
                <a:spcAft>
                  <a:spcPct val="0"/>
                </a:spcAft>
                <a:tabLst>
                  <a:tab pos="958850" algn="l"/>
                </a:tabLst>
                <a:defRPr sz="1400" b="1">
                  <a:solidFill>
                    <a:schemeClr val="tx1"/>
                  </a:solidFill>
                  <a:latin typeface="Arial" charset="0"/>
                </a:defRPr>
              </a:lvl9pPr>
            </a:lstStyle>
            <a:p>
              <a:pPr algn="l"/>
              <a:r>
                <a:rPr lang="en-US" sz="1050" b="0" dirty="0" err="1">
                  <a:solidFill>
                    <a:srgbClr val="FF0000"/>
                  </a:solidFill>
                  <a:latin typeface="Helvetica" pitchFamily="34" charset="0"/>
                </a:rPr>
                <a:t>nome</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Carlo</a:t>
              </a:r>
              <a:r>
                <a:rPr lang="en-US" sz="1050" b="0" dirty="0">
                  <a:solidFill>
                    <a:schemeClr val="bg2"/>
                  </a:solidFill>
                  <a:latin typeface="Helvetica" pitchFamily="34" charset="0"/>
                </a:rPr>
                <a:t> </a:t>
              </a:r>
            </a:p>
            <a:p>
              <a:pPr algn="l"/>
              <a:r>
                <a:rPr lang="en-US" sz="1050" b="0" dirty="0" err="1">
                  <a:solidFill>
                    <a:srgbClr val="FF0000"/>
                  </a:solidFill>
                  <a:latin typeface="Helvetica" pitchFamily="34" charset="0"/>
                </a:rPr>
                <a:t>cognome</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Bianchi</a:t>
              </a:r>
              <a:endParaRPr lang="en-US" sz="1050" b="0" dirty="0">
                <a:latin typeface="Helvetica" pitchFamily="34" charset="0"/>
              </a:endParaRPr>
            </a:p>
            <a:p>
              <a:r>
                <a:rPr lang="en-US" sz="1050" b="0" dirty="0" err="1">
                  <a:solidFill>
                    <a:srgbClr val="FF0000"/>
                  </a:solidFill>
                  <a:latin typeface="Helvetica" pitchFamily="34" charset="0"/>
                </a:rPr>
                <a:t>indirizzo</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err="1">
                  <a:latin typeface="Times" pitchFamily="18" charset="0"/>
                </a:rPr>
                <a:t>P.zza</a:t>
              </a:r>
              <a:r>
                <a:rPr lang="en-US" sz="1050" b="0" dirty="0">
                  <a:latin typeface="Times" pitchFamily="18" charset="0"/>
                </a:rPr>
                <a:t> Duomo 1</a:t>
              </a:r>
            </a:p>
            <a:p>
              <a:r>
                <a:rPr lang="en-US" sz="1050" b="0" dirty="0">
                  <a:solidFill>
                    <a:srgbClr val="FF0000"/>
                  </a:solidFill>
                  <a:latin typeface="Helvetica" pitchFamily="34" charset="0"/>
                </a:rPr>
                <a:t>CAP:</a:t>
              </a:r>
              <a:r>
                <a:rPr lang="en-US" sz="1050" b="0" dirty="0">
                  <a:solidFill>
                    <a:schemeClr val="bg2"/>
                  </a:solidFill>
                  <a:latin typeface="Helvetica" pitchFamily="34" charset="0"/>
                </a:rPr>
                <a:t>	</a:t>
              </a:r>
              <a:r>
                <a:rPr lang="en-US" sz="1050" b="0" dirty="0">
                  <a:latin typeface="Times" pitchFamily="18" charset="0"/>
                </a:rPr>
                <a:t>43121</a:t>
              </a:r>
              <a:r>
                <a:rPr lang="en-US" sz="1050" b="0" dirty="0">
                  <a:latin typeface="Helvetica" pitchFamily="34" charset="0"/>
                </a:rPr>
                <a:t> </a:t>
              </a:r>
            </a:p>
            <a:p>
              <a:pPr algn="l"/>
              <a:r>
                <a:rPr lang="en-US" sz="1050" b="0" dirty="0" err="1">
                  <a:solidFill>
                    <a:srgbClr val="FF0000"/>
                  </a:solidFill>
                  <a:latin typeface="Helvetica" pitchFamily="34" charset="0"/>
                </a:rPr>
                <a:t>città</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Milano</a:t>
              </a:r>
              <a:r>
                <a:rPr lang="en-US" sz="1050" b="0" dirty="0">
                  <a:solidFill>
                    <a:schemeClr val="bg2"/>
                  </a:solidFill>
                  <a:latin typeface="Helvetica" pitchFamily="34" charset="0"/>
                </a:rPr>
                <a:t> </a:t>
              </a:r>
            </a:p>
            <a:p>
              <a:pPr algn="l"/>
              <a:r>
                <a:rPr lang="en-US" sz="1050" b="0" dirty="0" err="1">
                  <a:solidFill>
                    <a:srgbClr val="FF0000"/>
                  </a:solidFill>
                  <a:latin typeface="Helvetica" pitchFamily="34" charset="0"/>
                </a:rPr>
                <a:t>nazione</a:t>
              </a:r>
              <a:r>
                <a:rPr lang="en-US" sz="1050" b="0" dirty="0">
                  <a:solidFill>
                    <a:srgbClr val="FF0000"/>
                  </a:solidFill>
                  <a:latin typeface="Helvetica" pitchFamily="34" charset="0"/>
                </a:rPr>
                <a:t>:</a:t>
              </a:r>
              <a:r>
                <a:rPr lang="en-US" sz="1050" b="0" dirty="0">
                  <a:latin typeface="Helvetica" pitchFamily="34" charset="0"/>
                </a:rPr>
                <a:t>	</a:t>
              </a:r>
              <a:r>
                <a:rPr lang="en-US" sz="1050" b="0" dirty="0">
                  <a:latin typeface="Times" pitchFamily="18" charset="0"/>
                </a:rPr>
                <a:t>I</a:t>
              </a:r>
              <a:endParaRPr lang="en-US" sz="1050" b="0" dirty="0">
                <a:latin typeface="Helvetica" pitchFamily="34" charset="0"/>
              </a:endParaRPr>
            </a:p>
          </p:txBody>
        </p:sp>
        <p:sp>
          <p:nvSpPr>
            <p:cNvPr id="56339" name="AutoShape 12"/>
            <p:cNvSpPr>
              <a:spLocks noChangeArrowheads="1"/>
            </p:cNvSpPr>
            <p:nvPr/>
          </p:nvSpPr>
          <p:spPr bwMode="auto">
            <a:xfrm flipV="1">
              <a:off x="2178" y="1303"/>
              <a:ext cx="468" cy="47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5 w 21600"/>
                <a:gd name="T13" fmla="*/ 2898 h 21600"/>
                <a:gd name="T14" fmla="*/ 18231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56340" name="Text Box 15"/>
            <p:cNvSpPr txBox="1">
              <a:spLocks noChangeArrowheads="1"/>
            </p:cNvSpPr>
            <p:nvPr/>
          </p:nvSpPr>
          <p:spPr bwMode="auto">
            <a:xfrm>
              <a:off x="1348" y="1625"/>
              <a:ext cx="850" cy="21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Normalization</a:t>
              </a:r>
            </a:p>
          </p:txBody>
        </p:sp>
      </p:grpSp>
      <p:grpSp>
        <p:nvGrpSpPr>
          <p:cNvPr id="3" name="Group 19"/>
          <p:cNvGrpSpPr>
            <a:grpSpLocks/>
          </p:cNvGrpSpPr>
          <p:nvPr/>
        </p:nvGrpSpPr>
        <p:grpSpPr bwMode="auto">
          <a:xfrm>
            <a:off x="2932373" y="1684498"/>
            <a:ext cx="3377805" cy="1062038"/>
            <a:chOff x="1715" y="2104"/>
            <a:chExt cx="2837" cy="892"/>
          </a:xfrm>
        </p:grpSpPr>
        <p:sp>
          <p:nvSpPr>
            <p:cNvPr id="56332" name="Rectangle 5"/>
            <p:cNvSpPr>
              <a:spLocks noChangeArrowheads="1"/>
            </p:cNvSpPr>
            <p:nvPr/>
          </p:nvSpPr>
          <p:spPr bwMode="auto">
            <a:xfrm>
              <a:off x="2293" y="2401"/>
              <a:ext cx="820" cy="140"/>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3" name="Rectangle 6"/>
            <p:cNvSpPr>
              <a:spLocks noChangeArrowheads="1"/>
            </p:cNvSpPr>
            <p:nvPr/>
          </p:nvSpPr>
          <p:spPr bwMode="auto">
            <a:xfrm>
              <a:off x="2301" y="2811"/>
              <a:ext cx="345" cy="131"/>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4" name="Text Box 10"/>
            <p:cNvSpPr txBox="1">
              <a:spLocks noChangeArrowheads="1"/>
            </p:cNvSpPr>
            <p:nvPr/>
          </p:nvSpPr>
          <p:spPr bwMode="auto">
            <a:xfrm>
              <a:off x="1715" y="2104"/>
              <a:ext cx="1473"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855663" algn="l"/>
                </a:tabLst>
                <a:defRPr sz="1400" b="1">
                  <a:solidFill>
                    <a:schemeClr val="tx1"/>
                  </a:solidFill>
                  <a:latin typeface="Arial" charset="0"/>
                </a:defRPr>
              </a:lvl1pPr>
              <a:lvl2pPr marL="742950" indent="-285750">
                <a:tabLst>
                  <a:tab pos="855663" algn="l"/>
                </a:tabLst>
                <a:defRPr sz="1400" b="1">
                  <a:solidFill>
                    <a:schemeClr val="tx1"/>
                  </a:solidFill>
                  <a:latin typeface="Arial" charset="0"/>
                </a:defRPr>
              </a:lvl2pPr>
              <a:lvl3pPr marL="1143000" indent="-228600">
                <a:tabLst>
                  <a:tab pos="855663" algn="l"/>
                </a:tabLst>
                <a:defRPr sz="1400" b="1">
                  <a:solidFill>
                    <a:schemeClr val="tx1"/>
                  </a:solidFill>
                  <a:latin typeface="Arial" charset="0"/>
                </a:defRPr>
              </a:lvl3pPr>
              <a:lvl4pPr marL="1600200" indent="-228600">
                <a:tabLst>
                  <a:tab pos="855663" algn="l"/>
                </a:tabLst>
                <a:defRPr sz="1400" b="1">
                  <a:solidFill>
                    <a:schemeClr val="tx1"/>
                  </a:solidFill>
                  <a:latin typeface="Arial" charset="0"/>
                </a:defRPr>
              </a:lvl4pPr>
              <a:lvl5pPr marL="2057400" indent="-228600">
                <a:tabLst>
                  <a:tab pos="855663" algn="l"/>
                </a:tabLst>
                <a:defRPr sz="1400" b="1">
                  <a:solidFill>
                    <a:schemeClr val="tx1"/>
                  </a:solidFill>
                  <a:latin typeface="Arial" charset="0"/>
                </a:defRPr>
              </a:lvl5pPr>
              <a:lvl6pPr marL="2514600" indent="-228600" algn="ctr" eaLnBrk="0" fontAlgn="base" hangingPunct="0">
                <a:spcBef>
                  <a:spcPct val="0"/>
                </a:spcBef>
                <a:spcAft>
                  <a:spcPct val="0"/>
                </a:spcAft>
                <a:tabLst>
                  <a:tab pos="855663" algn="l"/>
                </a:tabLst>
                <a:defRPr sz="1400" b="1">
                  <a:solidFill>
                    <a:schemeClr val="tx1"/>
                  </a:solidFill>
                  <a:latin typeface="Arial" charset="0"/>
                </a:defRPr>
              </a:lvl6pPr>
              <a:lvl7pPr marL="2971800" indent="-228600" algn="ctr" eaLnBrk="0" fontAlgn="base" hangingPunct="0">
                <a:spcBef>
                  <a:spcPct val="0"/>
                </a:spcBef>
                <a:spcAft>
                  <a:spcPct val="0"/>
                </a:spcAft>
                <a:tabLst>
                  <a:tab pos="855663" algn="l"/>
                </a:tabLst>
                <a:defRPr sz="1400" b="1">
                  <a:solidFill>
                    <a:schemeClr val="tx1"/>
                  </a:solidFill>
                  <a:latin typeface="Arial" charset="0"/>
                </a:defRPr>
              </a:lvl7pPr>
              <a:lvl8pPr marL="3429000" indent="-228600" algn="ctr" eaLnBrk="0" fontAlgn="base" hangingPunct="0">
                <a:spcBef>
                  <a:spcPct val="0"/>
                </a:spcBef>
                <a:spcAft>
                  <a:spcPct val="0"/>
                </a:spcAft>
                <a:tabLst>
                  <a:tab pos="855663" algn="l"/>
                </a:tabLst>
                <a:defRPr sz="1400" b="1">
                  <a:solidFill>
                    <a:schemeClr val="tx1"/>
                  </a:solidFill>
                  <a:latin typeface="Arial" charset="0"/>
                </a:defRPr>
              </a:lvl8pPr>
              <a:lvl9pPr marL="3886200" indent="-228600" algn="ctr" eaLnBrk="0" fontAlgn="base" hangingPunct="0">
                <a:spcBef>
                  <a:spcPct val="0"/>
                </a:spcBef>
                <a:spcAft>
                  <a:spcPct val="0"/>
                </a:spcAft>
                <a:tabLst>
                  <a:tab pos="855663" algn="l"/>
                </a:tabLst>
                <a:defRPr sz="1400" b="1">
                  <a:solidFill>
                    <a:schemeClr val="tx1"/>
                  </a:solidFill>
                  <a:latin typeface="Arial" charset="0"/>
                </a:defRPr>
              </a:lvl9pPr>
            </a:lstStyle>
            <a:p>
              <a:pPr algn="l"/>
              <a:r>
                <a:rPr lang="en-US" sz="1050" b="0" dirty="0" err="1">
                  <a:latin typeface="Helvetica" pitchFamily="34" charset="0"/>
                </a:rPr>
                <a:t>nome</a:t>
              </a:r>
              <a:r>
                <a:rPr lang="en-US" sz="1050" b="0" dirty="0">
                  <a:latin typeface="Helvetica" pitchFamily="34" charset="0"/>
                </a:rPr>
                <a:t>: 	</a:t>
              </a:r>
              <a:r>
                <a:rPr lang="en-US" sz="1050" b="0" dirty="0">
                  <a:latin typeface="Times" pitchFamily="18" charset="0"/>
                </a:rPr>
                <a:t>Carlo</a:t>
              </a:r>
              <a:r>
                <a:rPr lang="en-US" sz="1050" b="0" dirty="0">
                  <a:latin typeface="Helvetica" pitchFamily="34" charset="0"/>
                </a:rPr>
                <a:t> </a:t>
              </a:r>
            </a:p>
            <a:p>
              <a:pPr algn="l"/>
              <a:r>
                <a:rPr lang="en-US" sz="1050" b="0" dirty="0" err="1">
                  <a:latin typeface="Helvetica" pitchFamily="34" charset="0"/>
                </a:rPr>
                <a:t>cognome</a:t>
              </a:r>
              <a:r>
                <a:rPr lang="en-US" sz="1050" b="0" dirty="0">
                  <a:latin typeface="Helvetica" pitchFamily="34" charset="0"/>
                </a:rPr>
                <a:t>:	</a:t>
              </a:r>
              <a:r>
                <a:rPr lang="en-US" sz="1050" b="0" dirty="0">
                  <a:latin typeface="Times" pitchFamily="18" charset="0"/>
                </a:rPr>
                <a:t>Bianchi</a:t>
              </a:r>
              <a:endParaRPr lang="en-US" sz="1050" b="0" dirty="0">
                <a:latin typeface="Helvetica" pitchFamily="34" charset="0"/>
              </a:endParaRPr>
            </a:p>
            <a:p>
              <a:pPr algn="l"/>
              <a:r>
                <a:rPr lang="en-US" sz="1050" b="0" dirty="0" err="1">
                  <a:latin typeface="Helvetica" pitchFamily="34" charset="0"/>
                </a:rPr>
                <a:t>indirizzo</a:t>
              </a:r>
              <a:r>
                <a:rPr lang="en-US" sz="1050" b="0" dirty="0">
                  <a:latin typeface="Helvetica" pitchFamily="34" charset="0"/>
                </a:rPr>
                <a:t>:    </a:t>
              </a:r>
              <a:r>
                <a:rPr lang="en-US" sz="1050" b="0" dirty="0">
                  <a:solidFill>
                    <a:srgbClr val="FF0000"/>
                  </a:solidFill>
                  <a:latin typeface="Times" pitchFamily="18" charset="0"/>
                </a:rPr>
                <a:t>Piazza Duomo 1</a:t>
              </a:r>
              <a:endParaRPr lang="en-US" sz="1050" b="0" dirty="0">
                <a:solidFill>
                  <a:srgbClr val="FF0000"/>
                </a:solidFill>
                <a:latin typeface="Helvetica" pitchFamily="34" charset="0"/>
              </a:endParaRPr>
            </a:p>
            <a:p>
              <a:pPr algn="l"/>
              <a:r>
                <a:rPr lang="en-US" sz="1050" b="0" dirty="0">
                  <a:latin typeface="Helvetica" pitchFamily="34" charset="0"/>
                </a:rPr>
                <a:t>CAP:	</a:t>
              </a:r>
              <a:r>
                <a:rPr lang="en-US" sz="1050" b="0" dirty="0">
                  <a:latin typeface="Times" pitchFamily="18" charset="0"/>
                </a:rPr>
                <a:t>43121</a:t>
              </a:r>
              <a:r>
                <a:rPr lang="en-US" sz="1050" b="0" dirty="0">
                  <a:latin typeface="Helvetica" pitchFamily="34" charset="0"/>
                </a:rPr>
                <a:t> </a:t>
              </a:r>
            </a:p>
            <a:p>
              <a:pPr algn="l"/>
              <a:r>
                <a:rPr lang="en-US" sz="1050" b="0" dirty="0" err="1">
                  <a:latin typeface="Helvetica" pitchFamily="34" charset="0"/>
                </a:rPr>
                <a:t>città</a:t>
              </a:r>
              <a:r>
                <a:rPr lang="en-US" sz="1050" b="0" dirty="0">
                  <a:latin typeface="Helvetica" pitchFamily="34" charset="0"/>
                </a:rPr>
                <a:t>:	</a:t>
              </a:r>
              <a:r>
                <a:rPr lang="en-US" sz="1050" b="0" dirty="0">
                  <a:latin typeface="Times" pitchFamily="18" charset="0"/>
                </a:rPr>
                <a:t>Milano</a:t>
              </a:r>
              <a:r>
                <a:rPr lang="en-US" sz="1050" b="0" dirty="0">
                  <a:latin typeface="Helvetica" pitchFamily="34" charset="0"/>
                </a:rPr>
                <a:t> </a:t>
              </a:r>
            </a:p>
            <a:p>
              <a:pPr algn="l"/>
              <a:r>
                <a:rPr lang="en-US" sz="1050" b="0" dirty="0" err="1">
                  <a:latin typeface="Helvetica" pitchFamily="34" charset="0"/>
                </a:rPr>
                <a:t>nazione</a:t>
              </a:r>
              <a:r>
                <a:rPr lang="en-US" sz="1050" b="0" dirty="0">
                  <a:latin typeface="Helvetica" pitchFamily="34" charset="0"/>
                </a:rPr>
                <a:t>:     </a:t>
              </a:r>
              <a:r>
                <a:rPr lang="en-US" sz="1050" b="0" dirty="0">
                  <a:solidFill>
                    <a:srgbClr val="FF0000"/>
                  </a:solidFill>
                  <a:latin typeface="Times" pitchFamily="18" charset="0"/>
                </a:rPr>
                <a:t>Italia</a:t>
              </a:r>
            </a:p>
          </p:txBody>
        </p:sp>
        <p:sp>
          <p:nvSpPr>
            <p:cNvPr id="56335" name="AutoShape 14"/>
            <p:cNvSpPr>
              <a:spLocks noChangeArrowheads="1"/>
            </p:cNvSpPr>
            <p:nvPr/>
          </p:nvSpPr>
          <p:spPr bwMode="auto">
            <a:xfrm flipH="1" flipV="1">
              <a:off x="3224" y="2109"/>
              <a:ext cx="467" cy="47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42 w 21600"/>
                <a:gd name="T13" fmla="*/ 2898 h 21600"/>
                <a:gd name="T14" fmla="*/ 18224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56336" name="Text Box 16"/>
            <p:cNvSpPr txBox="1">
              <a:spLocks noChangeArrowheads="1"/>
            </p:cNvSpPr>
            <p:nvPr/>
          </p:nvSpPr>
          <p:spPr bwMode="auto">
            <a:xfrm>
              <a:off x="3608" y="2226"/>
              <a:ext cx="944" cy="21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Standardization</a:t>
              </a:r>
            </a:p>
          </p:txBody>
        </p:sp>
      </p:grpSp>
      <p:grpSp>
        <p:nvGrpSpPr>
          <p:cNvPr id="11" name="Group 10"/>
          <p:cNvGrpSpPr/>
          <p:nvPr/>
        </p:nvGrpSpPr>
        <p:grpSpPr>
          <a:xfrm>
            <a:off x="2383587" y="2571750"/>
            <a:ext cx="5500469" cy="1285657"/>
            <a:chOff x="1956013" y="4642482"/>
            <a:chExt cx="7333958" cy="1714209"/>
          </a:xfrm>
        </p:grpSpPr>
        <p:grpSp>
          <p:nvGrpSpPr>
            <p:cNvPr id="4" name="Group 20"/>
            <p:cNvGrpSpPr>
              <a:grpSpLocks/>
            </p:cNvGrpSpPr>
            <p:nvPr/>
          </p:nvGrpSpPr>
          <p:grpSpPr bwMode="auto">
            <a:xfrm>
              <a:off x="1956013" y="4762500"/>
              <a:ext cx="4484689" cy="1416051"/>
              <a:chOff x="1577" y="2923"/>
              <a:chExt cx="2825" cy="892"/>
            </a:xfrm>
          </p:grpSpPr>
          <p:sp>
            <p:nvSpPr>
              <p:cNvPr id="56328" name="Rectangle 4"/>
              <p:cNvSpPr>
                <a:spLocks noChangeArrowheads="1"/>
              </p:cNvSpPr>
              <p:nvPr/>
            </p:nvSpPr>
            <p:spPr bwMode="auto">
              <a:xfrm>
                <a:off x="3334" y="3353"/>
                <a:ext cx="345" cy="131"/>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29" name="Text Box 11"/>
              <p:cNvSpPr txBox="1">
                <a:spLocks noChangeArrowheads="1"/>
              </p:cNvSpPr>
              <p:nvPr/>
            </p:nvSpPr>
            <p:spPr bwMode="auto">
              <a:xfrm>
                <a:off x="2775" y="2923"/>
                <a:ext cx="1627"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855663" algn="l"/>
                  </a:tabLst>
                  <a:defRPr sz="1400" b="1">
                    <a:solidFill>
                      <a:schemeClr val="tx1"/>
                    </a:solidFill>
                    <a:latin typeface="Arial" charset="0"/>
                  </a:defRPr>
                </a:lvl1pPr>
                <a:lvl2pPr marL="742950" indent="-285750">
                  <a:tabLst>
                    <a:tab pos="855663" algn="l"/>
                  </a:tabLst>
                  <a:defRPr sz="1400" b="1">
                    <a:solidFill>
                      <a:schemeClr val="tx1"/>
                    </a:solidFill>
                    <a:latin typeface="Arial" charset="0"/>
                  </a:defRPr>
                </a:lvl2pPr>
                <a:lvl3pPr marL="1143000" indent="-228600">
                  <a:tabLst>
                    <a:tab pos="855663" algn="l"/>
                  </a:tabLst>
                  <a:defRPr sz="1400" b="1">
                    <a:solidFill>
                      <a:schemeClr val="tx1"/>
                    </a:solidFill>
                    <a:latin typeface="Arial" charset="0"/>
                  </a:defRPr>
                </a:lvl3pPr>
                <a:lvl4pPr marL="1600200" indent="-228600">
                  <a:tabLst>
                    <a:tab pos="855663" algn="l"/>
                  </a:tabLst>
                  <a:defRPr sz="1400" b="1">
                    <a:solidFill>
                      <a:schemeClr val="tx1"/>
                    </a:solidFill>
                    <a:latin typeface="Arial" charset="0"/>
                  </a:defRPr>
                </a:lvl4pPr>
                <a:lvl5pPr marL="2057400" indent="-228600">
                  <a:tabLst>
                    <a:tab pos="855663" algn="l"/>
                  </a:tabLst>
                  <a:defRPr sz="1400" b="1">
                    <a:solidFill>
                      <a:schemeClr val="tx1"/>
                    </a:solidFill>
                    <a:latin typeface="Arial" charset="0"/>
                  </a:defRPr>
                </a:lvl5pPr>
                <a:lvl6pPr marL="2514600" indent="-228600" algn="ctr" eaLnBrk="0" fontAlgn="base" hangingPunct="0">
                  <a:spcBef>
                    <a:spcPct val="0"/>
                  </a:spcBef>
                  <a:spcAft>
                    <a:spcPct val="0"/>
                  </a:spcAft>
                  <a:tabLst>
                    <a:tab pos="855663" algn="l"/>
                  </a:tabLst>
                  <a:defRPr sz="1400" b="1">
                    <a:solidFill>
                      <a:schemeClr val="tx1"/>
                    </a:solidFill>
                    <a:latin typeface="Arial" charset="0"/>
                  </a:defRPr>
                </a:lvl6pPr>
                <a:lvl7pPr marL="2971800" indent="-228600" algn="ctr" eaLnBrk="0" fontAlgn="base" hangingPunct="0">
                  <a:spcBef>
                    <a:spcPct val="0"/>
                  </a:spcBef>
                  <a:spcAft>
                    <a:spcPct val="0"/>
                  </a:spcAft>
                  <a:tabLst>
                    <a:tab pos="855663" algn="l"/>
                  </a:tabLst>
                  <a:defRPr sz="1400" b="1">
                    <a:solidFill>
                      <a:schemeClr val="tx1"/>
                    </a:solidFill>
                    <a:latin typeface="Arial" charset="0"/>
                  </a:defRPr>
                </a:lvl7pPr>
                <a:lvl8pPr marL="3429000" indent="-228600" algn="ctr" eaLnBrk="0" fontAlgn="base" hangingPunct="0">
                  <a:spcBef>
                    <a:spcPct val="0"/>
                  </a:spcBef>
                  <a:spcAft>
                    <a:spcPct val="0"/>
                  </a:spcAft>
                  <a:tabLst>
                    <a:tab pos="855663" algn="l"/>
                  </a:tabLst>
                  <a:defRPr sz="1400" b="1">
                    <a:solidFill>
                      <a:schemeClr val="tx1"/>
                    </a:solidFill>
                    <a:latin typeface="Arial" charset="0"/>
                  </a:defRPr>
                </a:lvl8pPr>
                <a:lvl9pPr marL="3886200" indent="-228600" algn="ctr" eaLnBrk="0" fontAlgn="base" hangingPunct="0">
                  <a:spcBef>
                    <a:spcPct val="0"/>
                  </a:spcBef>
                  <a:spcAft>
                    <a:spcPct val="0"/>
                  </a:spcAft>
                  <a:tabLst>
                    <a:tab pos="855663" algn="l"/>
                  </a:tabLst>
                  <a:defRPr sz="1400" b="1">
                    <a:solidFill>
                      <a:schemeClr val="tx1"/>
                    </a:solidFill>
                    <a:latin typeface="Arial" charset="0"/>
                  </a:defRPr>
                </a:lvl9pPr>
              </a:lstStyle>
              <a:p>
                <a:pPr algn="l"/>
                <a:r>
                  <a:rPr lang="en-US" sz="1050" b="0" dirty="0" err="1">
                    <a:latin typeface="Helvetica" pitchFamily="34" charset="0"/>
                  </a:rPr>
                  <a:t>nome</a:t>
                </a:r>
                <a:r>
                  <a:rPr lang="en-US" sz="1050" b="0" dirty="0">
                    <a:latin typeface="Helvetica" pitchFamily="34" charset="0"/>
                  </a:rPr>
                  <a:t>: 	</a:t>
                </a:r>
                <a:r>
                  <a:rPr lang="en-US" sz="1050" b="0" dirty="0">
                    <a:latin typeface="Times" pitchFamily="18" charset="0"/>
                  </a:rPr>
                  <a:t>Carlo</a:t>
                </a:r>
                <a:r>
                  <a:rPr lang="en-US" sz="1050" b="0" dirty="0">
                    <a:latin typeface="Helvetica" pitchFamily="34" charset="0"/>
                  </a:rPr>
                  <a:t> </a:t>
                </a:r>
              </a:p>
              <a:p>
                <a:pPr algn="l"/>
                <a:r>
                  <a:rPr lang="en-US" sz="1050" b="0" dirty="0" err="1">
                    <a:latin typeface="Helvetica" pitchFamily="34" charset="0"/>
                  </a:rPr>
                  <a:t>cognome</a:t>
                </a:r>
                <a:r>
                  <a:rPr lang="en-US" sz="1050" b="0" dirty="0">
                    <a:latin typeface="Helvetica" pitchFamily="34" charset="0"/>
                  </a:rPr>
                  <a:t>:	</a:t>
                </a:r>
                <a:r>
                  <a:rPr lang="en-US" sz="1050" b="0" dirty="0">
                    <a:latin typeface="Times" pitchFamily="18" charset="0"/>
                  </a:rPr>
                  <a:t>Bianchi</a:t>
                </a:r>
                <a:endParaRPr lang="en-US" sz="1050" b="0" dirty="0">
                  <a:latin typeface="Helvetica" pitchFamily="34" charset="0"/>
                </a:endParaRPr>
              </a:p>
              <a:p>
                <a:pPr algn="l"/>
                <a:r>
                  <a:rPr lang="en-US" sz="1050" b="0" dirty="0" err="1">
                    <a:latin typeface="Helvetica" pitchFamily="34" charset="0"/>
                  </a:rPr>
                  <a:t>indirizzo</a:t>
                </a:r>
                <a:r>
                  <a:rPr lang="en-US" sz="1050" b="0" dirty="0">
                    <a:latin typeface="Helvetica" pitchFamily="34" charset="0"/>
                  </a:rPr>
                  <a:t>:	</a:t>
                </a:r>
                <a:r>
                  <a:rPr lang="en-US" sz="1050" b="0" dirty="0">
                    <a:latin typeface="Times" pitchFamily="18" charset="0"/>
                  </a:rPr>
                  <a:t>Piazza Duomo 1</a:t>
                </a:r>
                <a:endParaRPr lang="en-US" sz="1050" b="0" dirty="0">
                  <a:latin typeface="Helvetica" pitchFamily="34" charset="0"/>
                </a:endParaRPr>
              </a:p>
              <a:p>
                <a:pPr algn="l"/>
                <a:r>
                  <a:rPr lang="en-US" sz="1050" b="0" dirty="0">
                    <a:latin typeface="Helvetica" pitchFamily="34" charset="0"/>
                  </a:rPr>
                  <a:t>CAP:         </a:t>
                </a:r>
                <a:r>
                  <a:rPr lang="en-US" sz="1050" b="0" dirty="0">
                    <a:solidFill>
                      <a:srgbClr val="FF0000"/>
                    </a:solidFill>
                    <a:latin typeface="Times" pitchFamily="18" charset="0"/>
                  </a:rPr>
                  <a:t>20121</a:t>
                </a:r>
                <a:r>
                  <a:rPr lang="en-US" sz="1050" b="0" dirty="0">
                    <a:solidFill>
                      <a:schemeClr val="bg2"/>
                    </a:solidFill>
                    <a:latin typeface="Helvetica" pitchFamily="34" charset="0"/>
                  </a:rPr>
                  <a:t> </a:t>
                </a:r>
              </a:p>
              <a:p>
                <a:pPr algn="l"/>
                <a:r>
                  <a:rPr lang="en-US" sz="1050" b="0" dirty="0" err="1">
                    <a:latin typeface="Helvetica" pitchFamily="34" charset="0"/>
                  </a:rPr>
                  <a:t>città</a:t>
                </a:r>
                <a:r>
                  <a:rPr lang="en-US" sz="1050" b="0" dirty="0">
                    <a:latin typeface="Helvetica" pitchFamily="34" charset="0"/>
                  </a:rPr>
                  <a:t>:	</a:t>
                </a:r>
                <a:r>
                  <a:rPr lang="en-US" sz="1050" b="0" dirty="0">
                    <a:latin typeface="Times" pitchFamily="18" charset="0"/>
                  </a:rPr>
                  <a:t>Milano</a:t>
                </a:r>
                <a:r>
                  <a:rPr lang="en-US" sz="1050" b="0" dirty="0">
                    <a:latin typeface="Helvetica" pitchFamily="34" charset="0"/>
                  </a:rPr>
                  <a:t> </a:t>
                </a:r>
              </a:p>
              <a:p>
                <a:pPr algn="l"/>
                <a:r>
                  <a:rPr lang="en-US" sz="1050" b="0" dirty="0" err="1">
                    <a:latin typeface="Helvetica" pitchFamily="34" charset="0"/>
                  </a:rPr>
                  <a:t>nazione</a:t>
                </a:r>
                <a:r>
                  <a:rPr lang="en-US" sz="1050" b="0" dirty="0">
                    <a:latin typeface="Helvetica" pitchFamily="34" charset="0"/>
                  </a:rPr>
                  <a:t>:	</a:t>
                </a:r>
                <a:r>
                  <a:rPr lang="en-US" sz="1050" b="0" dirty="0">
                    <a:latin typeface="Times" pitchFamily="18" charset="0"/>
                  </a:rPr>
                  <a:t>Italia</a:t>
                </a:r>
              </a:p>
            </p:txBody>
          </p:sp>
          <p:sp>
            <p:nvSpPr>
              <p:cNvPr id="56330" name="AutoShape 13"/>
              <p:cNvSpPr>
                <a:spLocks noChangeArrowheads="1"/>
              </p:cNvSpPr>
              <p:nvPr/>
            </p:nvSpPr>
            <p:spPr bwMode="auto">
              <a:xfrm flipV="1">
                <a:off x="2244" y="3024"/>
                <a:ext cx="468" cy="47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5 w 21600"/>
                  <a:gd name="T13" fmla="*/ 2898 h 21600"/>
                  <a:gd name="T14" fmla="*/ 18231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56331" name="Text Box 17"/>
              <p:cNvSpPr txBox="1">
                <a:spLocks noChangeArrowheads="1"/>
              </p:cNvSpPr>
              <p:nvPr/>
            </p:nvSpPr>
            <p:spPr bwMode="auto">
              <a:xfrm>
                <a:off x="1577" y="3235"/>
                <a:ext cx="679" cy="21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Correction</a:t>
                </a:r>
              </a:p>
            </p:txBody>
          </p:sp>
        </p:grpSp>
        <p:pic>
          <p:nvPicPr>
            <p:cNvPr id="10" name="Picture 9"/>
            <p:cNvPicPr>
              <a:picLocks noChangeAspect="1"/>
            </p:cNvPicPr>
            <p:nvPr/>
          </p:nvPicPr>
          <p:blipFill>
            <a:blip r:embed="rId2"/>
            <a:stretch>
              <a:fillRect/>
            </a:stretch>
          </p:blipFill>
          <p:spPr>
            <a:xfrm>
              <a:off x="6341936" y="4642482"/>
              <a:ext cx="2948035" cy="1714209"/>
            </a:xfrm>
            <a:prstGeom prst="rect">
              <a:avLst/>
            </a:prstGeom>
          </p:spPr>
        </p:pic>
      </p:grpSp>
    </p:spTree>
    <p:extLst>
      <p:ext uri="{BB962C8B-B14F-4D97-AF65-F5344CB8AC3E}">
        <p14:creationId xmlns:p14="http://schemas.microsoft.com/office/powerpoint/2010/main" val="387338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4"/>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it-IT"/>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1D2430-FB11-4C87-BF1D-6F488A17F237}" type="slidenum">
              <a:rPr lang="en-US" smtClean="0"/>
              <a:pPr/>
              <a:t>33</a:t>
            </a:fld>
            <a:endParaRPr lang="en-US" b="0" dirty="0"/>
          </a:p>
        </p:txBody>
      </p:sp>
      <p:sp>
        <p:nvSpPr>
          <p:cNvPr id="56323" name="Rectangle 2"/>
          <p:cNvSpPr>
            <a:spLocks noGrp="1" noChangeArrowheads="1"/>
          </p:cNvSpPr>
          <p:nvPr>
            <p:ph type="title" idx="4294967295"/>
          </p:nvPr>
        </p:nvSpPr>
        <p:spPr>
          <a:xfrm>
            <a:off x="0" y="0"/>
            <a:ext cx="0" cy="0"/>
          </a:xfrm>
          <a:prstGeom prst="rect">
            <a:avLst/>
          </a:prstGeom>
        </p:spPr>
        <p:txBody>
          <a:bodyPr>
            <a:normAutofit fontScale="90000"/>
          </a:bodyPr>
          <a:lstStyle/>
          <a:p>
            <a:pPr eaLnBrk="1" hangingPunct="1"/>
            <a:r>
              <a:rPr lang="en-US" dirty="0"/>
              <a:t>Cleaning and Transformation: Example</a:t>
            </a:r>
          </a:p>
        </p:txBody>
      </p:sp>
      <p:sp>
        <p:nvSpPr>
          <p:cNvPr id="56324" name="Text Box 8"/>
          <p:cNvSpPr txBox="1">
            <a:spLocks noChangeArrowheads="1"/>
          </p:cNvSpPr>
          <p:nvPr/>
        </p:nvSpPr>
        <p:spPr bwMode="auto">
          <a:xfrm>
            <a:off x="2653552" y="383412"/>
            <a:ext cx="111120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dirty="0">
                <a:latin typeface="Times" pitchFamily="18" charset="0"/>
              </a:rPr>
              <a:t>Carlo Bianchi</a:t>
            </a:r>
          </a:p>
          <a:p>
            <a:pPr algn="l"/>
            <a:r>
              <a:rPr lang="en-US" sz="1050" b="0" dirty="0" err="1">
                <a:latin typeface="Times" pitchFamily="18" charset="0"/>
              </a:rPr>
              <a:t>P.zza</a:t>
            </a:r>
            <a:r>
              <a:rPr lang="en-US" sz="1050" b="0" dirty="0">
                <a:latin typeface="Times" pitchFamily="18" charset="0"/>
              </a:rPr>
              <a:t> Duomo 1</a:t>
            </a:r>
          </a:p>
          <a:p>
            <a:pPr algn="l"/>
            <a:r>
              <a:rPr lang="en-US" sz="1050" b="0" dirty="0">
                <a:latin typeface="Times" pitchFamily="18" charset="0"/>
              </a:rPr>
              <a:t>43121 Milano (I)</a:t>
            </a:r>
          </a:p>
        </p:txBody>
      </p:sp>
      <p:grpSp>
        <p:nvGrpSpPr>
          <p:cNvPr id="2" name="Group 18"/>
          <p:cNvGrpSpPr>
            <a:grpSpLocks/>
          </p:cNvGrpSpPr>
          <p:nvPr/>
        </p:nvGrpSpPr>
        <p:grpSpPr bwMode="auto">
          <a:xfrm>
            <a:off x="2791505" y="704287"/>
            <a:ext cx="3677841" cy="1062038"/>
            <a:chOff x="1348" y="1208"/>
            <a:chExt cx="3089" cy="892"/>
          </a:xfrm>
        </p:grpSpPr>
        <p:sp>
          <p:nvSpPr>
            <p:cNvPr id="56337" name="Rectangle 7"/>
            <p:cNvSpPr>
              <a:spLocks noChangeArrowheads="1"/>
            </p:cNvSpPr>
            <p:nvPr/>
          </p:nvSpPr>
          <p:spPr bwMode="auto">
            <a:xfrm>
              <a:off x="2802" y="1237"/>
              <a:ext cx="549" cy="812"/>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8" name="Text Box 9"/>
            <p:cNvSpPr txBox="1">
              <a:spLocks noChangeArrowheads="1"/>
            </p:cNvSpPr>
            <p:nvPr/>
          </p:nvSpPr>
          <p:spPr bwMode="auto">
            <a:xfrm>
              <a:off x="2775" y="1208"/>
              <a:ext cx="1662"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958850" algn="l"/>
                </a:tabLst>
                <a:defRPr sz="1400" b="1">
                  <a:solidFill>
                    <a:schemeClr val="tx1"/>
                  </a:solidFill>
                  <a:latin typeface="Arial" charset="0"/>
                </a:defRPr>
              </a:lvl1pPr>
              <a:lvl2pPr marL="742950" indent="-285750">
                <a:tabLst>
                  <a:tab pos="958850" algn="l"/>
                </a:tabLst>
                <a:defRPr sz="1400" b="1">
                  <a:solidFill>
                    <a:schemeClr val="tx1"/>
                  </a:solidFill>
                  <a:latin typeface="Arial" charset="0"/>
                </a:defRPr>
              </a:lvl2pPr>
              <a:lvl3pPr marL="1143000" indent="-228600">
                <a:tabLst>
                  <a:tab pos="958850" algn="l"/>
                </a:tabLst>
                <a:defRPr sz="1400" b="1">
                  <a:solidFill>
                    <a:schemeClr val="tx1"/>
                  </a:solidFill>
                  <a:latin typeface="Arial" charset="0"/>
                </a:defRPr>
              </a:lvl3pPr>
              <a:lvl4pPr marL="1600200" indent="-228600">
                <a:tabLst>
                  <a:tab pos="958850" algn="l"/>
                </a:tabLst>
                <a:defRPr sz="1400" b="1">
                  <a:solidFill>
                    <a:schemeClr val="tx1"/>
                  </a:solidFill>
                  <a:latin typeface="Arial" charset="0"/>
                </a:defRPr>
              </a:lvl4pPr>
              <a:lvl5pPr marL="2057400" indent="-228600">
                <a:tabLst>
                  <a:tab pos="958850" algn="l"/>
                </a:tabLst>
                <a:defRPr sz="1400" b="1">
                  <a:solidFill>
                    <a:schemeClr val="tx1"/>
                  </a:solidFill>
                  <a:latin typeface="Arial" charset="0"/>
                </a:defRPr>
              </a:lvl5pPr>
              <a:lvl6pPr marL="2514600" indent="-228600" algn="ctr" eaLnBrk="0" fontAlgn="base" hangingPunct="0">
                <a:spcBef>
                  <a:spcPct val="0"/>
                </a:spcBef>
                <a:spcAft>
                  <a:spcPct val="0"/>
                </a:spcAft>
                <a:tabLst>
                  <a:tab pos="958850" algn="l"/>
                </a:tabLst>
                <a:defRPr sz="1400" b="1">
                  <a:solidFill>
                    <a:schemeClr val="tx1"/>
                  </a:solidFill>
                  <a:latin typeface="Arial" charset="0"/>
                </a:defRPr>
              </a:lvl6pPr>
              <a:lvl7pPr marL="2971800" indent="-228600" algn="ctr" eaLnBrk="0" fontAlgn="base" hangingPunct="0">
                <a:spcBef>
                  <a:spcPct val="0"/>
                </a:spcBef>
                <a:spcAft>
                  <a:spcPct val="0"/>
                </a:spcAft>
                <a:tabLst>
                  <a:tab pos="958850" algn="l"/>
                </a:tabLst>
                <a:defRPr sz="1400" b="1">
                  <a:solidFill>
                    <a:schemeClr val="tx1"/>
                  </a:solidFill>
                  <a:latin typeface="Arial" charset="0"/>
                </a:defRPr>
              </a:lvl7pPr>
              <a:lvl8pPr marL="3429000" indent="-228600" algn="ctr" eaLnBrk="0" fontAlgn="base" hangingPunct="0">
                <a:spcBef>
                  <a:spcPct val="0"/>
                </a:spcBef>
                <a:spcAft>
                  <a:spcPct val="0"/>
                </a:spcAft>
                <a:tabLst>
                  <a:tab pos="958850" algn="l"/>
                </a:tabLst>
                <a:defRPr sz="1400" b="1">
                  <a:solidFill>
                    <a:schemeClr val="tx1"/>
                  </a:solidFill>
                  <a:latin typeface="Arial" charset="0"/>
                </a:defRPr>
              </a:lvl8pPr>
              <a:lvl9pPr marL="3886200" indent="-228600" algn="ctr" eaLnBrk="0" fontAlgn="base" hangingPunct="0">
                <a:spcBef>
                  <a:spcPct val="0"/>
                </a:spcBef>
                <a:spcAft>
                  <a:spcPct val="0"/>
                </a:spcAft>
                <a:tabLst>
                  <a:tab pos="958850" algn="l"/>
                </a:tabLst>
                <a:defRPr sz="1400" b="1">
                  <a:solidFill>
                    <a:schemeClr val="tx1"/>
                  </a:solidFill>
                  <a:latin typeface="Arial" charset="0"/>
                </a:defRPr>
              </a:lvl9pPr>
            </a:lstStyle>
            <a:p>
              <a:pPr algn="l"/>
              <a:r>
                <a:rPr lang="en-US" sz="1050" b="0" dirty="0" err="1">
                  <a:solidFill>
                    <a:srgbClr val="FF0000"/>
                  </a:solidFill>
                  <a:latin typeface="Helvetica" pitchFamily="34" charset="0"/>
                </a:rPr>
                <a:t>nome</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Carlo</a:t>
              </a:r>
              <a:r>
                <a:rPr lang="en-US" sz="1050" b="0" dirty="0">
                  <a:solidFill>
                    <a:schemeClr val="bg2"/>
                  </a:solidFill>
                  <a:latin typeface="Helvetica" pitchFamily="34" charset="0"/>
                </a:rPr>
                <a:t> </a:t>
              </a:r>
            </a:p>
            <a:p>
              <a:pPr algn="l"/>
              <a:r>
                <a:rPr lang="en-US" sz="1050" b="0" dirty="0" err="1">
                  <a:solidFill>
                    <a:srgbClr val="FF0000"/>
                  </a:solidFill>
                  <a:latin typeface="Helvetica" pitchFamily="34" charset="0"/>
                </a:rPr>
                <a:t>cognome</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Bianchi</a:t>
              </a:r>
              <a:endParaRPr lang="en-US" sz="1050" b="0" dirty="0">
                <a:latin typeface="Helvetica" pitchFamily="34" charset="0"/>
              </a:endParaRPr>
            </a:p>
            <a:p>
              <a:r>
                <a:rPr lang="en-US" sz="1050" b="0" dirty="0" err="1">
                  <a:solidFill>
                    <a:srgbClr val="FF0000"/>
                  </a:solidFill>
                  <a:latin typeface="Helvetica" pitchFamily="34" charset="0"/>
                </a:rPr>
                <a:t>indirizzo</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err="1">
                  <a:latin typeface="Times" pitchFamily="18" charset="0"/>
                </a:rPr>
                <a:t>P.zza</a:t>
              </a:r>
              <a:r>
                <a:rPr lang="en-US" sz="1050" b="0" dirty="0">
                  <a:latin typeface="Times" pitchFamily="18" charset="0"/>
                </a:rPr>
                <a:t> Duomo 1</a:t>
              </a:r>
            </a:p>
            <a:p>
              <a:r>
                <a:rPr lang="en-US" sz="1050" b="0" dirty="0">
                  <a:solidFill>
                    <a:srgbClr val="FF0000"/>
                  </a:solidFill>
                  <a:latin typeface="Helvetica" pitchFamily="34" charset="0"/>
                </a:rPr>
                <a:t>CAP:</a:t>
              </a:r>
              <a:r>
                <a:rPr lang="en-US" sz="1050" b="0" dirty="0">
                  <a:solidFill>
                    <a:schemeClr val="bg2"/>
                  </a:solidFill>
                  <a:latin typeface="Helvetica" pitchFamily="34" charset="0"/>
                </a:rPr>
                <a:t>	</a:t>
              </a:r>
              <a:r>
                <a:rPr lang="en-US" sz="1050" b="0" dirty="0">
                  <a:latin typeface="Times" pitchFamily="18" charset="0"/>
                </a:rPr>
                <a:t>43121</a:t>
              </a:r>
              <a:r>
                <a:rPr lang="en-US" sz="1050" b="0" dirty="0">
                  <a:latin typeface="Helvetica" pitchFamily="34" charset="0"/>
                </a:rPr>
                <a:t> </a:t>
              </a:r>
            </a:p>
            <a:p>
              <a:pPr algn="l"/>
              <a:r>
                <a:rPr lang="en-US" sz="1050" b="0" dirty="0" err="1">
                  <a:solidFill>
                    <a:srgbClr val="FF0000"/>
                  </a:solidFill>
                  <a:latin typeface="Helvetica" pitchFamily="34" charset="0"/>
                </a:rPr>
                <a:t>città</a:t>
              </a:r>
              <a:r>
                <a:rPr lang="en-US" sz="1050" b="0" dirty="0">
                  <a:solidFill>
                    <a:srgbClr val="FF0000"/>
                  </a:solidFill>
                  <a:latin typeface="Helvetica" pitchFamily="34" charset="0"/>
                </a:rPr>
                <a:t>:</a:t>
              </a:r>
              <a:r>
                <a:rPr lang="en-US" sz="1050" b="0" dirty="0">
                  <a:solidFill>
                    <a:schemeClr val="bg2"/>
                  </a:solidFill>
                  <a:latin typeface="Helvetica" pitchFamily="34" charset="0"/>
                </a:rPr>
                <a:t>	</a:t>
              </a:r>
              <a:r>
                <a:rPr lang="en-US" sz="1050" b="0" dirty="0">
                  <a:latin typeface="Times" pitchFamily="18" charset="0"/>
                </a:rPr>
                <a:t>Milano</a:t>
              </a:r>
              <a:r>
                <a:rPr lang="en-US" sz="1050" b="0" dirty="0">
                  <a:solidFill>
                    <a:schemeClr val="bg2"/>
                  </a:solidFill>
                  <a:latin typeface="Helvetica" pitchFamily="34" charset="0"/>
                </a:rPr>
                <a:t> </a:t>
              </a:r>
            </a:p>
            <a:p>
              <a:pPr algn="l"/>
              <a:r>
                <a:rPr lang="en-US" sz="1050" b="0" dirty="0" err="1">
                  <a:solidFill>
                    <a:srgbClr val="FF0000"/>
                  </a:solidFill>
                  <a:latin typeface="Helvetica" pitchFamily="34" charset="0"/>
                </a:rPr>
                <a:t>nazione</a:t>
              </a:r>
              <a:r>
                <a:rPr lang="en-US" sz="1050" b="0" dirty="0">
                  <a:solidFill>
                    <a:srgbClr val="FF0000"/>
                  </a:solidFill>
                  <a:latin typeface="Helvetica" pitchFamily="34" charset="0"/>
                </a:rPr>
                <a:t>:</a:t>
              </a:r>
              <a:r>
                <a:rPr lang="en-US" sz="1050" b="0" dirty="0">
                  <a:latin typeface="Helvetica" pitchFamily="34" charset="0"/>
                </a:rPr>
                <a:t>	</a:t>
              </a:r>
              <a:r>
                <a:rPr lang="en-US" sz="1050" b="0" dirty="0">
                  <a:latin typeface="Times" pitchFamily="18" charset="0"/>
                </a:rPr>
                <a:t>I</a:t>
              </a:r>
              <a:endParaRPr lang="en-US" sz="1050" b="0" dirty="0">
                <a:latin typeface="Helvetica" pitchFamily="34" charset="0"/>
              </a:endParaRPr>
            </a:p>
          </p:txBody>
        </p:sp>
        <p:sp>
          <p:nvSpPr>
            <p:cNvPr id="56339" name="AutoShape 12"/>
            <p:cNvSpPr>
              <a:spLocks noChangeArrowheads="1"/>
            </p:cNvSpPr>
            <p:nvPr/>
          </p:nvSpPr>
          <p:spPr bwMode="auto">
            <a:xfrm flipV="1">
              <a:off x="2178" y="1303"/>
              <a:ext cx="468" cy="47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5 w 21600"/>
                <a:gd name="T13" fmla="*/ 2898 h 21600"/>
                <a:gd name="T14" fmla="*/ 18231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56340" name="Text Box 15"/>
            <p:cNvSpPr txBox="1">
              <a:spLocks noChangeArrowheads="1"/>
            </p:cNvSpPr>
            <p:nvPr/>
          </p:nvSpPr>
          <p:spPr bwMode="auto">
            <a:xfrm>
              <a:off x="1348" y="1625"/>
              <a:ext cx="85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Normalization</a:t>
              </a:r>
            </a:p>
          </p:txBody>
        </p:sp>
      </p:grpSp>
      <p:grpSp>
        <p:nvGrpSpPr>
          <p:cNvPr id="3" name="Group 19"/>
          <p:cNvGrpSpPr>
            <a:grpSpLocks/>
          </p:cNvGrpSpPr>
          <p:nvPr/>
        </p:nvGrpSpPr>
        <p:grpSpPr bwMode="auto">
          <a:xfrm>
            <a:off x="3228465" y="1771086"/>
            <a:ext cx="3377805" cy="1062038"/>
            <a:chOff x="1715" y="2104"/>
            <a:chExt cx="2837" cy="892"/>
          </a:xfrm>
        </p:grpSpPr>
        <p:sp>
          <p:nvSpPr>
            <p:cNvPr id="56332" name="Rectangle 5"/>
            <p:cNvSpPr>
              <a:spLocks noChangeArrowheads="1"/>
            </p:cNvSpPr>
            <p:nvPr/>
          </p:nvSpPr>
          <p:spPr bwMode="auto">
            <a:xfrm>
              <a:off x="2293" y="2401"/>
              <a:ext cx="820" cy="140"/>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3" name="Rectangle 6"/>
            <p:cNvSpPr>
              <a:spLocks noChangeArrowheads="1"/>
            </p:cNvSpPr>
            <p:nvPr/>
          </p:nvSpPr>
          <p:spPr bwMode="auto">
            <a:xfrm>
              <a:off x="2301" y="2811"/>
              <a:ext cx="345" cy="131"/>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p>
          </p:txBody>
        </p:sp>
        <p:sp>
          <p:nvSpPr>
            <p:cNvPr id="56334" name="Text Box 10"/>
            <p:cNvSpPr txBox="1">
              <a:spLocks noChangeArrowheads="1"/>
            </p:cNvSpPr>
            <p:nvPr/>
          </p:nvSpPr>
          <p:spPr bwMode="auto">
            <a:xfrm>
              <a:off x="1715" y="2104"/>
              <a:ext cx="1473"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855663" algn="l"/>
                </a:tabLst>
                <a:defRPr sz="1400" b="1">
                  <a:solidFill>
                    <a:schemeClr val="tx1"/>
                  </a:solidFill>
                  <a:latin typeface="Arial" charset="0"/>
                </a:defRPr>
              </a:lvl1pPr>
              <a:lvl2pPr marL="742950" indent="-285750">
                <a:tabLst>
                  <a:tab pos="855663" algn="l"/>
                </a:tabLst>
                <a:defRPr sz="1400" b="1">
                  <a:solidFill>
                    <a:schemeClr val="tx1"/>
                  </a:solidFill>
                  <a:latin typeface="Arial" charset="0"/>
                </a:defRPr>
              </a:lvl2pPr>
              <a:lvl3pPr marL="1143000" indent="-228600">
                <a:tabLst>
                  <a:tab pos="855663" algn="l"/>
                </a:tabLst>
                <a:defRPr sz="1400" b="1">
                  <a:solidFill>
                    <a:schemeClr val="tx1"/>
                  </a:solidFill>
                  <a:latin typeface="Arial" charset="0"/>
                </a:defRPr>
              </a:lvl3pPr>
              <a:lvl4pPr marL="1600200" indent="-228600">
                <a:tabLst>
                  <a:tab pos="855663" algn="l"/>
                </a:tabLst>
                <a:defRPr sz="1400" b="1">
                  <a:solidFill>
                    <a:schemeClr val="tx1"/>
                  </a:solidFill>
                  <a:latin typeface="Arial" charset="0"/>
                </a:defRPr>
              </a:lvl4pPr>
              <a:lvl5pPr marL="2057400" indent="-228600">
                <a:tabLst>
                  <a:tab pos="855663" algn="l"/>
                </a:tabLst>
                <a:defRPr sz="1400" b="1">
                  <a:solidFill>
                    <a:schemeClr val="tx1"/>
                  </a:solidFill>
                  <a:latin typeface="Arial" charset="0"/>
                </a:defRPr>
              </a:lvl5pPr>
              <a:lvl6pPr marL="2514600" indent="-228600" algn="ctr" eaLnBrk="0" fontAlgn="base" hangingPunct="0">
                <a:spcBef>
                  <a:spcPct val="0"/>
                </a:spcBef>
                <a:spcAft>
                  <a:spcPct val="0"/>
                </a:spcAft>
                <a:tabLst>
                  <a:tab pos="855663" algn="l"/>
                </a:tabLst>
                <a:defRPr sz="1400" b="1">
                  <a:solidFill>
                    <a:schemeClr val="tx1"/>
                  </a:solidFill>
                  <a:latin typeface="Arial" charset="0"/>
                </a:defRPr>
              </a:lvl6pPr>
              <a:lvl7pPr marL="2971800" indent="-228600" algn="ctr" eaLnBrk="0" fontAlgn="base" hangingPunct="0">
                <a:spcBef>
                  <a:spcPct val="0"/>
                </a:spcBef>
                <a:spcAft>
                  <a:spcPct val="0"/>
                </a:spcAft>
                <a:tabLst>
                  <a:tab pos="855663" algn="l"/>
                </a:tabLst>
                <a:defRPr sz="1400" b="1">
                  <a:solidFill>
                    <a:schemeClr val="tx1"/>
                  </a:solidFill>
                  <a:latin typeface="Arial" charset="0"/>
                </a:defRPr>
              </a:lvl7pPr>
              <a:lvl8pPr marL="3429000" indent="-228600" algn="ctr" eaLnBrk="0" fontAlgn="base" hangingPunct="0">
                <a:spcBef>
                  <a:spcPct val="0"/>
                </a:spcBef>
                <a:spcAft>
                  <a:spcPct val="0"/>
                </a:spcAft>
                <a:tabLst>
                  <a:tab pos="855663" algn="l"/>
                </a:tabLst>
                <a:defRPr sz="1400" b="1">
                  <a:solidFill>
                    <a:schemeClr val="tx1"/>
                  </a:solidFill>
                  <a:latin typeface="Arial" charset="0"/>
                </a:defRPr>
              </a:lvl8pPr>
              <a:lvl9pPr marL="3886200" indent="-228600" algn="ctr" eaLnBrk="0" fontAlgn="base" hangingPunct="0">
                <a:spcBef>
                  <a:spcPct val="0"/>
                </a:spcBef>
                <a:spcAft>
                  <a:spcPct val="0"/>
                </a:spcAft>
                <a:tabLst>
                  <a:tab pos="855663" algn="l"/>
                </a:tabLst>
                <a:defRPr sz="1400" b="1">
                  <a:solidFill>
                    <a:schemeClr val="tx1"/>
                  </a:solidFill>
                  <a:latin typeface="Arial" charset="0"/>
                </a:defRPr>
              </a:lvl9pPr>
            </a:lstStyle>
            <a:p>
              <a:pPr algn="l"/>
              <a:r>
                <a:rPr lang="en-US" sz="1050" b="0" dirty="0" err="1">
                  <a:latin typeface="Helvetica" pitchFamily="34" charset="0"/>
                </a:rPr>
                <a:t>nome</a:t>
              </a:r>
              <a:r>
                <a:rPr lang="en-US" sz="1050" b="0" dirty="0">
                  <a:latin typeface="Helvetica" pitchFamily="34" charset="0"/>
                </a:rPr>
                <a:t>: 	</a:t>
              </a:r>
              <a:r>
                <a:rPr lang="en-US" sz="1050" b="0" dirty="0">
                  <a:latin typeface="Times" pitchFamily="18" charset="0"/>
                </a:rPr>
                <a:t>Carlo</a:t>
              </a:r>
              <a:r>
                <a:rPr lang="en-US" sz="1050" b="0" dirty="0">
                  <a:latin typeface="Helvetica" pitchFamily="34" charset="0"/>
                </a:rPr>
                <a:t> </a:t>
              </a:r>
            </a:p>
            <a:p>
              <a:pPr algn="l"/>
              <a:r>
                <a:rPr lang="en-US" sz="1050" b="0" dirty="0" err="1">
                  <a:latin typeface="Helvetica" pitchFamily="34" charset="0"/>
                </a:rPr>
                <a:t>cognome</a:t>
              </a:r>
              <a:r>
                <a:rPr lang="en-US" sz="1050" b="0" dirty="0">
                  <a:latin typeface="Helvetica" pitchFamily="34" charset="0"/>
                </a:rPr>
                <a:t>:	</a:t>
              </a:r>
              <a:r>
                <a:rPr lang="en-US" sz="1050" b="0" dirty="0">
                  <a:latin typeface="Times" pitchFamily="18" charset="0"/>
                </a:rPr>
                <a:t>Bianchi</a:t>
              </a:r>
              <a:endParaRPr lang="en-US" sz="1050" b="0" dirty="0">
                <a:latin typeface="Helvetica" pitchFamily="34" charset="0"/>
              </a:endParaRPr>
            </a:p>
            <a:p>
              <a:pPr algn="l"/>
              <a:r>
                <a:rPr lang="en-US" sz="1050" b="0" dirty="0" err="1">
                  <a:latin typeface="Helvetica" pitchFamily="34" charset="0"/>
                </a:rPr>
                <a:t>indirizzo</a:t>
              </a:r>
              <a:r>
                <a:rPr lang="en-US" sz="1050" b="0" dirty="0">
                  <a:latin typeface="Helvetica" pitchFamily="34" charset="0"/>
                </a:rPr>
                <a:t>:    </a:t>
              </a:r>
              <a:r>
                <a:rPr lang="en-US" sz="1050" b="0" dirty="0">
                  <a:solidFill>
                    <a:srgbClr val="FF0000"/>
                  </a:solidFill>
                  <a:latin typeface="Times" pitchFamily="18" charset="0"/>
                </a:rPr>
                <a:t>Piazza Duomo 1</a:t>
              </a:r>
              <a:endParaRPr lang="en-US" sz="1050" b="0" dirty="0">
                <a:solidFill>
                  <a:srgbClr val="FF0000"/>
                </a:solidFill>
                <a:latin typeface="Helvetica" pitchFamily="34" charset="0"/>
              </a:endParaRPr>
            </a:p>
            <a:p>
              <a:pPr algn="l"/>
              <a:r>
                <a:rPr lang="en-US" sz="1050" b="0" dirty="0">
                  <a:latin typeface="Helvetica" pitchFamily="34" charset="0"/>
                </a:rPr>
                <a:t>CAP:	</a:t>
              </a:r>
              <a:r>
                <a:rPr lang="en-US" sz="1050" b="0" dirty="0">
                  <a:latin typeface="Times" pitchFamily="18" charset="0"/>
                </a:rPr>
                <a:t>43121</a:t>
              </a:r>
              <a:r>
                <a:rPr lang="en-US" sz="1050" b="0" dirty="0">
                  <a:latin typeface="Helvetica" pitchFamily="34" charset="0"/>
                </a:rPr>
                <a:t> </a:t>
              </a:r>
            </a:p>
            <a:p>
              <a:pPr algn="l"/>
              <a:r>
                <a:rPr lang="en-US" sz="1050" b="0" dirty="0" err="1">
                  <a:latin typeface="Helvetica" pitchFamily="34" charset="0"/>
                </a:rPr>
                <a:t>città</a:t>
              </a:r>
              <a:r>
                <a:rPr lang="en-US" sz="1050" b="0" dirty="0">
                  <a:latin typeface="Helvetica" pitchFamily="34" charset="0"/>
                </a:rPr>
                <a:t>:	</a:t>
              </a:r>
              <a:r>
                <a:rPr lang="en-US" sz="1050" b="0" dirty="0">
                  <a:latin typeface="Times" pitchFamily="18" charset="0"/>
                </a:rPr>
                <a:t>Milano</a:t>
              </a:r>
              <a:r>
                <a:rPr lang="en-US" sz="1050" b="0" dirty="0">
                  <a:latin typeface="Helvetica" pitchFamily="34" charset="0"/>
                </a:rPr>
                <a:t> </a:t>
              </a:r>
            </a:p>
            <a:p>
              <a:pPr algn="l"/>
              <a:r>
                <a:rPr lang="en-US" sz="1050" b="0" dirty="0" err="1">
                  <a:latin typeface="Helvetica" pitchFamily="34" charset="0"/>
                </a:rPr>
                <a:t>nazione</a:t>
              </a:r>
              <a:r>
                <a:rPr lang="en-US" sz="1050" b="0" dirty="0">
                  <a:latin typeface="Helvetica" pitchFamily="34" charset="0"/>
                </a:rPr>
                <a:t>:     </a:t>
              </a:r>
              <a:r>
                <a:rPr lang="en-US" sz="1050" b="0" dirty="0">
                  <a:solidFill>
                    <a:srgbClr val="FF0000"/>
                  </a:solidFill>
                  <a:latin typeface="Times" pitchFamily="18" charset="0"/>
                </a:rPr>
                <a:t>Italia</a:t>
              </a:r>
            </a:p>
          </p:txBody>
        </p:sp>
        <p:sp>
          <p:nvSpPr>
            <p:cNvPr id="56335" name="AutoShape 14"/>
            <p:cNvSpPr>
              <a:spLocks noChangeArrowheads="1"/>
            </p:cNvSpPr>
            <p:nvPr/>
          </p:nvSpPr>
          <p:spPr bwMode="auto">
            <a:xfrm flipH="1" flipV="1">
              <a:off x="3175" y="2109"/>
              <a:ext cx="467" cy="47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42 w 21600"/>
                <a:gd name="T13" fmla="*/ 2898 h 21600"/>
                <a:gd name="T14" fmla="*/ 18224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56336" name="Text Box 16"/>
            <p:cNvSpPr txBox="1">
              <a:spLocks noChangeArrowheads="1"/>
            </p:cNvSpPr>
            <p:nvPr/>
          </p:nvSpPr>
          <p:spPr bwMode="auto">
            <a:xfrm>
              <a:off x="3608" y="2226"/>
              <a:ext cx="94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Standardization</a:t>
              </a:r>
            </a:p>
          </p:txBody>
        </p:sp>
      </p:grpSp>
      <p:grpSp>
        <p:nvGrpSpPr>
          <p:cNvPr id="9" name="Group 8"/>
          <p:cNvGrpSpPr/>
          <p:nvPr/>
        </p:nvGrpSpPr>
        <p:grpSpPr>
          <a:xfrm>
            <a:off x="2653552" y="2755862"/>
            <a:ext cx="5120081" cy="1148952"/>
            <a:chOff x="2522058" y="4547690"/>
            <a:chExt cx="6826774" cy="1531936"/>
          </a:xfrm>
        </p:grpSpPr>
        <p:grpSp>
          <p:nvGrpSpPr>
            <p:cNvPr id="7" name="Group 6"/>
            <p:cNvGrpSpPr/>
            <p:nvPr/>
          </p:nvGrpSpPr>
          <p:grpSpPr>
            <a:xfrm>
              <a:off x="2522058" y="4564980"/>
              <a:ext cx="4484144" cy="1415772"/>
              <a:chOff x="2483768" y="5337175"/>
              <a:chExt cx="4484144" cy="1415772"/>
            </a:xfrm>
          </p:grpSpPr>
          <p:grpSp>
            <p:nvGrpSpPr>
              <p:cNvPr id="5" name="Group 4"/>
              <p:cNvGrpSpPr/>
              <p:nvPr/>
            </p:nvGrpSpPr>
            <p:grpSpPr>
              <a:xfrm>
                <a:off x="4385154" y="5337175"/>
                <a:ext cx="2582758" cy="1415772"/>
                <a:chOff x="5727701" y="5247323"/>
                <a:chExt cx="2582758" cy="1415772"/>
              </a:xfrm>
            </p:grpSpPr>
            <p:sp>
              <p:nvSpPr>
                <p:cNvPr id="27" name="Rectangle 4"/>
                <p:cNvSpPr>
                  <a:spLocks noChangeArrowheads="1"/>
                </p:cNvSpPr>
                <p:nvPr/>
              </p:nvSpPr>
              <p:spPr bwMode="auto">
                <a:xfrm>
                  <a:off x="6642736" y="6148387"/>
                  <a:ext cx="547688" cy="207963"/>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dirty="0">
                    <a:solidFill>
                      <a:schemeClr val="bg2"/>
                    </a:solidFill>
                  </a:endParaRPr>
                </a:p>
              </p:txBody>
            </p:sp>
            <p:sp>
              <p:nvSpPr>
                <p:cNvPr id="28" name="Text Box 11"/>
                <p:cNvSpPr txBox="1">
                  <a:spLocks noChangeArrowheads="1"/>
                </p:cNvSpPr>
                <p:nvPr/>
              </p:nvSpPr>
              <p:spPr bwMode="auto">
                <a:xfrm>
                  <a:off x="5727701" y="5247323"/>
                  <a:ext cx="2582758"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855663" algn="l"/>
                    </a:tabLst>
                    <a:defRPr sz="1400" b="1">
                      <a:solidFill>
                        <a:schemeClr val="tx1"/>
                      </a:solidFill>
                      <a:latin typeface="Arial" charset="0"/>
                    </a:defRPr>
                  </a:lvl1pPr>
                  <a:lvl2pPr marL="742950" indent="-285750">
                    <a:tabLst>
                      <a:tab pos="855663" algn="l"/>
                    </a:tabLst>
                    <a:defRPr sz="1400" b="1">
                      <a:solidFill>
                        <a:schemeClr val="tx1"/>
                      </a:solidFill>
                      <a:latin typeface="Arial" charset="0"/>
                    </a:defRPr>
                  </a:lvl2pPr>
                  <a:lvl3pPr marL="1143000" indent="-228600">
                    <a:tabLst>
                      <a:tab pos="855663" algn="l"/>
                    </a:tabLst>
                    <a:defRPr sz="1400" b="1">
                      <a:solidFill>
                        <a:schemeClr val="tx1"/>
                      </a:solidFill>
                      <a:latin typeface="Arial" charset="0"/>
                    </a:defRPr>
                  </a:lvl3pPr>
                  <a:lvl4pPr marL="1600200" indent="-228600">
                    <a:tabLst>
                      <a:tab pos="855663" algn="l"/>
                    </a:tabLst>
                    <a:defRPr sz="1400" b="1">
                      <a:solidFill>
                        <a:schemeClr val="tx1"/>
                      </a:solidFill>
                      <a:latin typeface="Arial" charset="0"/>
                    </a:defRPr>
                  </a:lvl4pPr>
                  <a:lvl5pPr marL="2057400" indent="-228600">
                    <a:tabLst>
                      <a:tab pos="855663" algn="l"/>
                    </a:tabLst>
                    <a:defRPr sz="1400" b="1">
                      <a:solidFill>
                        <a:schemeClr val="tx1"/>
                      </a:solidFill>
                      <a:latin typeface="Arial" charset="0"/>
                    </a:defRPr>
                  </a:lvl5pPr>
                  <a:lvl6pPr marL="2514600" indent="-228600" algn="ctr" eaLnBrk="0" fontAlgn="base" hangingPunct="0">
                    <a:spcBef>
                      <a:spcPct val="0"/>
                    </a:spcBef>
                    <a:spcAft>
                      <a:spcPct val="0"/>
                    </a:spcAft>
                    <a:tabLst>
                      <a:tab pos="855663" algn="l"/>
                    </a:tabLst>
                    <a:defRPr sz="1400" b="1">
                      <a:solidFill>
                        <a:schemeClr val="tx1"/>
                      </a:solidFill>
                      <a:latin typeface="Arial" charset="0"/>
                    </a:defRPr>
                  </a:lvl6pPr>
                  <a:lvl7pPr marL="2971800" indent="-228600" algn="ctr" eaLnBrk="0" fontAlgn="base" hangingPunct="0">
                    <a:spcBef>
                      <a:spcPct val="0"/>
                    </a:spcBef>
                    <a:spcAft>
                      <a:spcPct val="0"/>
                    </a:spcAft>
                    <a:tabLst>
                      <a:tab pos="855663" algn="l"/>
                    </a:tabLst>
                    <a:defRPr sz="1400" b="1">
                      <a:solidFill>
                        <a:schemeClr val="tx1"/>
                      </a:solidFill>
                      <a:latin typeface="Arial" charset="0"/>
                    </a:defRPr>
                  </a:lvl7pPr>
                  <a:lvl8pPr marL="3429000" indent="-228600" algn="ctr" eaLnBrk="0" fontAlgn="base" hangingPunct="0">
                    <a:spcBef>
                      <a:spcPct val="0"/>
                    </a:spcBef>
                    <a:spcAft>
                      <a:spcPct val="0"/>
                    </a:spcAft>
                    <a:tabLst>
                      <a:tab pos="855663" algn="l"/>
                    </a:tabLst>
                    <a:defRPr sz="1400" b="1">
                      <a:solidFill>
                        <a:schemeClr val="tx1"/>
                      </a:solidFill>
                      <a:latin typeface="Arial" charset="0"/>
                    </a:defRPr>
                  </a:lvl8pPr>
                  <a:lvl9pPr marL="3886200" indent="-228600" algn="ctr" eaLnBrk="0" fontAlgn="base" hangingPunct="0">
                    <a:spcBef>
                      <a:spcPct val="0"/>
                    </a:spcBef>
                    <a:spcAft>
                      <a:spcPct val="0"/>
                    </a:spcAft>
                    <a:tabLst>
                      <a:tab pos="855663" algn="l"/>
                    </a:tabLst>
                    <a:defRPr sz="1400" b="1">
                      <a:solidFill>
                        <a:schemeClr val="tx1"/>
                      </a:solidFill>
                      <a:latin typeface="Arial" charset="0"/>
                    </a:defRPr>
                  </a:lvl9pPr>
                </a:lstStyle>
                <a:p>
                  <a:pPr algn="l"/>
                  <a:r>
                    <a:rPr lang="en-US" sz="1050" b="0" dirty="0" err="1">
                      <a:latin typeface="Helvetica" pitchFamily="34" charset="0"/>
                    </a:rPr>
                    <a:t>nome</a:t>
                  </a:r>
                  <a:r>
                    <a:rPr lang="en-US" sz="1050" b="0" dirty="0">
                      <a:latin typeface="Helvetica" pitchFamily="34" charset="0"/>
                    </a:rPr>
                    <a:t>: 	</a:t>
                  </a:r>
                  <a:r>
                    <a:rPr lang="en-US" sz="1050" b="0" dirty="0">
                      <a:latin typeface="Times" pitchFamily="18" charset="0"/>
                    </a:rPr>
                    <a:t>Carlo</a:t>
                  </a:r>
                  <a:r>
                    <a:rPr lang="en-US" sz="1050" b="0" dirty="0">
                      <a:latin typeface="Helvetica" pitchFamily="34" charset="0"/>
                    </a:rPr>
                    <a:t> </a:t>
                  </a:r>
                </a:p>
                <a:p>
                  <a:pPr algn="l"/>
                  <a:r>
                    <a:rPr lang="en-US" sz="1050" b="0" dirty="0" err="1">
                      <a:latin typeface="Helvetica" pitchFamily="34" charset="0"/>
                    </a:rPr>
                    <a:t>cognome</a:t>
                  </a:r>
                  <a:r>
                    <a:rPr lang="en-US" sz="1050" b="0" dirty="0">
                      <a:latin typeface="Helvetica" pitchFamily="34" charset="0"/>
                    </a:rPr>
                    <a:t>:	</a:t>
                  </a:r>
                  <a:r>
                    <a:rPr lang="en-US" sz="1050" b="0" dirty="0">
                      <a:latin typeface="Times" pitchFamily="18" charset="0"/>
                    </a:rPr>
                    <a:t>Bianchi</a:t>
                  </a:r>
                  <a:endParaRPr lang="en-US" sz="1050" b="0" dirty="0">
                    <a:latin typeface="Helvetica" pitchFamily="34" charset="0"/>
                  </a:endParaRPr>
                </a:p>
                <a:p>
                  <a:pPr algn="l"/>
                  <a:r>
                    <a:rPr lang="en-US" sz="1050" b="0" dirty="0" err="1">
                      <a:latin typeface="Helvetica" pitchFamily="34" charset="0"/>
                    </a:rPr>
                    <a:t>indirizzo</a:t>
                  </a:r>
                  <a:r>
                    <a:rPr lang="en-US" sz="1050" b="0" dirty="0">
                      <a:latin typeface="Helvetica" pitchFamily="34" charset="0"/>
                    </a:rPr>
                    <a:t>:	</a:t>
                  </a:r>
                  <a:r>
                    <a:rPr lang="en-US" sz="1050" b="0" dirty="0">
                      <a:latin typeface="Times" pitchFamily="18" charset="0"/>
                    </a:rPr>
                    <a:t>Piazza Duomo 1</a:t>
                  </a:r>
                  <a:endParaRPr lang="en-US" sz="1050" b="0" dirty="0">
                    <a:latin typeface="Helvetica" pitchFamily="34" charset="0"/>
                  </a:endParaRPr>
                </a:p>
                <a:p>
                  <a:pPr algn="l"/>
                  <a:r>
                    <a:rPr lang="en-US" sz="1050" b="0" dirty="0">
                      <a:latin typeface="Helvetica" pitchFamily="34" charset="0"/>
                    </a:rPr>
                    <a:t>CAP:	</a:t>
                  </a:r>
                  <a:r>
                    <a:rPr lang="en-US" sz="1050" b="0" dirty="0">
                      <a:latin typeface="Times" pitchFamily="18" charset="0"/>
                    </a:rPr>
                    <a:t>43121</a:t>
                  </a:r>
                  <a:r>
                    <a:rPr lang="en-US" sz="1050" b="0" dirty="0">
                      <a:latin typeface="Helvetica" pitchFamily="34" charset="0"/>
                    </a:rPr>
                    <a:t> </a:t>
                  </a:r>
                </a:p>
                <a:p>
                  <a:pPr algn="l"/>
                  <a:r>
                    <a:rPr lang="en-US" sz="1050" b="0" dirty="0" err="1">
                      <a:latin typeface="Helvetica" pitchFamily="34" charset="0"/>
                    </a:rPr>
                    <a:t>città</a:t>
                  </a:r>
                  <a:r>
                    <a:rPr lang="en-US" sz="1050" b="0" dirty="0">
                      <a:latin typeface="Helvetica" pitchFamily="34" charset="0"/>
                    </a:rPr>
                    <a:t>:          </a:t>
                  </a:r>
                  <a:r>
                    <a:rPr lang="en-US" sz="1050" b="0" dirty="0">
                      <a:solidFill>
                        <a:srgbClr val="FF0000"/>
                      </a:solidFill>
                      <a:latin typeface="Times" pitchFamily="18" charset="0"/>
                    </a:rPr>
                    <a:t>Parma</a:t>
                  </a:r>
                  <a:r>
                    <a:rPr lang="en-US" sz="1050" b="0" dirty="0">
                      <a:solidFill>
                        <a:schemeClr val="bg2"/>
                      </a:solidFill>
                      <a:latin typeface="Helvetica" pitchFamily="34" charset="0"/>
                    </a:rPr>
                    <a:t> </a:t>
                  </a:r>
                </a:p>
                <a:p>
                  <a:pPr algn="l"/>
                  <a:r>
                    <a:rPr lang="en-US" sz="1050" b="0" dirty="0" err="1">
                      <a:latin typeface="Helvetica" pitchFamily="34" charset="0"/>
                    </a:rPr>
                    <a:t>nazione</a:t>
                  </a:r>
                  <a:r>
                    <a:rPr lang="en-US" sz="1050" b="0" dirty="0">
                      <a:latin typeface="Helvetica" pitchFamily="34" charset="0"/>
                    </a:rPr>
                    <a:t>:	</a:t>
                  </a:r>
                  <a:r>
                    <a:rPr lang="en-US" sz="1050" b="0" dirty="0">
                      <a:latin typeface="Times" pitchFamily="18" charset="0"/>
                    </a:rPr>
                    <a:t>Italia</a:t>
                  </a:r>
                </a:p>
              </p:txBody>
            </p:sp>
          </p:grpSp>
          <p:grpSp>
            <p:nvGrpSpPr>
              <p:cNvPr id="6" name="Group 5"/>
              <p:cNvGrpSpPr/>
              <p:nvPr/>
            </p:nvGrpSpPr>
            <p:grpSpPr>
              <a:xfrm>
                <a:off x="2483768" y="5565777"/>
                <a:ext cx="1801813" cy="757238"/>
                <a:chOff x="2483328" y="5565777"/>
                <a:chExt cx="1801813" cy="757238"/>
              </a:xfrm>
            </p:grpSpPr>
            <p:sp>
              <p:nvSpPr>
                <p:cNvPr id="29" name="AutoShape 13"/>
                <p:cNvSpPr>
                  <a:spLocks noChangeArrowheads="1"/>
                </p:cNvSpPr>
                <p:nvPr/>
              </p:nvSpPr>
              <p:spPr bwMode="auto">
                <a:xfrm flipV="1">
                  <a:off x="3542191" y="5565777"/>
                  <a:ext cx="742950" cy="75723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5 w 21600"/>
                    <a:gd name="T13" fmla="*/ 2898 h 21600"/>
                    <a:gd name="T14" fmla="*/ 18231 w 21600"/>
                    <a:gd name="T15" fmla="*/ 9238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971535"/>
                </a:solidFill>
                <a:ln w="3175">
                  <a:solidFill>
                    <a:schemeClr val="tx1"/>
                  </a:solidFill>
                  <a:miter lim="800000"/>
                  <a:headEnd/>
                  <a:tailEnd/>
                </a:ln>
              </p:spPr>
              <p:txBody>
                <a:bodyPr wrap="none" anchor="ctr"/>
                <a:lstStyle/>
                <a:p>
                  <a:endParaRPr lang="en-US" sz="1350" dirty="0"/>
                </a:p>
              </p:txBody>
            </p:sp>
            <p:sp>
              <p:nvSpPr>
                <p:cNvPr id="30" name="Text Box 17"/>
                <p:cNvSpPr txBox="1">
                  <a:spLocks noChangeArrowheads="1"/>
                </p:cNvSpPr>
                <p:nvPr/>
              </p:nvSpPr>
              <p:spPr bwMode="auto">
                <a:xfrm>
                  <a:off x="2483328" y="5900739"/>
                  <a:ext cx="10776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1050" b="0" i="1" dirty="0">
                      <a:latin typeface="Helvetica" pitchFamily="34" charset="0"/>
                    </a:rPr>
                    <a:t>Correction</a:t>
                  </a:r>
                </a:p>
              </p:txBody>
            </p:sp>
          </p:grpSp>
        </p:grpSp>
        <p:pic>
          <p:nvPicPr>
            <p:cNvPr id="8" name="Picture 7"/>
            <p:cNvPicPr>
              <a:picLocks noChangeAspect="1"/>
            </p:cNvPicPr>
            <p:nvPr/>
          </p:nvPicPr>
          <p:blipFill>
            <a:blip r:embed="rId3"/>
            <a:stretch>
              <a:fillRect/>
            </a:stretch>
          </p:blipFill>
          <p:spPr>
            <a:xfrm>
              <a:off x="6777203" y="4547690"/>
              <a:ext cx="2571629" cy="1531936"/>
            </a:xfrm>
            <a:prstGeom prst="rect">
              <a:avLst/>
            </a:prstGeom>
          </p:spPr>
        </p:pic>
      </p:grpSp>
    </p:spTree>
    <p:extLst>
      <p:ext uri="{BB962C8B-B14F-4D97-AF65-F5344CB8AC3E}">
        <p14:creationId xmlns:p14="http://schemas.microsoft.com/office/powerpoint/2010/main" val="3470148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50" b="1">
                <a:solidFill>
                  <a:schemeClr val="tx1"/>
                </a:solidFill>
                <a:latin typeface="Arial" charset="0"/>
              </a:defRPr>
            </a:lvl1pPr>
            <a:lvl2pPr marL="557213" indent="-214313">
              <a:defRPr sz="1050" b="1">
                <a:solidFill>
                  <a:schemeClr val="tx1"/>
                </a:solidFill>
                <a:latin typeface="Arial" charset="0"/>
              </a:defRPr>
            </a:lvl2pPr>
            <a:lvl3pPr marL="857250" indent="-171450">
              <a:defRPr sz="1050" b="1">
                <a:solidFill>
                  <a:schemeClr val="tx1"/>
                </a:solidFill>
                <a:latin typeface="Arial" charset="0"/>
              </a:defRPr>
            </a:lvl3pPr>
            <a:lvl4pPr marL="1200150" indent="-171450">
              <a:defRPr sz="1050" b="1">
                <a:solidFill>
                  <a:schemeClr val="tx1"/>
                </a:solidFill>
                <a:latin typeface="Arial" charset="0"/>
              </a:defRPr>
            </a:lvl4pPr>
            <a:lvl5pPr marL="1543050" indent="-171450">
              <a:defRPr sz="1050" b="1">
                <a:solidFill>
                  <a:schemeClr val="tx1"/>
                </a:solidFill>
                <a:latin typeface="Arial" charset="0"/>
              </a:defRPr>
            </a:lvl5pPr>
            <a:lvl6pPr marL="1885950" indent="-171450" algn="ctr" eaLnBrk="0" fontAlgn="base" hangingPunct="0">
              <a:spcBef>
                <a:spcPct val="0"/>
              </a:spcBef>
              <a:spcAft>
                <a:spcPct val="0"/>
              </a:spcAft>
              <a:defRPr sz="1050" b="1">
                <a:solidFill>
                  <a:schemeClr val="tx1"/>
                </a:solidFill>
                <a:latin typeface="Arial" charset="0"/>
              </a:defRPr>
            </a:lvl6pPr>
            <a:lvl7pPr marL="2228850" indent="-171450" algn="ctr" eaLnBrk="0" fontAlgn="base" hangingPunct="0">
              <a:spcBef>
                <a:spcPct val="0"/>
              </a:spcBef>
              <a:spcAft>
                <a:spcPct val="0"/>
              </a:spcAft>
              <a:defRPr sz="1050" b="1">
                <a:solidFill>
                  <a:schemeClr val="tx1"/>
                </a:solidFill>
                <a:latin typeface="Arial" charset="0"/>
              </a:defRPr>
            </a:lvl7pPr>
            <a:lvl8pPr marL="2571750" indent="-171450" algn="ctr" eaLnBrk="0" fontAlgn="base" hangingPunct="0">
              <a:spcBef>
                <a:spcPct val="0"/>
              </a:spcBef>
              <a:spcAft>
                <a:spcPct val="0"/>
              </a:spcAft>
              <a:defRPr sz="1050" b="1">
                <a:solidFill>
                  <a:schemeClr val="tx1"/>
                </a:solidFill>
                <a:latin typeface="Arial" charset="0"/>
              </a:defRPr>
            </a:lvl8pPr>
            <a:lvl9pPr marL="2914650" indent="-171450" algn="ctr" eaLnBrk="0" fontAlgn="base" hangingPunct="0">
              <a:spcBef>
                <a:spcPct val="0"/>
              </a:spcBef>
              <a:spcAft>
                <a:spcPct val="0"/>
              </a:spcAft>
              <a:defRPr sz="1050" b="1">
                <a:solidFill>
                  <a:schemeClr val="tx1"/>
                </a:solidFill>
                <a:latin typeface="Arial" charset="0"/>
              </a:defRPr>
            </a:lvl9pPr>
          </a:lstStyle>
          <a:p>
            <a:fld id="{B4C8C1EC-51EF-4E62-99CE-FEC107516CEE}" type="slidenum">
              <a:rPr lang="en-US" b="0" smtClean="0">
                <a:solidFill>
                  <a:schemeClr val="tx2"/>
                </a:solidFill>
              </a:rPr>
              <a:pPr/>
              <a:t>34</a:t>
            </a:fld>
            <a:endParaRPr lang="en-US" b="0" dirty="0"/>
          </a:p>
        </p:txBody>
      </p:sp>
      <p:sp>
        <p:nvSpPr>
          <p:cNvPr id="57349" name="Rectangle 4"/>
          <p:cNvSpPr>
            <a:spLocks noGrp="1" noChangeArrowheads="1"/>
          </p:cNvSpPr>
          <p:nvPr>
            <p:ph sz="half" idx="4294967295"/>
          </p:nvPr>
        </p:nvSpPr>
        <p:spPr>
          <a:xfrm>
            <a:off x="0" y="757238"/>
            <a:ext cx="4041775" cy="3863975"/>
          </a:xfrm>
          <a:prstGeom prst="rect">
            <a:avLst/>
          </a:prstGeom>
        </p:spPr>
        <p:txBody>
          <a:bodyPr>
            <a:normAutofit/>
          </a:bodyPr>
          <a:lstStyle/>
          <a:p>
            <a:r>
              <a:rPr lang="en-US" dirty="0"/>
              <a:t>Loading data into the DW:</a:t>
            </a:r>
          </a:p>
          <a:p>
            <a:pPr lvl="1"/>
            <a:r>
              <a:rPr lang="en-US" dirty="0">
                <a:solidFill>
                  <a:schemeClr val="accent4">
                    <a:lumMod val="75000"/>
                  </a:schemeClr>
                </a:solidFill>
              </a:rPr>
              <a:t>Refresh</a:t>
            </a:r>
            <a:r>
              <a:rPr lang="en-US" dirty="0">
                <a:solidFill>
                  <a:schemeClr val="tx1"/>
                </a:solidFill>
              </a:rPr>
              <a:t>: the data of the DW are entirely rewritten, replacing the previous ones</a:t>
            </a:r>
          </a:p>
          <a:p>
            <a:pPr lvl="2"/>
            <a:r>
              <a:rPr lang="en-US" sz="1600" i="1" dirty="0">
                <a:solidFill>
                  <a:schemeClr val="tx1"/>
                </a:solidFill>
              </a:rPr>
              <a:t>Method that is usually used only to initially populate the DW</a:t>
            </a:r>
          </a:p>
          <a:p>
            <a:pPr marL="685800" lvl="2" indent="0">
              <a:buNone/>
            </a:pPr>
            <a:endParaRPr lang="en-US" sz="1600" dirty="0">
              <a:solidFill>
                <a:schemeClr val="tx1"/>
              </a:solidFill>
            </a:endParaRPr>
          </a:p>
          <a:p>
            <a:pPr lvl="1"/>
            <a:r>
              <a:rPr lang="en-US" dirty="0">
                <a:solidFill>
                  <a:schemeClr val="accent4">
                    <a:lumMod val="75000"/>
                  </a:schemeClr>
                </a:solidFill>
              </a:rPr>
              <a:t>Update</a:t>
            </a:r>
            <a:r>
              <a:rPr lang="en-US" dirty="0">
                <a:solidFill>
                  <a:schemeClr val="tx1"/>
                </a:solidFill>
              </a:rPr>
              <a:t>: only changes in the source data are added to the DW</a:t>
            </a:r>
          </a:p>
          <a:p>
            <a:pPr lvl="2"/>
            <a:r>
              <a:rPr lang="en-US" sz="1600" i="1" dirty="0">
                <a:solidFill>
                  <a:schemeClr val="tx1"/>
                </a:solidFill>
              </a:rPr>
              <a:t>Method normally used for the periodic updating of the DW</a:t>
            </a:r>
          </a:p>
          <a:p>
            <a:pPr eaLnBrk="1" hangingPunct="1">
              <a:lnSpc>
                <a:spcPct val="90000"/>
              </a:lnSpc>
            </a:pPr>
            <a:endParaRPr lang="en-US" sz="450" dirty="0"/>
          </a:p>
        </p:txBody>
      </p:sp>
      <p:sp>
        <p:nvSpPr>
          <p:cNvPr id="57348" name="Rectangle 3"/>
          <p:cNvSpPr>
            <a:spLocks noGrp="1" noChangeArrowheads="1"/>
          </p:cNvSpPr>
          <p:nvPr>
            <p:ph type="title" idx="4294967295"/>
          </p:nvPr>
        </p:nvSpPr>
        <p:spPr>
          <a:xfrm>
            <a:off x="0" y="149225"/>
            <a:ext cx="2813050" cy="449263"/>
          </a:xfrm>
          <a:prstGeom prst="rect">
            <a:avLst/>
          </a:prstGeom>
        </p:spPr>
        <p:txBody>
          <a:bodyPr>
            <a:normAutofit/>
          </a:bodyPr>
          <a:lstStyle/>
          <a:p>
            <a:pPr eaLnBrk="1" hangingPunct="1"/>
            <a:r>
              <a:rPr lang="en-US" dirty="0">
                <a:solidFill>
                  <a:schemeClr val="accent4">
                    <a:lumMod val="75000"/>
                  </a:schemeClr>
                </a:solidFill>
              </a:rPr>
              <a:t>Loading</a:t>
            </a:r>
          </a:p>
        </p:txBody>
      </p:sp>
      <p:grpSp>
        <p:nvGrpSpPr>
          <p:cNvPr id="66" name="Group 65">
            <a:extLst>
              <a:ext uri="{FF2B5EF4-FFF2-40B4-BE49-F238E27FC236}">
                <a16:creationId xmlns:a16="http://schemas.microsoft.com/office/drawing/2014/main" id="{378A16C2-51AF-6A4C-BAEF-A7FB32EB5EEE}"/>
              </a:ext>
            </a:extLst>
          </p:cNvPr>
          <p:cNvGrpSpPr/>
          <p:nvPr/>
        </p:nvGrpSpPr>
        <p:grpSpPr>
          <a:xfrm>
            <a:off x="5382386" y="167879"/>
            <a:ext cx="2590039" cy="4736306"/>
            <a:chOff x="7176515" y="223839"/>
            <a:chExt cx="3453386" cy="6315074"/>
          </a:xfrm>
        </p:grpSpPr>
        <p:sp>
          <p:nvSpPr>
            <p:cNvPr id="67" name="AutoShape 66">
              <a:extLst>
                <a:ext uri="{FF2B5EF4-FFF2-40B4-BE49-F238E27FC236}">
                  <a16:creationId xmlns:a16="http://schemas.microsoft.com/office/drawing/2014/main" id="{C988A9F2-5B06-E34A-B765-25ABF0634B4E}"/>
                </a:ext>
              </a:extLst>
            </p:cNvPr>
            <p:cNvSpPr>
              <a:spLocks noChangeArrowheads="1"/>
            </p:cNvSpPr>
            <p:nvPr/>
          </p:nvSpPr>
          <p:spPr bwMode="auto">
            <a:xfrm>
              <a:off x="7212014" y="4293096"/>
              <a:ext cx="3417887" cy="1677987"/>
            </a:xfrm>
            <a:prstGeom prst="star16">
              <a:avLst>
                <a:gd name="adj" fmla="val 37500"/>
              </a:avLst>
            </a:prstGeom>
            <a:solidFill>
              <a:schemeClr val="folHlink"/>
            </a:solidFill>
            <a:ln w="9525">
              <a:solidFill>
                <a:schemeClr val="tx1"/>
              </a:solidFill>
              <a:miter lim="800000"/>
              <a:headEnd/>
              <a:tailEnd/>
            </a:ln>
          </p:spPr>
          <p:txBody>
            <a:bodyPr wrap="none" anchor="ctr"/>
            <a:lstStyle/>
            <a:p>
              <a:endParaRPr lang="en-US" sz="1350" dirty="0"/>
            </a:p>
          </p:txBody>
        </p:sp>
        <p:sp>
          <p:nvSpPr>
            <p:cNvPr id="68" name="AutoShape 68">
              <a:extLst>
                <a:ext uri="{FF2B5EF4-FFF2-40B4-BE49-F238E27FC236}">
                  <a16:creationId xmlns:a16="http://schemas.microsoft.com/office/drawing/2014/main" id="{2A8370F8-9276-7546-A545-83DD37B34C54}"/>
                </a:ext>
              </a:extLst>
            </p:cNvPr>
            <p:cNvSpPr>
              <a:spLocks noChangeArrowheads="1"/>
            </p:cNvSpPr>
            <p:nvPr/>
          </p:nvSpPr>
          <p:spPr bwMode="auto">
            <a:xfrm>
              <a:off x="8269288" y="5922963"/>
              <a:ext cx="1814512" cy="615950"/>
            </a:xfrm>
            <a:prstGeom prst="can">
              <a:avLst>
                <a:gd name="adj" fmla="val 25000"/>
              </a:avLst>
            </a:prstGeom>
            <a:solidFill>
              <a:srgbClr val="ED181E"/>
            </a:solidFill>
            <a:ln w="3175">
              <a:solidFill>
                <a:schemeClr val="tx1"/>
              </a:solidFill>
              <a:round/>
              <a:headEnd/>
              <a:tailEnd/>
            </a:ln>
          </p:spPr>
          <p:txBody>
            <a:bodyPr wrap="none" anchor="ctr"/>
            <a:lstStyle/>
            <a:p>
              <a:r>
                <a:rPr lang="en-US" sz="1200" dirty="0">
                  <a:latin typeface="Helvetica" pitchFamily="34" charset="0"/>
                </a:rPr>
                <a:t>Data Warehouse</a:t>
              </a:r>
              <a:endParaRPr lang="en-US" sz="900" dirty="0">
                <a:latin typeface="Helvetica" pitchFamily="34" charset="0"/>
              </a:endParaRPr>
            </a:p>
          </p:txBody>
        </p:sp>
        <p:sp>
          <p:nvSpPr>
            <p:cNvPr id="69" name="AutoShape 69">
              <a:extLst>
                <a:ext uri="{FF2B5EF4-FFF2-40B4-BE49-F238E27FC236}">
                  <a16:creationId xmlns:a16="http://schemas.microsoft.com/office/drawing/2014/main" id="{B335ACF2-DC7B-EC47-AC29-C8C6C9E4DE76}"/>
                </a:ext>
              </a:extLst>
            </p:cNvPr>
            <p:cNvSpPr>
              <a:spLocks noChangeArrowheads="1"/>
            </p:cNvSpPr>
            <p:nvPr/>
          </p:nvSpPr>
          <p:spPr bwMode="auto">
            <a:xfrm>
              <a:off x="8574089" y="223839"/>
              <a:ext cx="642937" cy="547687"/>
            </a:xfrm>
            <a:prstGeom prst="can">
              <a:avLst>
                <a:gd name="adj" fmla="val 25000"/>
              </a:avLst>
            </a:prstGeom>
            <a:solidFill>
              <a:schemeClr val="accent1"/>
            </a:solidFill>
            <a:ln w="3175">
              <a:solidFill>
                <a:schemeClr val="tx1"/>
              </a:solidFill>
              <a:round/>
              <a:headEnd/>
              <a:tailEnd/>
            </a:ln>
          </p:spPr>
          <p:txBody>
            <a:bodyPr wrap="none" anchor="ctr"/>
            <a:lstStyle/>
            <a:p>
              <a:endParaRPr lang="en-US" sz="1350" dirty="0"/>
            </a:p>
          </p:txBody>
        </p:sp>
        <p:sp>
          <p:nvSpPr>
            <p:cNvPr id="70" name="AutoShape 70">
              <a:extLst>
                <a:ext uri="{FF2B5EF4-FFF2-40B4-BE49-F238E27FC236}">
                  <a16:creationId xmlns:a16="http://schemas.microsoft.com/office/drawing/2014/main" id="{828BA374-9BDA-4B49-93CF-E8E4008EBE92}"/>
                </a:ext>
              </a:extLst>
            </p:cNvPr>
            <p:cNvSpPr>
              <a:spLocks noChangeArrowheads="1"/>
            </p:cNvSpPr>
            <p:nvPr/>
          </p:nvSpPr>
          <p:spPr bwMode="auto">
            <a:xfrm>
              <a:off x="8807450" y="458789"/>
              <a:ext cx="642938" cy="547687"/>
            </a:xfrm>
            <a:prstGeom prst="can">
              <a:avLst>
                <a:gd name="adj" fmla="val 25000"/>
              </a:avLst>
            </a:prstGeom>
            <a:solidFill>
              <a:schemeClr val="accent1"/>
            </a:solidFill>
            <a:ln w="3175">
              <a:solidFill>
                <a:schemeClr val="tx1"/>
              </a:solidFill>
              <a:round/>
              <a:headEnd/>
              <a:tailEnd/>
            </a:ln>
          </p:spPr>
          <p:txBody>
            <a:bodyPr wrap="none" anchor="ctr"/>
            <a:lstStyle/>
            <a:p>
              <a:endParaRPr lang="en-US" sz="1350" dirty="0"/>
            </a:p>
          </p:txBody>
        </p:sp>
        <p:sp>
          <p:nvSpPr>
            <p:cNvPr id="71" name="Text Box 71">
              <a:extLst>
                <a:ext uri="{FF2B5EF4-FFF2-40B4-BE49-F238E27FC236}">
                  <a16:creationId xmlns:a16="http://schemas.microsoft.com/office/drawing/2014/main" id="{C177C31A-421A-F743-8EB0-8878728F3FE2}"/>
                </a:ext>
              </a:extLst>
            </p:cNvPr>
            <p:cNvSpPr txBox="1">
              <a:spLocks noChangeArrowheads="1"/>
            </p:cNvSpPr>
            <p:nvPr/>
          </p:nvSpPr>
          <p:spPr bwMode="auto">
            <a:xfrm>
              <a:off x="7176515" y="306135"/>
              <a:ext cx="138328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r"/>
              <a:r>
                <a:rPr lang="en-US" sz="900" b="0" dirty="0">
                  <a:latin typeface="Helvetica" pitchFamily="34" charset="0"/>
                </a:rPr>
                <a:t>Operational and </a:t>
              </a:r>
            </a:p>
            <a:p>
              <a:pPr algn="r"/>
              <a:r>
                <a:rPr lang="en-US" sz="900" b="0" dirty="0">
                  <a:latin typeface="Helvetica" pitchFamily="34" charset="0"/>
                </a:rPr>
                <a:t>external Data</a:t>
              </a:r>
            </a:p>
          </p:txBody>
        </p:sp>
        <p:sp>
          <p:nvSpPr>
            <p:cNvPr id="72" name="Text Box 72">
              <a:extLst>
                <a:ext uri="{FF2B5EF4-FFF2-40B4-BE49-F238E27FC236}">
                  <a16:creationId xmlns:a16="http://schemas.microsoft.com/office/drawing/2014/main" id="{5EDDA488-00CD-9D42-956D-A6EF06DEE8B8}"/>
                </a:ext>
              </a:extLst>
            </p:cNvPr>
            <p:cNvSpPr txBox="1">
              <a:spLocks noChangeArrowheads="1"/>
            </p:cNvSpPr>
            <p:nvPr/>
          </p:nvSpPr>
          <p:spPr bwMode="auto">
            <a:xfrm>
              <a:off x="7667626" y="4956175"/>
              <a:ext cx="793380"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b="0" dirty="0">
                  <a:latin typeface="Helvetica" pitchFamily="34" charset="0"/>
                </a:rPr>
                <a:t>Loading</a:t>
              </a:r>
            </a:p>
          </p:txBody>
        </p:sp>
        <p:grpSp>
          <p:nvGrpSpPr>
            <p:cNvPr id="73" name="Group 73">
              <a:extLst>
                <a:ext uri="{FF2B5EF4-FFF2-40B4-BE49-F238E27FC236}">
                  <a16:creationId xmlns:a16="http://schemas.microsoft.com/office/drawing/2014/main" id="{A67AE13D-2350-6149-A9D2-BE35F54F0548}"/>
                </a:ext>
              </a:extLst>
            </p:cNvPr>
            <p:cNvGrpSpPr>
              <a:grpSpLocks/>
            </p:cNvGrpSpPr>
            <p:nvPr/>
          </p:nvGrpSpPr>
          <p:grpSpPr bwMode="auto">
            <a:xfrm>
              <a:off x="8609013" y="4895850"/>
              <a:ext cx="679450" cy="603250"/>
              <a:chOff x="4445" y="1198"/>
              <a:chExt cx="357" cy="316"/>
            </a:xfrm>
          </p:grpSpPr>
          <p:grpSp>
            <p:nvGrpSpPr>
              <p:cNvPr id="119" name="Group 74">
                <a:extLst>
                  <a:ext uri="{FF2B5EF4-FFF2-40B4-BE49-F238E27FC236}">
                    <a16:creationId xmlns:a16="http://schemas.microsoft.com/office/drawing/2014/main" id="{9471EB8E-1C41-1B4E-B2EE-495D426D2540}"/>
                  </a:ext>
                </a:extLst>
              </p:cNvPr>
              <p:cNvGrpSpPr>
                <a:grpSpLocks/>
              </p:cNvGrpSpPr>
              <p:nvPr/>
            </p:nvGrpSpPr>
            <p:grpSpPr bwMode="auto">
              <a:xfrm>
                <a:off x="4456" y="1210"/>
                <a:ext cx="346" cy="304"/>
                <a:chOff x="4445" y="1198"/>
                <a:chExt cx="736" cy="647"/>
              </a:xfrm>
            </p:grpSpPr>
            <p:sp>
              <p:nvSpPr>
                <p:cNvPr id="124" name="Gear">
                  <a:extLst>
                    <a:ext uri="{FF2B5EF4-FFF2-40B4-BE49-F238E27FC236}">
                      <a16:creationId xmlns:a16="http://schemas.microsoft.com/office/drawing/2014/main" id="{BBC6AB65-7C1A-7C48-97C2-9B2A8927A388}"/>
                    </a:ext>
                  </a:extLst>
                </p:cNvPr>
                <p:cNvSpPr>
                  <a:spLocks noEditPoints="1" noChangeArrowheads="1"/>
                </p:cNvSpPr>
                <p:nvPr/>
              </p:nvSpPr>
              <p:spPr bwMode="auto">
                <a:xfrm>
                  <a:off x="4833" y="1198"/>
                  <a:ext cx="308" cy="26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48 w 21600"/>
                    <a:gd name="T13" fmla="*/ 3935 h 21600"/>
                    <a:gd name="T14" fmla="*/ 17813 w 21600"/>
                    <a:gd name="T15" fmla="*/ 1766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424242"/>
                </a:solidFill>
                <a:ln w="3175">
                  <a:solidFill>
                    <a:srgbClr val="000000"/>
                  </a:solidFill>
                  <a:miter lim="800000"/>
                  <a:headEnd/>
                  <a:tailEnd/>
                </a:ln>
              </p:spPr>
              <p:txBody>
                <a:bodyPr/>
                <a:lstStyle/>
                <a:p>
                  <a:endParaRPr lang="en-US" sz="1350" dirty="0"/>
                </a:p>
              </p:txBody>
            </p:sp>
            <p:sp>
              <p:nvSpPr>
                <p:cNvPr id="125" name="AutoShape 76">
                  <a:extLst>
                    <a:ext uri="{FF2B5EF4-FFF2-40B4-BE49-F238E27FC236}">
                      <a16:creationId xmlns:a16="http://schemas.microsoft.com/office/drawing/2014/main" id="{72D1BF1E-9A24-1B4A-BCB3-2BB7CB7A161F}"/>
                    </a:ext>
                  </a:extLst>
                </p:cNvPr>
                <p:cNvSpPr>
                  <a:spLocks noEditPoints="1" noChangeArrowheads="1"/>
                </p:cNvSpPr>
                <p:nvPr/>
              </p:nvSpPr>
              <p:spPr bwMode="auto">
                <a:xfrm>
                  <a:off x="4445" y="1251"/>
                  <a:ext cx="404" cy="35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4 w 21600"/>
                    <a:gd name="T13" fmla="*/ 3966 h 21600"/>
                    <a:gd name="T14" fmla="*/ 17857 w 21600"/>
                    <a:gd name="T15" fmla="*/ 17634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424242"/>
                </a:solidFill>
                <a:ln w="3175">
                  <a:solidFill>
                    <a:srgbClr val="000000"/>
                  </a:solidFill>
                  <a:miter lim="800000"/>
                  <a:headEnd/>
                  <a:tailEnd/>
                </a:ln>
              </p:spPr>
              <p:txBody>
                <a:bodyPr/>
                <a:lstStyle/>
                <a:p>
                  <a:endParaRPr lang="en-US" sz="1350" dirty="0"/>
                </a:p>
              </p:txBody>
            </p:sp>
            <p:sp>
              <p:nvSpPr>
                <p:cNvPr id="126" name="AutoShape 77">
                  <a:extLst>
                    <a:ext uri="{FF2B5EF4-FFF2-40B4-BE49-F238E27FC236}">
                      <a16:creationId xmlns:a16="http://schemas.microsoft.com/office/drawing/2014/main" id="{948DC117-B6D0-A143-A37E-CEC85D6C6EDA}"/>
                    </a:ext>
                  </a:extLst>
                </p:cNvPr>
                <p:cNvSpPr>
                  <a:spLocks noEditPoints="1" noChangeArrowheads="1"/>
                </p:cNvSpPr>
                <p:nvPr/>
              </p:nvSpPr>
              <p:spPr bwMode="auto">
                <a:xfrm>
                  <a:off x="4732" y="1452"/>
                  <a:ext cx="449" cy="39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8 w 21600"/>
                    <a:gd name="T13" fmla="*/ 3957 h 21600"/>
                    <a:gd name="T14" fmla="*/ 17848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424242"/>
                </a:solidFill>
                <a:ln w="3175">
                  <a:solidFill>
                    <a:srgbClr val="000000"/>
                  </a:solidFill>
                  <a:miter lim="800000"/>
                  <a:headEnd/>
                  <a:tailEnd/>
                </a:ln>
              </p:spPr>
              <p:txBody>
                <a:bodyPr/>
                <a:lstStyle/>
                <a:p>
                  <a:endParaRPr lang="en-US" sz="1350" dirty="0"/>
                </a:p>
              </p:txBody>
            </p:sp>
          </p:grpSp>
          <p:grpSp>
            <p:nvGrpSpPr>
              <p:cNvPr id="120" name="Group 78">
                <a:extLst>
                  <a:ext uri="{FF2B5EF4-FFF2-40B4-BE49-F238E27FC236}">
                    <a16:creationId xmlns:a16="http://schemas.microsoft.com/office/drawing/2014/main" id="{72925D40-47B0-8E43-9DF0-27A7BB4BFE76}"/>
                  </a:ext>
                </a:extLst>
              </p:cNvPr>
              <p:cNvGrpSpPr>
                <a:grpSpLocks/>
              </p:cNvGrpSpPr>
              <p:nvPr/>
            </p:nvGrpSpPr>
            <p:grpSpPr bwMode="auto">
              <a:xfrm>
                <a:off x="4445" y="1198"/>
                <a:ext cx="346" cy="304"/>
                <a:chOff x="4445" y="1198"/>
                <a:chExt cx="736" cy="647"/>
              </a:xfrm>
            </p:grpSpPr>
            <p:sp>
              <p:nvSpPr>
                <p:cNvPr id="121" name="Gear">
                  <a:extLst>
                    <a:ext uri="{FF2B5EF4-FFF2-40B4-BE49-F238E27FC236}">
                      <a16:creationId xmlns:a16="http://schemas.microsoft.com/office/drawing/2014/main" id="{EB379F8F-54DB-F649-804B-AE744049902E}"/>
                    </a:ext>
                  </a:extLst>
                </p:cNvPr>
                <p:cNvSpPr>
                  <a:spLocks noEditPoints="1" noChangeArrowheads="1"/>
                </p:cNvSpPr>
                <p:nvPr/>
              </p:nvSpPr>
              <p:spPr bwMode="auto">
                <a:xfrm>
                  <a:off x="4833" y="1198"/>
                  <a:ext cx="308" cy="26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48 w 21600"/>
                    <a:gd name="T13" fmla="*/ 3935 h 21600"/>
                    <a:gd name="T14" fmla="*/ 17813 w 21600"/>
                    <a:gd name="T15" fmla="*/ 1766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CCCCC"/>
                </a:solidFill>
                <a:ln w="3175">
                  <a:solidFill>
                    <a:srgbClr val="000000"/>
                  </a:solidFill>
                  <a:miter lim="800000"/>
                  <a:headEnd/>
                  <a:tailEnd/>
                </a:ln>
              </p:spPr>
              <p:txBody>
                <a:bodyPr/>
                <a:lstStyle/>
                <a:p>
                  <a:endParaRPr lang="en-US" sz="1350" dirty="0"/>
                </a:p>
              </p:txBody>
            </p:sp>
            <p:sp>
              <p:nvSpPr>
                <p:cNvPr id="122" name="AutoShape 80">
                  <a:extLst>
                    <a:ext uri="{FF2B5EF4-FFF2-40B4-BE49-F238E27FC236}">
                      <a16:creationId xmlns:a16="http://schemas.microsoft.com/office/drawing/2014/main" id="{4C97F166-95DC-5F4B-B2CF-5F36D2BB9E5B}"/>
                    </a:ext>
                  </a:extLst>
                </p:cNvPr>
                <p:cNvSpPr>
                  <a:spLocks noEditPoints="1" noChangeArrowheads="1"/>
                </p:cNvSpPr>
                <p:nvPr/>
              </p:nvSpPr>
              <p:spPr bwMode="auto">
                <a:xfrm>
                  <a:off x="4445" y="1251"/>
                  <a:ext cx="404" cy="35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4 w 21600"/>
                    <a:gd name="T13" fmla="*/ 3966 h 21600"/>
                    <a:gd name="T14" fmla="*/ 17857 w 21600"/>
                    <a:gd name="T15" fmla="*/ 17634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CCCCC"/>
                </a:solidFill>
                <a:ln w="3175">
                  <a:solidFill>
                    <a:srgbClr val="000000"/>
                  </a:solidFill>
                  <a:miter lim="800000"/>
                  <a:headEnd/>
                  <a:tailEnd/>
                </a:ln>
              </p:spPr>
              <p:txBody>
                <a:bodyPr/>
                <a:lstStyle/>
                <a:p>
                  <a:endParaRPr lang="en-US" sz="1350" dirty="0"/>
                </a:p>
              </p:txBody>
            </p:sp>
            <p:sp>
              <p:nvSpPr>
                <p:cNvPr id="123" name="AutoShape 81">
                  <a:extLst>
                    <a:ext uri="{FF2B5EF4-FFF2-40B4-BE49-F238E27FC236}">
                      <a16:creationId xmlns:a16="http://schemas.microsoft.com/office/drawing/2014/main" id="{588C1A58-AD78-0B45-9667-FE0D1359263E}"/>
                    </a:ext>
                  </a:extLst>
                </p:cNvPr>
                <p:cNvSpPr>
                  <a:spLocks noEditPoints="1" noChangeArrowheads="1"/>
                </p:cNvSpPr>
                <p:nvPr/>
              </p:nvSpPr>
              <p:spPr bwMode="auto">
                <a:xfrm>
                  <a:off x="4732" y="1452"/>
                  <a:ext cx="449" cy="39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8 w 21600"/>
                    <a:gd name="T13" fmla="*/ 3957 h 21600"/>
                    <a:gd name="T14" fmla="*/ 17848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CCCCC"/>
                </a:solidFill>
                <a:ln w="3175">
                  <a:solidFill>
                    <a:srgbClr val="000000"/>
                  </a:solidFill>
                  <a:miter lim="800000"/>
                  <a:headEnd/>
                  <a:tailEnd/>
                </a:ln>
              </p:spPr>
              <p:txBody>
                <a:bodyPr/>
                <a:lstStyle/>
                <a:p>
                  <a:endParaRPr lang="en-US" sz="1350" dirty="0"/>
                </a:p>
              </p:txBody>
            </p:sp>
          </p:grpSp>
        </p:grpSp>
        <p:sp>
          <p:nvSpPr>
            <p:cNvPr id="74" name="Text Box 82">
              <a:extLst>
                <a:ext uri="{FF2B5EF4-FFF2-40B4-BE49-F238E27FC236}">
                  <a16:creationId xmlns:a16="http://schemas.microsoft.com/office/drawing/2014/main" id="{6057B148-EF7E-0140-A935-377219DE9ECD}"/>
                </a:ext>
              </a:extLst>
            </p:cNvPr>
            <p:cNvSpPr txBox="1">
              <a:spLocks noChangeArrowheads="1"/>
            </p:cNvSpPr>
            <p:nvPr/>
          </p:nvSpPr>
          <p:spPr bwMode="auto">
            <a:xfrm>
              <a:off x="7810500" y="1677990"/>
              <a:ext cx="930170"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b="0" dirty="0">
                  <a:latin typeface="Helvetica" pitchFamily="34" charset="0"/>
                </a:rPr>
                <a:t>Extraction</a:t>
              </a:r>
            </a:p>
          </p:txBody>
        </p:sp>
        <p:sp>
          <p:nvSpPr>
            <p:cNvPr id="75" name="Text Box 83">
              <a:extLst>
                <a:ext uri="{FF2B5EF4-FFF2-40B4-BE49-F238E27FC236}">
                  <a16:creationId xmlns:a16="http://schemas.microsoft.com/office/drawing/2014/main" id="{D6DA62AD-15D1-5448-9EF2-2FD1817A1C1C}"/>
                </a:ext>
              </a:extLst>
            </p:cNvPr>
            <p:cNvSpPr txBox="1">
              <a:spLocks noChangeArrowheads="1"/>
            </p:cNvSpPr>
            <p:nvPr/>
          </p:nvSpPr>
          <p:spPr bwMode="auto">
            <a:xfrm>
              <a:off x="8620125" y="2684464"/>
              <a:ext cx="85322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b="0" dirty="0">
                  <a:latin typeface="Helvetica" pitchFamily="34" charset="0"/>
                </a:rPr>
                <a:t>Cleaning</a:t>
              </a:r>
            </a:p>
          </p:txBody>
        </p:sp>
        <p:sp>
          <p:nvSpPr>
            <p:cNvPr id="76" name="Text Box 84">
              <a:extLst>
                <a:ext uri="{FF2B5EF4-FFF2-40B4-BE49-F238E27FC236}">
                  <a16:creationId xmlns:a16="http://schemas.microsoft.com/office/drawing/2014/main" id="{FB662E75-DB06-CD4C-B5D4-9106A87C7306}"/>
                </a:ext>
              </a:extLst>
            </p:cNvPr>
            <p:cNvSpPr txBox="1">
              <a:spLocks noChangeArrowheads="1"/>
            </p:cNvSpPr>
            <p:nvPr/>
          </p:nvSpPr>
          <p:spPr bwMode="auto">
            <a:xfrm>
              <a:off x="8443914" y="3843339"/>
              <a:ext cx="1280692"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algn="ctr" eaLnBrk="0" fontAlgn="base" hangingPunct="0">
                <a:spcBef>
                  <a:spcPct val="0"/>
                </a:spcBef>
                <a:spcAft>
                  <a:spcPct val="0"/>
                </a:spcAft>
                <a:defRPr sz="1400" b="1">
                  <a:solidFill>
                    <a:schemeClr val="tx1"/>
                  </a:solidFill>
                  <a:latin typeface="Arial" charset="0"/>
                </a:defRPr>
              </a:lvl6pPr>
              <a:lvl7pPr marL="2971800" indent="-228600" algn="ctr" eaLnBrk="0" fontAlgn="base" hangingPunct="0">
                <a:spcBef>
                  <a:spcPct val="0"/>
                </a:spcBef>
                <a:spcAft>
                  <a:spcPct val="0"/>
                </a:spcAft>
                <a:defRPr sz="1400" b="1">
                  <a:solidFill>
                    <a:schemeClr val="tx1"/>
                  </a:solidFill>
                  <a:latin typeface="Arial" charset="0"/>
                </a:defRPr>
              </a:lvl7pPr>
              <a:lvl8pPr marL="3429000" indent="-228600" algn="ctr" eaLnBrk="0" fontAlgn="base" hangingPunct="0">
                <a:spcBef>
                  <a:spcPct val="0"/>
                </a:spcBef>
                <a:spcAft>
                  <a:spcPct val="0"/>
                </a:spcAft>
                <a:defRPr sz="1400" b="1">
                  <a:solidFill>
                    <a:schemeClr val="tx1"/>
                  </a:solidFill>
                  <a:latin typeface="Arial" charset="0"/>
                </a:defRPr>
              </a:lvl8pPr>
              <a:lvl9pPr marL="3886200" indent="-228600" algn="ctr" eaLnBrk="0" fontAlgn="base" hangingPunct="0">
                <a:spcBef>
                  <a:spcPct val="0"/>
                </a:spcBef>
                <a:spcAft>
                  <a:spcPct val="0"/>
                </a:spcAft>
                <a:defRPr sz="1400" b="1">
                  <a:solidFill>
                    <a:schemeClr val="tx1"/>
                  </a:solidFill>
                  <a:latin typeface="Arial" charset="0"/>
                </a:defRPr>
              </a:lvl9pPr>
            </a:lstStyle>
            <a:p>
              <a:pPr algn="l"/>
              <a:r>
                <a:rPr lang="en-US" sz="900" b="0" dirty="0">
                  <a:latin typeface="Helvetica" pitchFamily="34" charset="0"/>
                </a:rPr>
                <a:t>Transformation</a:t>
              </a:r>
            </a:p>
          </p:txBody>
        </p:sp>
        <p:sp>
          <p:nvSpPr>
            <p:cNvPr id="77" name="Freeform 85">
              <a:extLst>
                <a:ext uri="{FF2B5EF4-FFF2-40B4-BE49-F238E27FC236}">
                  <a16:creationId xmlns:a16="http://schemas.microsoft.com/office/drawing/2014/main" id="{E87DB4F4-1FEE-D940-8400-566AB05D6158}"/>
                </a:ext>
              </a:extLst>
            </p:cNvPr>
            <p:cNvSpPr>
              <a:spLocks/>
            </p:cNvSpPr>
            <p:nvPr/>
          </p:nvSpPr>
          <p:spPr bwMode="auto">
            <a:xfrm>
              <a:off x="8507413" y="1816100"/>
              <a:ext cx="723900" cy="190500"/>
            </a:xfrm>
            <a:custGeom>
              <a:avLst/>
              <a:gdLst>
                <a:gd name="T0" fmla="*/ 2147483647 w 634"/>
                <a:gd name="T1" fmla="*/ 2147483647 h 169"/>
                <a:gd name="T2" fmla="*/ 2147483647 w 634"/>
                <a:gd name="T3" fmla="*/ 2147483647 h 169"/>
                <a:gd name="T4" fmla="*/ 2147483647 w 634"/>
                <a:gd name="T5" fmla="*/ 0 h 169"/>
                <a:gd name="T6" fmla="*/ 0 w 634"/>
                <a:gd name="T7" fmla="*/ 2147483647 h 169"/>
                <a:gd name="T8" fmla="*/ 2147483647 w 634"/>
                <a:gd name="T9" fmla="*/ 2147483647 h 169"/>
                <a:gd name="T10" fmla="*/ 0 60000 65536"/>
                <a:gd name="T11" fmla="*/ 0 60000 65536"/>
                <a:gd name="T12" fmla="*/ 0 60000 65536"/>
                <a:gd name="T13" fmla="*/ 0 60000 65536"/>
                <a:gd name="T14" fmla="*/ 0 60000 65536"/>
                <a:gd name="T15" fmla="*/ 0 w 634"/>
                <a:gd name="T16" fmla="*/ 0 h 169"/>
                <a:gd name="T17" fmla="*/ 634 w 634"/>
                <a:gd name="T18" fmla="*/ 169 h 169"/>
              </a:gdLst>
              <a:ahLst/>
              <a:cxnLst>
                <a:cxn ang="T10">
                  <a:pos x="T0" y="T1"/>
                </a:cxn>
                <a:cxn ang="T11">
                  <a:pos x="T2" y="T3"/>
                </a:cxn>
                <a:cxn ang="T12">
                  <a:pos x="T4" y="T5"/>
                </a:cxn>
                <a:cxn ang="T13">
                  <a:pos x="T6" y="T7"/>
                </a:cxn>
                <a:cxn ang="T14">
                  <a:pos x="T8" y="T9"/>
                </a:cxn>
              </a:cxnLst>
              <a:rect l="T15" t="T16" r="T17" b="T18"/>
              <a:pathLst>
                <a:path w="634" h="169">
                  <a:moveTo>
                    <a:pt x="7" y="169"/>
                  </a:moveTo>
                  <a:lnTo>
                    <a:pt x="634" y="36"/>
                  </a:lnTo>
                  <a:lnTo>
                    <a:pt x="627" y="0"/>
                  </a:lnTo>
                  <a:lnTo>
                    <a:pt x="0" y="134"/>
                  </a:lnTo>
                  <a:lnTo>
                    <a:pt x="7" y="169"/>
                  </a:lnTo>
                  <a:close/>
                </a:path>
              </a:pathLst>
            </a:custGeom>
            <a:solidFill>
              <a:srgbClr val="FA4E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dirty="0"/>
            </a:p>
          </p:txBody>
        </p:sp>
        <p:sp>
          <p:nvSpPr>
            <p:cNvPr id="78" name="Freeform 86">
              <a:extLst>
                <a:ext uri="{FF2B5EF4-FFF2-40B4-BE49-F238E27FC236}">
                  <a16:creationId xmlns:a16="http://schemas.microsoft.com/office/drawing/2014/main" id="{EF3802D6-90D2-E847-B94E-031D25B1B33E}"/>
                </a:ext>
              </a:extLst>
            </p:cNvPr>
            <p:cNvSpPr>
              <a:spLocks/>
            </p:cNvSpPr>
            <p:nvPr/>
          </p:nvSpPr>
          <p:spPr bwMode="auto">
            <a:xfrm>
              <a:off x="8516938" y="1852614"/>
              <a:ext cx="717550" cy="155575"/>
            </a:xfrm>
            <a:custGeom>
              <a:avLst/>
              <a:gdLst>
                <a:gd name="T0" fmla="*/ 2147483647 w 630"/>
                <a:gd name="T1" fmla="*/ 2147483647 h 138"/>
                <a:gd name="T2" fmla="*/ 2147483647 w 630"/>
                <a:gd name="T3" fmla="*/ 0 h 138"/>
                <a:gd name="T4" fmla="*/ 0 w 630"/>
                <a:gd name="T5" fmla="*/ 2147483647 h 138"/>
                <a:gd name="T6" fmla="*/ 2147483647 w 630"/>
                <a:gd name="T7" fmla="*/ 2147483647 h 138"/>
                <a:gd name="T8" fmla="*/ 2147483647 w 630"/>
                <a:gd name="T9" fmla="*/ 2147483647 h 138"/>
                <a:gd name="T10" fmla="*/ 2147483647 w 630"/>
                <a:gd name="T11" fmla="*/ 2147483647 h 138"/>
                <a:gd name="T12" fmla="*/ 2147483647 w 630"/>
                <a:gd name="T13" fmla="*/ 2147483647 h 138"/>
                <a:gd name="T14" fmla="*/ 2147483647 w 630"/>
                <a:gd name="T15" fmla="*/ 2147483647 h 138"/>
                <a:gd name="T16" fmla="*/ 2147483647 w 630"/>
                <a:gd name="T17" fmla="*/ 2147483647 h 138"/>
                <a:gd name="T18" fmla="*/ 2147483647 w 630"/>
                <a:gd name="T19" fmla="*/ 2147483647 h 138"/>
                <a:gd name="T20" fmla="*/ 2147483647 w 630"/>
                <a:gd name="T21" fmla="*/ 0 h 138"/>
                <a:gd name="T22" fmla="*/ 2147483647 w 630"/>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0"/>
                <a:gd name="T37" fmla="*/ 0 h 138"/>
                <a:gd name="T38" fmla="*/ 630 w 630"/>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0" h="138">
                  <a:moveTo>
                    <a:pt x="625" y="3"/>
                  </a:moveTo>
                  <a:lnTo>
                    <a:pt x="627" y="0"/>
                  </a:lnTo>
                  <a:lnTo>
                    <a:pt x="0" y="134"/>
                  </a:lnTo>
                  <a:lnTo>
                    <a:pt x="1" y="138"/>
                  </a:lnTo>
                  <a:lnTo>
                    <a:pt x="628" y="5"/>
                  </a:lnTo>
                  <a:lnTo>
                    <a:pt x="630" y="2"/>
                  </a:lnTo>
                  <a:lnTo>
                    <a:pt x="628" y="5"/>
                  </a:lnTo>
                  <a:lnTo>
                    <a:pt x="630" y="4"/>
                  </a:lnTo>
                  <a:lnTo>
                    <a:pt x="630" y="2"/>
                  </a:lnTo>
                  <a:lnTo>
                    <a:pt x="628" y="1"/>
                  </a:lnTo>
                  <a:lnTo>
                    <a:pt x="627" y="0"/>
                  </a:lnTo>
                  <a:lnTo>
                    <a:pt x="625" y="3"/>
                  </a:lnTo>
                  <a:close/>
                </a:path>
              </a:pathLst>
            </a:custGeom>
            <a:solidFill>
              <a:srgbClr val="000000"/>
            </a:solidFill>
            <a:ln w="3175" cmpd="sng">
              <a:solidFill>
                <a:srgbClr val="000000"/>
              </a:solidFill>
              <a:round/>
              <a:headEnd/>
              <a:tailEnd/>
            </a:ln>
          </p:spPr>
          <p:txBody>
            <a:bodyPr/>
            <a:lstStyle/>
            <a:p>
              <a:endParaRPr lang="en-US" sz="1350" dirty="0"/>
            </a:p>
          </p:txBody>
        </p:sp>
        <p:sp>
          <p:nvSpPr>
            <p:cNvPr id="79" name="Freeform 87">
              <a:extLst>
                <a:ext uri="{FF2B5EF4-FFF2-40B4-BE49-F238E27FC236}">
                  <a16:creationId xmlns:a16="http://schemas.microsoft.com/office/drawing/2014/main" id="{839C27E9-920B-DA40-A688-90CCEA64DA11}"/>
                </a:ext>
              </a:extLst>
            </p:cNvPr>
            <p:cNvSpPr>
              <a:spLocks/>
            </p:cNvSpPr>
            <p:nvPr/>
          </p:nvSpPr>
          <p:spPr bwMode="auto">
            <a:xfrm>
              <a:off x="9220200" y="1812926"/>
              <a:ext cx="14288" cy="42863"/>
            </a:xfrm>
            <a:custGeom>
              <a:avLst/>
              <a:gdLst>
                <a:gd name="T0" fmla="*/ 2147483647 w 13"/>
                <a:gd name="T1" fmla="*/ 2147483647 h 38"/>
                <a:gd name="T2" fmla="*/ 0 w 13"/>
                <a:gd name="T3" fmla="*/ 2147483647 h 38"/>
                <a:gd name="T4" fmla="*/ 2147483647 w 13"/>
                <a:gd name="T5" fmla="*/ 2147483647 h 38"/>
                <a:gd name="T6" fmla="*/ 2147483647 w 13"/>
                <a:gd name="T7" fmla="*/ 2147483647 h 38"/>
                <a:gd name="T8" fmla="*/ 2147483647 w 13"/>
                <a:gd name="T9" fmla="*/ 2147483647 h 38"/>
                <a:gd name="T10" fmla="*/ 2147483647 w 13"/>
                <a:gd name="T11" fmla="*/ 0 h 38"/>
                <a:gd name="T12" fmla="*/ 2147483647 w 13"/>
                <a:gd name="T13" fmla="*/ 2147483647 h 38"/>
                <a:gd name="T14" fmla="*/ 2147483647 w 13"/>
                <a:gd name="T15" fmla="*/ 0 h 38"/>
                <a:gd name="T16" fmla="*/ 2147483647 w 13"/>
                <a:gd name="T17" fmla="*/ 0 h 38"/>
                <a:gd name="T18" fmla="*/ 2147483647 w 13"/>
                <a:gd name="T19" fmla="*/ 2147483647 h 38"/>
                <a:gd name="T20" fmla="*/ 0 w 13"/>
                <a:gd name="T21" fmla="*/ 2147483647 h 38"/>
                <a:gd name="T22" fmla="*/ 2147483647 w 13"/>
                <a:gd name="T23" fmla="*/ 2147483647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38"/>
                <a:gd name="T38" fmla="*/ 13 w 13"/>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38">
                  <a:moveTo>
                    <a:pt x="3" y="5"/>
                  </a:moveTo>
                  <a:lnTo>
                    <a:pt x="0" y="3"/>
                  </a:lnTo>
                  <a:lnTo>
                    <a:pt x="8" y="38"/>
                  </a:lnTo>
                  <a:lnTo>
                    <a:pt x="13" y="37"/>
                  </a:lnTo>
                  <a:lnTo>
                    <a:pt x="5" y="2"/>
                  </a:lnTo>
                  <a:lnTo>
                    <a:pt x="2" y="0"/>
                  </a:lnTo>
                  <a:lnTo>
                    <a:pt x="5" y="2"/>
                  </a:lnTo>
                  <a:lnTo>
                    <a:pt x="4" y="0"/>
                  </a:lnTo>
                  <a:lnTo>
                    <a:pt x="2" y="0"/>
                  </a:lnTo>
                  <a:lnTo>
                    <a:pt x="1" y="1"/>
                  </a:lnTo>
                  <a:lnTo>
                    <a:pt x="0" y="3"/>
                  </a:lnTo>
                  <a:lnTo>
                    <a:pt x="3" y="5"/>
                  </a:lnTo>
                  <a:close/>
                </a:path>
              </a:pathLst>
            </a:custGeom>
            <a:solidFill>
              <a:srgbClr val="000000"/>
            </a:solidFill>
            <a:ln w="3175" cmpd="sng">
              <a:solidFill>
                <a:srgbClr val="000000"/>
              </a:solidFill>
              <a:round/>
              <a:headEnd/>
              <a:tailEnd/>
            </a:ln>
          </p:spPr>
          <p:txBody>
            <a:bodyPr/>
            <a:lstStyle/>
            <a:p>
              <a:endParaRPr lang="en-US" sz="1350" dirty="0"/>
            </a:p>
          </p:txBody>
        </p:sp>
        <p:sp>
          <p:nvSpPr>
            <p:cNvPr id="80" name="Freeform 88">
              <a:extLst>
                <a:ext uri="{FF2B5EF4-FFF2-40B4-BE49-F238E27FC236}">
                  <a16:creationId xmlns:a16="http://schemas.microsoft.com/office/drawing/2014/main" id="{10CA1992-0838-464B-B32F-596DFECB3DD0}"/>
                </a:ext>
              </a:extLst>
            </p:cNvPr>
            <p:cNvSpPr>
              <a:spLocks/>
            </p:cNvSpPr>
            <p:nvPr/>
          </p:nvSpPr>
          <p:spPr bwMode="auto">
            <a:xfrm>
              <a:off x="8505825" y="1812926"/>
              <a:ext cx="719138" cy="155575"/>
            </a:xfrm>
            <a:custGeom>
              <a:avLst/>
              <a:gdLst>
                <a:gd name="T0" fmla="*/ 2147483647 w 629"/>
                <a:gd name="T1" fmla="*/ 2147483647 h 138"/>
                <a:gd name="T2" fmla="*/ 2147483647 w 629"/>
                <a:gd name="T3" fmla="*/ 2147483647 h 138"/>
                <a:gd name="T4" fmla="*/ 2147483647 w 629"/>
                <a:gd name="T5" fmla="*/ 2147483647 h 138"/>
                <a:gd name="T6" fmla="*/ 2147483647 w 629"/>
                <a:gd name="T7" fmla="*/ 0 h 138"/>
                <a:gd name="T8" fmla="*/ 2147483647 w 629"/>
                <a:gd name="T9" fmla="*/ 2147483647 h 138"/>
                <a:gd name="T10" fmla="*/ 0 w 629"/>
                <a:gd name="T11" fmla="*/ 2147483647 h 138"/>
                <a:gd name="T12" fmla="*/ 2147483647 w 629"/>
                <a:gd name="T13" fmla="*/ 2147483647 h 138"/>
                <a:gd name="T14" fmla="*/ 0 w 629"/>
                <a:gd name="T15" fmla="*/ 2147483647 h 138"/>
                <a:gd name="T16" fmla="*/ 0 w 629"/>
                <a:gd name="T17" fmla="*/ 2147483647 h 138"/>
                <a:gd name="T18" fmla="*/ 2147483647 w 629"/>
                <a:gd name="T19" fmla="*/ 2147483647 h 138"/>
                <a:gd name="T20" fmla="*/ 2147483647 w 629"/>
                <a:gd name="T21" fmla="*/ 2147483647 h 138"/>
                <a:gd name="T22" fmla="*/ 2147483647 w 629"/>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9"/>
                <a:gd name="T37" fmla="*/ 0 h 138"/>
                <a:gd name="T38" fmla="*/ 629 w 629"/>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9" h="138">
                  <a:moveTo>
                    <a:pt x="4" y="135"/>
                  </a:moveTo>
                  <a:lnTo>
                    <a:pt x="3" y="138"/>
                  </a:lnTo>
                  <a:lnTo>
                    <a:pt x="629" y="5"/>
                  </a:lnTo>
                  <a:lnTo>
                    <a:pt x="628" y="0"/>
                  </a:lnTo>
                  <a:lnTo>
                    <a:pt x="1" y="134"/>
                  </a:lnTo>
                  <a:lnTo>
                    <a:pt x="0" y="137"/>
                  </a:lnTo>
                  <a:lnTo>
                    <a:pt x="1" y="134"/>
                  </a:lnTo>
                  <a:lnTo>
                    <a:pt x="0" y="135"/>
                  </a:lnTo>
                  <a:lnTo>
                    <a:pt x="0" y="137"/>
                  </a:lnTo>
                  <a:lnTo>
                    <a:pt x="1" y="138"/>
                  </a:lnTo>
                  <a:lnTo>
                    <a:pt x="3" y="138"/>
                  </a:lnTo>
                  <a:lnTo>
                    <a:pt x="4" y="135"/>
                  </a:lnTo>
                  <a:close/>
                </a:path>
              </a:pathLst>
            </a:custGeom>
            <a:solidFill>
              <a:srgbClr val="000000"/>
            </a:solidFill>
            <a:ln w="3175" cmpd="sng">
              <a:solidFill>
                <a:srgbClr val="000000"/>
              </a:solidFill>
              <a:round/>
              <a:headEnd/>
              <a:tailEnd/>
            </a:ln>
          </p:spPr>
          <p:txBody>
            <a:bodyPr/>
            <a:lstStyle/>
            <a:p>
              <a:endParaRPr lang="en-US" sz="1350" dirty="0"/>
            </a:p>
          </p:txBody>
        </p:sp>
        <p:sp>
          <p:nvSpPr>
            <p:cNvPr id="81" name="Freeform 89">
              <a:extLst>
                <a:ext uri="{FF2B5EF4-FFF2-40B4-BE49-F238E27FC236}">
                  <a16:creationId xmlns:a16="http://schemas.microsoft.com/office/drawing/2014/main" id="{264E2EC5-25E5-4147-893E-EE5377D0BA50}"/>
                </a:ext>
              </a:extLst>
            </p:cNvPr>
            <p:cNvSpPr>
              <a:spLocks/>
            </p:cNvSpPr>
            <p:nvPr/>
          </p:nvSpPr>
          <p:spPr bwMode="auto">
            <a:xfrm>
              <a:off x="8505825" y="1965326"/>
              <a:ext cx="14288" cy="42863"/>
            </a:xfrm>
            <a:custGeom>
              <a:avLst/>
              <a:gdLst>
                <a:gd name="T0" fmla="*/ 2147483647 w 12"/>
                <a:gd name="T1" fmla="*/ 2147483647 h 38"/>
                <a:gd name="T2" fmla="*/ 2147483647 w 12"/>
                <a:gd name="T3" fmla="*/ 2147483647 h 38"/>
                <a:gd name="T4" fmla="*/ 2147483647 w 12"/>
                <a:gd name="T5" fmla="*/ 0 h 38"/>
                <a:gd name="T6" fmla="*/ 0 w 12"/>
                <a:gd name="T7" fmla="*/ 2147483647 h 38"/>
                <a:gd name="T8" fmla="*/ 2147483647 w 12"/>
                <a:gd name="T9" fmla="*/ 2147483647 h 38"/>
                <a:gd name="T10" fmla="*/ 2147483647 w 12"/>
                <a:gd name="T11" fmla="*/ 2147483647 h 38"/>
                <a:gd name="T12" fmla="*/ 2147483647 w 12"/>
                <a:gd name="T13" fmla="*/ 2147483647 h 38"/>
                <a:gd name="T14" fmla="*/ 2147483647 w 12"/>
                <a:gd name="T15" fmla="*/ 2147483647 h 38"/>
                <a:gd name="T16" fmla="*/ 2147483647 w 12"/>
                <a:gd name="T17" fmla="*/ 2147483647 h 38"/>
                <a:gd name="T18" fmla="*/ 2147483647 w 12"/>
                <a:gd name="T19" fmla="*/ 2147483647 h 38"/>
                <a:gd name="T20" fmla="*/ 2147483647 w 12"/>
                <a:gd name="T21" fmla="*/ 2147483647 h 38"/>
                <a:gd name="T22" fmla="*/ 2147483647 w 12"/>
                <a:gd name="T23" fmla="*/ 2147483647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8"/>
                <a:gd name="T38" fmla="*/ 12 w 12"/>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8">
                  <a:moveTo>
                    <a:pt x="9" y="34"/>
                  </a:moveTo>
                  <a:lnTo>
                    <a:pt x="12" y="36"/>
                  </a:lnTo>
                  <a:lnTo>
                    <a:pt x="4" y="0"/>
                  </a:lnTo>
                  <a:lnTo>
                    <a:pt x="0" y="2"/>
                  </a:lnTo>
                  <a:lnTo>
                    <a:pt x="7" y="37"/>
                  </a:lnTo>
                  <a:lnTo>
                    <a:pt x="10" y="38"/>
                  </a:lnTo>
                  <a:lnTo>
                    <a:pt x="7" y="37"/>
                  </a:lnTo>
                  <a:lnTo>
                    <a:pt x="8" y="38"/>
                  </a:lnTo>
                  <a:lnTo>
                    <a:pt x="10" y="38"/>
                  </a:lnTo>
                  <a:lnTo>
                    <a:pt x="11" y="37"/>
                  </a:lnTo>
                  <a:lnTo>
                    <a:pt x="12" y="36"/>
                  </a:lnTo>
                  <a:lnTo>
                    <a:pt x="9" y="34"/>
                  </a:lnTo>
                  <a:close/>
                </a:path>
              </a:pathLst>
            </a:custGeom>
            <a:solidFill>
              <a:srgbClr val="000000"/>
            </a:solidFill>
            <a:ln w="3175" cmpd="sng">
              <a:solidFill>
                <a:srgbClr val="000000"/>
              </a:solidFill>
              <a:round/>
              <a:headEnd/>
              <a:tailEnd/>
            </a:ln>
          </p:spPr>
          <p:txBody>
            <a:bodyPr/>
            <a:lstStyle/>
            <a:p>
              <a:endParaRPr lang="en-US" sz="1350" dirty="0"/>
            </a:p>
          </p:txBody>
        </p:sp>
        <p:sp>
          <p:nvSpPr>
            <p:cNvPr id="82" name="Freeform 90">
              <a:extLst>
                <a:ext uri="{FF2B5EF4-FFF2-40B4-BE49-F238E27FC236}">
                  <a16:creationId xmlns:a16="http://schemas.microsoft.com/office/drawing/2014/main" id="{E49A6E22-EDCA-464D-94C5-16B7CB3FED45}"/>
                </a:ext>
              </a:extLst>
            </p:cNvPr>
            <p:cNvSpPr>
              <a:spLocks/>
            </p:cNvSpPr>
            <p:nvPr/>
          </p:nvSpPr>
          <p:spPr bwMode="auto">
            <a:xfrm>
              <a:off x="9055100" y="1577976"/>
              <a:ext cx="165100" cy="569913"/>
            </a:xfrm>
            <a:custGeom>
              <a:avLst/>
              <a:gdLst>
                <a:gd name="T0" fmla="*/ 2147483647 w 144"/>
                <a:gd name="T1" fmla="*/ 2147483647 h 506"/>
                <a:gd name="T2" fmla="*/ 2147483647 w 144"/>
                <a:gd name="T3" fmla="*/ 2147483647 h 506"/>
                <a:gd name="T4" fmla="*/ 2147483647 w 144"/>
                <a:gd name="T5" fmla="*/ 2147483647 h 506"/>
                <a:gd name="T6" fmla="*/ 2147483647 w 144"/>
                <a:gd name="T7" fmla="*/ 2147483647 h 506"/>
                <a:gd name="T8" fmla="*/ 2147483647 w 144"/>
                <a:gd name="T9" fmla="*/ 2147483647 h 506"/>
                <a:gd name="T10" fmla="*/ 2147483647 w 144"/>
                <a:gd name="T11" fmla="*/ 2147483647 h 506"/>
                <a:gd name="T12" fmla="*/ 2147483647 w 144"/>
                <a:gd name="T13" fmla="*/ 2147483647 h 506"/>
                <a:gd name="T14" fmla="*/ 2147483647 w 144"/>
                <a:gd name="T15" fmla="*/ 2147483647 h 506"/>
                <a:gd name="T16" fmla="*/ 2147483647 w 144"/>
                <a:gd name="T17" fmla="*/ 2147483647 h 506"/>
                <a:gd name="T18" fmla="*/ 2147483647 w 144"/>
                <a:gd name="T19" fmla="*/ 2147483647 h 506"/>
                <a:gd name="T20" fmla="*/ 2147483647 w 144"/>
                <a:gd name="T21" fmla="*/ 2147483647 h 506"/>
                <a:gd name="T22" fmla="*/ 2147483647 w 144"/>
                <a:gd name="T23" fmla="*/ 2147483647 h 506"/>
                <a:gd name="T24" fmla="*/ 2147483647 w 144"/>
                <a:gd name="T25" fmla="*/ 2147483647 h 506"/>
                <a:gd name="T26" fmla="*/ 2147483647 w 144"/>
                <a:gd name="T27" fmla="*/ 2147483647 h 506"/>
                <a:gd name="T28" fmla="*/ 2147483647 w 144"/>
                <a:gd name="T29" fmla="*/ 2147483647 h 506"/>
                <a:gd name="T30" fmla="*/ 2147483647 w 144"/>
                <a:gd name="T31" fmla="*/ 2147483647 h 506"/>
                <a:gd name="T32" fmla="*/ 2147483647 w 144"/>
                <a:gd name="T33" fmla="*/ 2147483647 h 506"/>
                <a:gd name="T34" fmla="*/ 2147483647 w 144"/>
                <a:gd name="T35" fmla="*/ 2147483647 h 506"/>
                <a:gd name="T36" fmla="*/ 2147483647 w 144"/>
                <a:gd name="T37" fmla="*/ 2147483647 h 506"/>
                <a:gd name="T38" fmla="*/ 2147483647 w 144"/>
                <a:gd name="T39" fmla="*/ 2147483647 h 506"/>
                <a:gd name="T40" fmla="*/ 2147483647 w 144"/>
                <a:gd name="T41" fmla="*/ 2147483647 h 506"/>
                <a:gd name="T42" fmla="*/ 2147483647 w 144"/>
                <a:gd name="T43" fmla="*/ 2147483647 h 506"/>
                <a:gd name="T44" fmla="*/ 2147483647 w 144"/>
                <a:gd name="T45" fmla="*/ 2147483647 h 506"/>
                <a:gd name="T46" fmla="*/ 2147483647 w 144"/>
                <a:gd name="T47" fmla="*/ 2147483647 h 506"/>
                <a:gd name="T48" fmla="*/ 2147483647 w 144"/>
                <a:gd name="T49" fmla="*/ 2147483647 h 506"/>
                <a:gd name="T50" fmla="*/ 2147483647 w 144"/>
                <a:gd name="T51" fmla="*/ 2147483647 h 506"/>
                <a:gd name="T52" fmla="*/ 2147483647 w 144"/>
                <a:gd name="T53" fmla="*/ 2147483647 h 506"/>
                <a:gd name="T54" fmla="*/ 2147483647 w 144"/>
                <a:gd name="T55" fmla="*/ 2147483647 h 506"/>
                <a:gd name="T56" fmla="*/ 2147483647 w 144"/>
                <a:gd name="T57" fmla="*/ 2147483647 h 506"/>
                <a:gd name="T58" fmla="*/ 2147483647 w 144"/>
                <a:gd name="T59" fmla="*/ 2147483647 h 506"/>
                <a:gd name="T60" fmla="*/ 0 w 144"/>
                <a:gd name="T61" fmla="*/ 0 h 506"/>
                <a:gd name="T62" fmla="*/ 2147483647 w 144"/>
                <a:gd name="T63" fmla="*/ 0 h 506"/>
                <a:gd name="T64" fmla="*/ 2147483647 w 144"/>
                <a:gd name="T65" fmla="*/ 2147483647 h 506"/>
                <a:gd name="T66" fmla="*/ 2147483647 w 144"/>
                <a:gd name="T67" fmla="*/ 2147483647 h 506"/>
                <a:gd name="T68" fmla="*/ 2147483647 w 144"/>
                <a:gd name="T69" fmla="*/ 2147483647 h 506"/>
                <a:gd name="T70" fmla="*/ 2147483647 w 144"/>
                <a:gd name="T71" fmla="*/ 2147483647 h 506"/>
                <a:gd name="T72" fmla="*/ 2147483647 w 144"/>
                <a:gd name="T73" fmla="*/ 2147483647 h 506"/>
                <a:gd name="T74" fmla="*/ 2147483647 w 144"/>
                <a:gd name="T75" fmla="*/ 2147483647 h 506"/>
                <a:gd name="T76" fmla="*/ 2147483647 w 144"/>
                <a:gd name="T77" fmla="*/ 2147483647 h 506"/>
                <a:gd name="T78" fmla="*/ 2147483647 w 144"/>
                <a:gd name="T79" fmla="*/ 2147483647 h 506"/>
                <a:gd name="T80" fmla="*/ 2147483647 w 144"/>
                <a:gd name="T81" fmla="*/ 2147483647 h 506"/>
                <a:gd name="T82" fmla="*/ 2147483647 w 144"/>
                <a:gd name="T83" fmla="*/ 2147483647 h 506"/>
                <a:gd name="T84" fmla="*/ 2147483647 w 144"/>
                <a:gd name="T85" fmla="*/ 2147483647 h 506"/>
                <a:gd name="T86" fmla="*/ 2147483647 w 144"/>
                <a:gd name="T87" fmla="*/ 2147483647 h 506"/>
                <a:gd name="T88" fmla="*/ 2147483647 w 144"/>
                <a:gd name="T89" fmla="*/ 2147483647 h 506"/>
                <a:gd name="T90" fmla="*/ 2147483647 w 144"/>
                <a:gd name="T91" fmla="*/ 2147483647 h 506"/>
                <a:gd name="T92" fmla="*/ 2147483647 w 144"/>
                <a:gd name="T93" fmla="*/ 2147483647 h 506"/>
                <a:gd name="T94" fmla="*/ 2147483647 w 144"/>
                <a:gd name="T95" fmla="*/ 2147483647 h 506"/>
                <a:gd name="T96" fmla="*/ 2147483647 w 144"/>
                <a:gd name="T97" fmla="*/ 2147483647 h 5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4"/>
                <a:gd name="T148" fmla="*/ 0 h 506"/>
                <a:gd name="T149" fmla="*/ 144 w 144"/>
                <a:gd name="T150" fmla="*/ 506 h 50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4" h="506">
                  <a:moveTo>
                    <a:pt x="129" y="203"/>
                  </a:moveTo>
                  <a:lnTo>
                    <a:pt x="143" y="266"/>
                  </a:lnTo>
                  <a:lnTo>
                    <a:pt x="133" y="268"/>
                  </a:lnTo>
                  <a:lnTo>
                    <a:pt x="137" y="292"/>
                  </a:lnTo>
                  <a:lnTo>
                    <a:pt x="140" y="319"/>
                  </a:lnTo>
                  <a:lnTo>
                    <a:pt x="143" y="347"/>
                  </a:lnTo>
                  <a:lnTo>
                    <a:pt x="144" y="376"/>
                  </a:lnTo>
                  <a:lnTo>
                    <a:pt x="143" y="407"/>
                  </a:lnTo>
                  <a:lnTo>
                    <a:pt x="140" y="437"/>
                  </a:lnTo>
                  <a:lnTo>
                    <a:pt x="136" y="467"/>
                  </a:lnTo>
                  <a:lnTo>
                    <a:pt x="130" y="496"/>
                  </a:lnTo>
                  <a:lnTo>
                    <a:pt x="109" y="506"/>
                  </a:lnTo>
                  <a:lnTo>
                    <a:pt x="111" y="479"/>
                  </a:lnTo>
                  <a:lnTo>
                    <a:pt x="113" y="453"/>
                  </a:lnTo>
                  <a:lnTo>
                    <a:pt x="114" y="427"/>
                  </a:lnTo>
                  <a:lnTo>
                    <a:pt x="114" y="400"/>
                  </a:lnTo>
                  <a:lnTo>
                    <a:pt x="113" y="372"/>
                  </a:lnTo>
                  <a:lnTo>
                    <a:pt x="109" y="343"/>
                  </a:lnTo>
                  <a:lnTo>
                    <a:pt x="104" y="311"/>
                  </a:lnTo>
                  <a:lnTo>
                    <a:pt x="95" y="277"/>
                  </a:lnTo>
                  <a:lnTo>
                    <a:pt x="87" y="278"/>
                  </a:lnTo>
                  <a:lnTo>
                    <a:pt x="74" y="215"/>
                  </a:lnTo>
                  <a:lnTo>
                    <a:pt x="82" y="213"/>
                  </a:lnTo>
                  <a:lnTo>
                    <a:pt x="75" y="178"/>
                  </a:lnTo>
                  <a:lnTo>
                    <a:pt x="68" y="146"/>
                  </a:lnTo>
                  <a:lnTo>
                    <a:pt x="59" y="118"/>
                  </a:lnTo>
                  <a:lnTo>
                    <a:pt x="48" y="92"/>
                  </a:lnTo>
                  <a:lnTo>
                    <a:pt x="37" y="68"/>
                  </a:lnTo>
                  <a:lnTo>
                    <a:pt x="25" y="45"/>
                  </a:lnTo>
                  <a:lnTo>
                    <a:pt x="13" y="23"/>
                  </a:lnTo>
                  <a:lnTo>
                    <a:pt x="0" y="0"/>
                  </a:lnTo>
                  <a:lnTo>
                    <a:pt x="24" y="0"/>
                  </a:lnTo>
                  <a:lnTo>
                    <a:pt x="32" y="12"/>
                  </a:lnTo>
                  <a:lnTo>
                    <a:pt x="41" y="24"/>
                  </a:lnTo>
                  <a:lnTo>
                    <a:pt x="49" y="36"/>
                  </a:lnTo>
                  <a:lnTo>
                    <a:pt x="57" y="49"/>
                  </a:lnTo>
                  <a:lnTo>
                    <a:pt x="64" y="62"/>
                  </a:lnTo>
                  <a:lnTo>
                    <a:pt x="71" y="76"/>
                  </a:lnTo>
                  <a:lnTo>
                    <a:pt x="78" y="89"/>
                  </a:lnTo>
                  <a:lnTo>
                    <a:pt x="85" y="103"/>
                  </a:lnTo>
                  <a:lnTo>
                    <a:pt x="90" y="116"/>
                  </a:lnTo>
                  <a:lnTo>
                    <a:pt x="96" y="130"/>
                  </a:lnTo>
                  <a:lnTo>
                    <a:pt x="101" y="144"/>
                  </a:lnTo>
                  <a:lnTo>
                    <a:pt x="105" y="156"/>
                  </a:lnTo>
                  <a:lnTo>
                    <a:pt x="110" y="169"/>
                  </a:lnTo>
                  <a:lnTo>
                    <a:pt x="113" y="182"/>
                  </a:lnTo>
                  <a:lnTo>
                    <a:pt x="116" y="194"/>
                  </a:lnTo>
                  <a:lnTo>
                    <a:pt x="119" y="205"/>
                  </a:lnTo>
                  <a:lnTo>
                    <a:pt x="129" y="20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dirty="0"/>
            </a:p>
          </p:txBody>
        </p:sp>
        <p:sp>
          <p:nvSpPr>
            <p:cNvPr id="83" name="Freeform 91">
              <a:extLst>
                <a:ext uri="{FF2B5EF4-FFF2-40B4-BE49-F238E27FC236}">
                  <a16:creationId xmlns:a16="http://schemas.microsoft.com/office/drawing/2014/main" id="{CA5A81A2-BD07-8A41-A1A8-F774AC5FFA28}"/>
                </a:ext>
              </a:extLst>
            </p:cNvPr>
            <p:cNvSpPr>
              <a:spLocks/>
            </p:cNvSpPr>
            <p:nvPr/>
          </p:nvSpPr>
          <p:spPr bwMode="auto">
            <a:xfrm>
              <a:off x="9201150" y="1804988"/>
              <a:ext cx="20638" cy="74612"/>
            </a:xfrm>
            <a:custGeom>
              <a:avLst/>
              <a:gdLst>
                <a:gd name="T0" fmla="*/ 2147483647 w 19"/>
                <a:gd name="T1" fmla="*/ 2147483647 h 66"/>
                <a:gd name="T2" fmla="*/ 2147483647 w 19"/>
                <a:gd name="T3" fmla="*/ 2147483647 h 66"/>
                <a:gd name="T4" fmla="*/ 2147483647 w 19"/>
                <a:gd name="T5" fmla="*/ 0 h 66"/>
                <a:gd name="T6" fmla="*/ 0 w 19"/>
                <a:gd name="T7" fmla="*/ 2147483647 h 66"/>
                <a:gd name="T8" fmla="*/ 2147483647 w 19"/>
                <a:gd name="T9" fmla="*/ 2147483647 h 66"/>
                <a:gd name="T10" fmla="*/ 2147483647 w 19"/>
                <a:gd name="T11" fmla="*/ 2147483647 h 66"/>
                <a:gd name="T12" fmla="*/ 2147483647 w 19"/>
                <a:gd name="T13" fmla="*/ 2147483647 h 66"/>
                <a:gd name="T14" fmla="*/ 2147483647 w 19"/>
                <a:gd name="T15" fmla="*/ 2147483647 h 66"/>
                <a:gd name="T16" fmla="*/ 2147483647 w 19"/>
                <a:gd name="T17" fmla="*/ 2147483647 h 66"/>
                <a:gd name="T18" fmla="*/ 2147483647 w 19"/>
                <a:gd name="T19" fmla="*/ 2147483647 h 66"/>
                <a:gd name="T20" fmla="*/ 2147483647 w 19"/>
                <a:gd name="T21" fmla="*/ 2147483647 h 66"/>
                <a:gd name="T22" fmla="*/ 2147483647 w 19"/>
                <a:gd name="T23" fmla="*/ 2147483647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66"/>
                <a:gd name="T38" fmla="*/ 19 w 19"/>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66">
                  <a:moveTo>
                    <a:pt x="17" y="66"/>
                  </a:moveTo>
                  <a:lnTo>
                    <a:pt x="19" y="64"/>
                  </a:lnTo>
                  <a:lnTo>
                    <a:pt x="5" y="0"/>
                  </a:lnTo>
                  <a:lnTo>
                    <a:pt x="0" y="1"/>
                  </a:lnTo>
                  <a:lnTo>
                    <a:pt x="14" y="65"/>
                  </a:lnTo>
                  <a:lnTo>
                    <a:pt x="16" y="62"/>
                  </a:lnTo>
                  <a:lnTo>
                    <a:pt x="14" y="65"/>
                  </a:lnTo>
                  <a:lnTo>
                    <a:pt x="15" y="66"/>
                  </a:lnTo>
                  <a:lnTo>
                    <a:pt x="17" y="66"/>
                  </a:lnTo>
                  <a:lnTo>
                    <a:pt x="18" y="65"/>
                  </a:lnTo>
                  <a:lnTo>
                    <a:pt x="19" y="64"/>
                  </a:lnTo>
                  <a:lnTo>
                    <a:pt x="17" y="66"/>
                  </a:lnTo>
                  <a:close/>
                </a:path>
              </a:pathLst>
            </a:custGeom>
            <a:solidFill>
              <a:srgbClr val="000000"/>
            </a:solidFill>
            <a:ln w="3175" cmpd="sng">
              <a:solidFill>
                <a:srgbClr val="000000"/>
              </a:solidFill>
              <a:round/>
              <a:headEnd/>
              <a:tailEnd/>
            </a:ln>
          </p:spPr>
          <p:txBody>
            <a:bodyPr/>
            <a:lstStyle/>
            <a:p>
              <a:endParaRPr lang="en-US" sz="1350" dirty="0"/>
            </a:p>
          </p:txBody>
        </p:sp>
        <p:sp>
          <p:nvSpPr>
            <p:cNvPr id="84" name="Freeform 92">
              <a:extLst>
                <a:ext uri="{FF2B5EF4-FFF2-40B4-BE49-F238E27FC236}">
                  <a16:creationId xmlns:a16="http://schemas.microsoft.com/office/drawing/2014/main" id="{58C05DAC-DF36-4F44-B3DC-9DFF73A9839C}"/>
                </a:ext>
              </a:extLst>
            </p:cNvPr>
            <p:cNvSpPr>
              <a:spLocks/>
            </p:cNvSpPr>
            <p:nvPr/>
          </p:nvSpPr>
          <p:spPr bwMode="auto">
            <a:xfrm>
              <a:off x="9204326" y="1874839"/>
              <a:ext cx="15875" cy="7937"/>
            </a:xfrm>
            <a:custGeom>
              <a:avLst/>
              <a:gdLst>
                <a:gd name="T0" fmla="*/ 2147483647 w 13"/>
                <a:gd name="T1" fmla="*/ 2147483647 h 7"/>
                <a:gd name="T2" fmla="*/ 2147483647 w 13"/>
                <a:gd name="T3" fmla="*/ 2147483647 h 7"/>
                <a:gd name="T4" fmla="*/ 2147483647 w 13"/>
                <a:gd name="T5" fmla="*/ 2147483647 h 7"/>
                <a:gd name="T6" fmla="*/ 2147483647 w 13"/>
                <a:gd name="T7" fmla="*/ 0 h 7"/>
                <a:gd name="T8" fmla="*/ 2147483647 w 13"/>
                <a:gd name="T9" fmla="*/ 2147483647 h 7"/>
                <a:gd name="T10" fmla="*/ 0 w 13"/>
                <a:gd name="T11" fmla="*/ 2147483647 h 7"/>
                <a:gd name="T12" fmla="*/ 2147483647 w 13"/>
                <a:gd name="T13" fmla="*/ 2147483647 h 7"/>
                <a:gd name="T14" fmla="*/ 0 w 13"/>
                <a:gd name="T15" fmla="*/ 2147483647 h 7"/>
                <a:gd name="T16" fmla="*/ 0 w 13"/>
                <a:gd name="T17" fmla="*/ 2147483647 h 7"/>
                <a:gd name="T18" fmla="*/ 2147483647 w 13"/>
                <a:gd name="T19" fmla="*/ 2147483647 h 7"/>
                <a:gd name="T20" fmla="*/ 2147483647 w 13"/>
                <a:gd name="T21" fmla="*/ 2147483647 h 7"/>
                <a:gd name="T22" fmla="*/ 2147483647 w 13"/>
                <a:gd name="T23" fmla="*/ 214748364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7"/>
                <a:gd name="T38" fmla="*/ 13 w 13"/>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7">
                  <a:moveTo>
                    <a:pt x="4" y="4"/>
                  </a:moveTo>
                  <a:lnTo>
                    <a:pt x="2" y="7"/>
                  </a:lnTo>
                  <a:lnTo>
                    <a:pt x="13" y="4"/>
                  </a:lnTo>
                  <a:lnTo>
                    <a:pt x="12" y="0"/>
                  </a:lnTo>
                  <a:lnTo>
                    <a:pt x="1" y="2"/>
                  </a:lnTo>
                  <a:lnTo>
                    <a:pt x="0" y="5"/>
                  </a:lnTo>
                  <a:lnTo>
                    <a:pt x="1" y="2"/>
                  </a:lnTo>
                  <a:lnTo>
                    <a:pt x="0" y="3"/>
                  </a:lnTo>
                  <a:lnTo>
                    <a:pt x="0" y="5"/>
                  </a:lnTo>
                  <a:lnTo>
                    <a:pt x="1" y="6"/>
                  </a:lnTo>
                  <a:lnTo>
                    <a:pt x="2" y="7"/>
                  </a:lnTo>
                  <a:lnTo>
                    <a:pt x="4" y="4"/>
                  </a:lnTo>
                  <a:close/>
                </a:path>
              </a:pathLst>
            </a:custGeom>
            <a:solidFill>
              <a:srgbClr val="000000"/>
            </a:solidFill>
            <a:ln w="3175" cmpd="sng">
              <a:solidFill>
                <a:srgbClr val="000000"/>
              </a:solidFill>
              <a:round/>
              <a:headEnd/>
              <a:tailEnd/>
            </a:ln>
          </p:spPr>
          <p:txBody>
            <a:bodyPr/>
            <a:lstStyle/>
            <a:p>
              <a:endParaRPr lang="en-US" sz="1350" dirty="0"/>
            </a:p>
          </p:txBody>
        </p:sp>
        <p:sp>
          <p:nvSpPr>
            <p:cNvPr id="85" name="Freeform 93">
              <a:extLst>
                <a:ext uri="{FF2B5EF4-FFF2-40B4-BE49-F238E27FC236}">
                  <a16:creationId xmlns:a16="http://schemas.microsoft.com/office/drawing/2014/main" id="{40EAA02A-963E-D14A-AE88-09DD9E265D7E}"/>
                </a:ext>
              </a:extLst>
            </p:cNvPr>
            <p:cNvSpPr>
              <a:spLocks/>
            </p:cNvSpPr>
            <p:nvPr/>
          </p:nvSpPr>
          <p:spPr bwMode="auto">
            <a:xfrm>
              <a:off x="9202739" y="1879600"/>
              <a:ext cx="22225" cy="260350"/>
            </a:xfrm>
            <a:custGeom>
              <a:avLst/>
              <a:gdLst>
                <a:gd name="T0" fmla="*/ 2147483647 w 19"/>
                <a:gd name="T1" fmla="*/ 2147483647 h 230"/>
                <a:gd name="T2" fmla="*/ 2147483647 w 19"/>
                <a:gd name="T3" fmla="*/ 2147483647 h 230"/>
                <a:gd name="T4" fmla="*/ 2147483647 w 19"/>
                <a:gd name="T5" fmla="*/ 2147483647 h 230"/>
                <a:gd name="T6" fmla="*/ 2147483647 w 19"/>
                <a:gd name="T7" fmla="*/ 2147483647 h 230"/>
                <a:gd name="T8" fmla="*/ 2147483647 w 19"/>
                <a:gd name="T9" fmla="*/ 2147483647 h 230"/>
                <a:gd name="T10" fmla="*/ 2147483647 w 19"/>
                <a:gd name="T11" fmla="*/ 2147483647 h 230"/>
                <a:gd name="T12" fmla="*/ 2147483647 w 19"/>
                <a:gd name="T13" fmla="*/ 2147483647 h 230"/>
                <a:gd name="T14" fmla="*/ 2147483647 w 19"/>
                <a:gd name="T15" fmla="*/ 2147483647 h 230"/>
                <a:gd name="T16" fmla="*/ 2147483647 w 19"/>
                <a:gd name="T17" fmla="*/ 2147483647 h 230"/>
                <a:gd name="T18" fmla="*/ 2147483647 w 19"/>
                <a:gd name="T19" fmla="*/ 0 h 230"/>
                <a:gd name="T20" fmla="*/ 2147483647 w 19"/>
                <a:gd name="T21" fmla="*/ 2147483647 h 230"/>
                <a:gd name="T22" fmla="*/ 2147483647 w 19"/>
                <a:gd name="T23" fmla="*/ 2147483647 h 230"/>
                <a:gd name="T24" fmla="*/ 2147483647 w 19"/>
                <a:gd name="T25" fmla="*/ 2147483647 h 230"/>
                <a:gd name="T26" fmla="*/ 2147483647 w 19"/>
                <a:gd name="T27" fmla="*/ 2147483647 h 230"/>
                <a:gd name="T28" fmla="*/ 2147483647 w 19"/>
                <a:gd name="T29" fmla="*/ 2147483647 h 230"/>
                <a:gd name="T30" fmla="*/ 2147483647 w 19"/>
                <a:gd name="T31" fmla="*/ 2147483647 h 230"/>
                <a:gd name="T32" fmla="*/ 2147483647 w 19"/>
                <a:gd name="T33" fmla="*/ 2147483647 h 230"/>
                <a:gd name="T34" fmla="*/ 2147483647 w 19"/>
                <a:gd name="T35" fmla="*/ 2147483647 h 230"/>
                <a:gd name="T36" fmla="*/ 0 w 19"/>
                <a:gd name="T37" fmla="*/ 2147483647 h 230"/>
                <a:gd name="T38" fmla="*/ 2147483647 w 19"/>
                <a:gd name="T39" fmla="*/ 2147483647 h 230"/>
                <a:gd name="T40" fmla="*/ 2147483647 w 19"/>
                <a:gd name="T41" fmla="*/ 2147483647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230"/>
                <a:gd name="T65" fmla="*/ 19 w 19"/>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230">
                  <a:moveTo>
                    <a:pt x="3" y="230"/>
                  </a:moveTo>
                  <a:lnTo>
                    <a:pt x="4" y="229"/>
                  </a:lnTo>
                  <a:lnTo>
                    <a:pt x="11" y="199"/>
                  </a:lnTo>
                  <a:lnTo>
                    <a:pt x="15" y="169"/>
                  </a:lnTo>
                  <a:lnTo>
                    <a:pt x="17" y="139"/>
                  </a:lnTo>
                  <a:lnTo>
                    <a:pt x="19" y="108"/>
                  </a:lnTo>
                  <a:lnTo>
                    <a:pt x="17" y="79"/>
                  </a:lnTo>
                  <a:lnTo>
                    <a:pt x="15" y="51"/>
                  </a:lnTo>
                  <a:lnTo>
                    <a:pt x="11" y="24"/>
                  </a:lnTo>
                  <a:lnTo>
                    <a:pt x="7" y="0"/>
                  </a:lnTo>
                  <a:lnTo>
                    <a:pt x="3" y="1"/>
                  </a:lnTo>
                  <a:lnTo>
                    <a:pt x="7" y="24"/>
                  </a:lnTo>
                  <a:lnTo>
                    <a:pt x="10" y="51"/>
                  </a:lnTo>
                  <a:lnTo>
                    <a:pt x="12" y="79"/>
                  </a:lnTo>
                  <a:lnTo>
                    <a:pt x="13" y="108"/>
                  </a:lnTo>
                  <a:lnTo>
                    <a:pt x="12" y="139"/>
                  </a:lnTo>
                  <a:lnTo>
                    <a:pt x="10" y="169"/>
                  </a:lnTo>
                  <a:lnTo>
                    <a:pt x="6" y="199"/>
                  </a:lnTo>
                  <a:lnTo>
                    <a:pt x="0" y="227"/>
                  </a:lnTo>
                  <a:lnTo>
                    <a:pt x="1" y="226"/>
                  </a:lnTo>
                  <a:lnTo>
                    <a:pt x="3" y="230"/>
                  </a:lnTo>
                  <a:close/>
                </a:path>
              </a:pathLst>
            </a:custGeom>
            <a:solidFill>
              <a:srgbClr val="000000"/>
            </a:solidFill>
            <a:ln w="3175" cmpd="sng">
              <a:solidFill>
                <a:srgbClr val="000000"/>
              </a:solidFill>
              <a:round/>
              <a:headEnd/>
              <a:tailEnd/>
            </a:ln>
          </p:spPr>
          <p:txBody>
            <a:bodyPr/>
            <a:lstStyle/>
            <a:p>
              <a:endParaRPr lang="en-US" sz="1350" dirty="0"/>
            </a:p>
          </p:txBody>
        </p:sp>
        <p:sp>
          <p:nvSpPr>
            <p:cNvPr id="86" name="Freeform 94">
              <a:extLst>
                <a:ext uri="{FF2B5EF4-FFF2-40B4-BE49-F238E27FC236}">
                  <a16:creationId xmlns:a16="http://schemas.microsoft.com/office/drawing/2014/main" id="{DB1B2943-3E1D-274E-8BB0-AB33836B5C32}"/>
                </a:ext>
              </a:extLst>
            </p:cNvPr>
            <p:cNvSpPr>
              <a:spLocks/>
            </p:cNvSpPr>
            <p:nvPr/>
          </p:nvSpPr>
          <p:spPr bwMode="auto">
            <a:xfrm>
              <a:off x="9161464" y="1885950"/>
              <a:ext cx="28575" cy="261938"/>
            </a:xfrm>
            <a:custGeom>
              <a:avLst/>
              <a:gdLst>
                <a:gd name="T0" fmla="*/ 2147483647 w 24"/>
                <a:gd name="T1" fmla="*/ 2147483647 h 232"/>
                <a:gd name="T2" fmla="*/ 0 w 24"/>
                <a:gd name="T3" fmla="*/ 2147483647 h 232"/>
                <a:gd name="T4" fmla="*/ 2147483647 w 24"/>
                <a:gd name="T5" fmla="*/ 2147483647 h 232"/>
                <a:gd name="T6" fmla="*/ 2147483647 w 24"/>
                <a:gd name="T7" fmla="*/ 2147483647 h 232"/>
                <a:gd name="T8" fmla="*/ 2147483647 w 24"/>
                <a:gd name="T9" fmla="*/ 2147483647 h 232"/>
                <a:gd name="T10" fmla="*/ 2147483647 w 24"/>
                <a:gd name="T11" fmla="*/ 2147483647 h 232"/>
                <a:gd name="T12" fmla="*/ 2147483647 w 24"/>
                <a:gd name="T13" fmla="*/ 2147483647 h 232"/>
                <a:gd name="T14" fmla="*/ 2147483647 w 24"/>
                <a:gd name="T15" fmla="*/ 2147483647 h 232"/>
                <a:gd name="T16" fmla="*/ 2147483647 w 24"/>
                <a:gd name="T17" fmla="*/ 2147483647 h 232"/>
                <a:gd name="T18" fmla="*/ 2147483647 w 24"/>
                <a:gd name="T19" fmla="*/ 2147483647 h 232"/>
                <a:gd name="T20" fmla="*/ 2147483647 w 24"/>
                <a:gd name="T21" fmla="*/ 2147483647 h 232"/>
                <a:gd name="T22" fmla="*/ 2147483647 w 24"/>
                <a:gd name="T23" fmla="*/ 2147483647 h 232"/>
                <a:gd name="T24" fmla="*/ 2147483647 w 24"/>
                <a:gd name="T25" fmla="*/ 2147483647 h 232"/>
                <a:gd name="T26" fmla="*/ 2147483647 w 24"/>
                <a:gd name="T27" fmla="*/ 2147483647 h 232"/>
                <a:gd name="T28" fmla="*/ 2147483647 w 24"/>
                <a:gd name="T29" fmla="*/ 2147483647 h 232"/>
                <a:gd name="T30" fmla="*/ 2147483647 w 24"/>
                <a:gd name="T31" fmla="*/ 2147483647 h 232"/>
                <a:gd name="T32" fmla="*/ 2147483647 w 24"/>
                <a:gd name="T33" fmla="*/ 2147483647 h 232"/>
                <a:gd name="T34" fmla="*/ 2147483647 w 24"/>
                <a:gd name="T35" fmla="*/ 2147483647 h 232"/>
                <a:gd name="T36" fmla="*/ 2147483647 w 24"/>
                <a:gd name="T37" fmla="*/ 2147483647 h 232"/>
                <a:gd name="T38" fmla="*/ 2147483647 w 24"/>
                <a:gd name="T39" fmla="*/ 0 h 232"/>
                <a:gd name="T40" fmla="*/ 2147483647 w 24"/>
                <a:gd name="T41" fmla="*/ 2147483647 h 232"/>
                <a:gd name="T42" fmla="*/ 2147483647 w 24"/>
                <a:gd name="T43" fmla="*/ 0 h 232"/>
                <a:gd name="T44" fmla="*/ 2147483647 w 24"/>
                <a:gd name="T45" fmla="*/ 0 h 232"/>
                <a:gd name="T46" fmla="*/ 0 w 24"/>
                <a:gd name="T47" fmla="*/ 2147483647 h 232"/>
                <a:gd name="T48" fmla="*/ 0 w 24"/>
                <a:gd name="T49" fmla="*/ 2147483647 h 232"/>
                <a:gd name="T50" fmla="*/ 2147483647 w 24"/>
                <a:gd name="T51" fmla="*/ 2147483647 h 2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232"/>
                <a:gd name="T80" fmla="*/ 24 w 24"/>
                <a:gd name="T81" fmla="*/ 232 h 2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232">
                  <a:moveTo>
                    <a:pt x="3" y="5"/>
                  </a:moveTo>
                  <a:lnTo>
                    <a:pt x="0" y="3"/>
                  </a:lnTo>
                  <a:lnTo>
                    <a:pt x="8" y="38"/>
                  </a:lnTo>
                  <a:lnTo>
                    <a:pt x="14" y="69"/>
                  </a:lnTo>
                  <a:lnTo>
                    <a:pt x="17" y="98"/>
                  </a:lnTo>
                  <a:lnTo>
                    <a:pt x="18" y="126"/>
                  </a:lnTo>
                  <a:lnTo>
                    <a:pt x="18" y="153"/>
                  </a:lnTo>
                  <a:lnTo>
                    <a:pt x="17" y="179"/>
                  </a:lnTo>
                  <a:lnTo>
                    <a:pt x="16" y="205"/>
                  </a:lnTo>
                  <a:lnTo>
                    <a:pt x="13" y="232"/>
                  </a:lnTo>
                  <a:lnTo>
                    <a:pt x="18" y="232"/>
                  </a:lnTo>
                  <a:lnTo>
                    <a:pt x="20" y="205"/>
                  </a:lnTo>
                  <a:lnTo>
                    <a:pt x="22" y="179"/>
                  </a:lnTo>
                  <a:lnTo>
                    <a:pt x="24" y="153"/>
                  </a:lnTo>
                  <a:lnTo>
                    <a:pt x="24" y="126"/>
                  </a:lnTo>
                  <a:lnTo>
                    <a:pt x="22" y="98"/>
                  </a:lnTo>
                  <a:lnTo>
                    <a:pt x="19" y="69"/>
                  </a:lnTo>
                  <a:lnTo>
                    <a:pt x="13" y="37"/>
                  </a:lnTo>
                  <a:lnTo>
                    <a:pt x="4" y="2"/>
                  </a:lnTo>
                  <a:lnTo>
                    <a:pt x="1" y="0"/>
                  </a:lnTo>
                  <a:lnTo>
                    <a:pt x="4" y="2"/>
                  </a:lnTo>
                  <a:lnTo>
                    <a:pt x="3" y="0"/>
                  </a:lnTo>
                  <a:lnTo>
                    <a:pt x="1" y="0"/>
                  </a:lnTo>
                  <a:lnTo>
                    <a:pt x="0" y="1"/>
                  </a:lnTo>
                  <a:lnTo>
                    <a:pt x="0" y="3"/>
                  </a:lnTo>
                  <a:lnTo>
                    <a:pt x="3" y="5"/>
                  </a:lnTo>
                  <a:close/>
                </a:path>
              </a:pathLst>
            </a:custGeom>
            <a:solidFill>
              <a:srgbClr val="000000"/>
            </a:solidFill>
            <a:ln w="3175" cmpd="sng">
              <a:solidFill>
                <a:srgbClr val="000000"/>
              </a:solidFill>
              <a:round/>
              <a:headEnd/>
              <a:tailEnd/>
            </a:ln>
          </p:spPr>
          <p:txBody>
            <a:bodyPr/>
            <a:lstStyle/>
            <a:p>
              <a:endParaRPr lang="en-US" sz="1350" dirty="0"/>
            </a:p>
          </p:txBody>
        </p:sp>
        <p:sp>
          <p:nvSpPr>
            <p:cNvPr id="87" name="Freeform 95">
              <a:extLst>
                <a:ext uri="{FF2B5EF4-FFF2-40B4-BE49-F238E27FC236}">
                  <a16:creationId xmlns:a16="http://schemas.microsoft.com/office/drawing/2014/main" id="{C50FA60A-F7A8-7745-9142-D1ECD2CE1722}"/>
                </a:ext>
              </a:extLst>
            </p:cNvPr>
            <p:cNvSpPr>
              <a:spLocks/>
            </p:cNvSpPr>
            <p:nvPr/>
          </p:nvSpPr>
          <p:spPr bwMode="auto">
            <a:xfrm>
              <a:off x="9151938" y="1885951"/>
              <a:ext cx="12700" cy="9525"/>
            </a:xfrm>
            <a:custGeom>
              <a:avLst/>
              <a:gdLst>
                <a:gd name="T0" fmla="*/ 0 w 11"/>
                <a:gd name="T1" fmla="*/ 2147483647 h 7"/>
                <a:gd name="T2" fmla="*/ 2147483647 w 11"/>
                <a:gd name="T3" fmla="*/ 2147483647 h 7"/>
                <a:gd name="T4" fmla="*/ 2147483647 w 11"/>
                <a:gd name="T5" fmla="*/ 2147483647 h 7"/>
                <a:gd name="T6" fmla="*/ 2147483647 w 11"/>
                <a:gd name="T7" fmla="*/ 0 h 7"/>
                <a:gd name="T8" fmla="*/ 2147483647 w 11"/>
                <a:gd name="T9" fmla="*/ 2147483647 h 7"/>
                <a:gd name="T10" fmla="*/ 2147483647 w 11"/>
                <a:gd name="T11" fmla="*/ 2147483647 h 7"/>
                <a:gd name="T12" fmla="*/ 2147483647 w 11"/>
                <a:gd name="T13" fmla="*/ 2147483647 h 7"/>
                <a:gd name="T14" fmla="*/ 2147483647 w 11"/>
                <a:gd name="T15" fmla="*/ 2147483647 h 7"/>
                <a:gd name="T16" fmla="*/ 0 w 11"/>
                <a:gd name="T17" fmla="*/ 2147483647 h 7"/>
                <a:gd name="T18" fmla="*/ 2147483647 w 11"/>
                <a:gd name="T19" fmla="*/ 2147483647 h 7"/>
                <a:gd name="T20" fmla="*/ 2147483647 w 11"/>
                <a:gd name="T21" fmla="*/ 2147483647 h 7"/>
                <a:gd name="T22" fmla="*/ 0 w 11"/>
                <a:gd name="T23" fmla="*/ 214748364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7"/>
                <a:gd name="T38" fmla="*/ 11 w 11"/>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7">
                  <a:moveTo>
                    <a:pt x="0" y="5"/>
                  </a:moveTo>
                  <a:lnTo>
                    <a:pt x="3" y="7"/>
                  </a:lnTo>
                  <a:lnTo>
                    <a:pt x="11" y="5"/>
                  </a:lnTo>
                  <a:lnTo>
                    <a:pt x="9" y="0"/>
                  </a:lnTo>
                  <a:lnTo>
                    <a:pt x="2" y="2"/>
                  </a:lnTo>
                  <a:lnTo>
                    <a:pt x="5" y="4"/>
                  </a:lnTo>
                  <a:lnTo>
                    <a:pt x="2" y="2"/>
                  </a:lnTo>
                  <a:lnTo>
                    <a:pt x="1" y="3"/>
                  </a:lnTo>
                  <a:lnTo>
                    <a:pt x="0" y="5"/>
                  </a:lnTo>
                  <a:lnTo>
                    <a:pt x="1" y="6"/>
                  </a:lnTo>
                  <a:lnTo>
                    <a:pt x="3" y="7"/>
                  </a:lnTo>
                  <a:lnTo>
                    <a:pt x="0" y="5"/>
                  </a:lnTo>
                  <a:close/>
                </a:path>
              </a:pathLst>
            </a:custGeom>
            <a:solidFill>
              <a:srgbClr val="000000"/>
            </a:solidFill>
            <a:ln w="3175" cmpd="sng">
              <a:solidFill>
                <a:srgbClr val="000000"/>
              </a:solidFill>
              <a:round/>
              <a:headEnd/>
              <a:tailEnd/>
            </a:ln>
          </p:spPr>
          <p:txBody>
            <a:bodyPr/>
            <a:lstStyle/>
            <a:p>
              <a:endParaRPr lang="en-US" sz="1350" dirty="0"/>
            </a:p>
          </p:txBody>
        </p:sp>
        <p:sp>
          <p:nvSpPr>
            <p:cNvPr id="88" name="Freeform 96">
              <a:extLst>
                <a:ext uri="{FF2B5EF4-FFF2-40B4-BE49-F238E27FC236}">
                  <a16:creationId xmlns:a16="http://schemas.microsoft.com/office/drawing/2014/main" id="{C8C542BE-2016-2B4A-BFC1-9500CDAAF843}"/>
                </a:ext>
              </a:extLst>
            </p:cNvPr>
            <p:cNvSpPr>
              <a:spLocks/>
            </p:cNvSpPr>
            <p:nvPr/>
          </p:nvSpPr>
          <p:spPr bwMode="auto">
            <a:xfrm>
              <a:off x="9136063" y="1817689"/>
              <a:ext cx="23812" cy="73025"/>
            </a:xfrm>
            <a:custGeom>
              <a:avLst/>
              <a:gdLst>
                <a:gd name="T0" fmla="*/ 2147483647 w 19"/>
                <a:gd name="T1" fmla="*/ 0 h 66"/>
                <a:gd name="T2" fmla="*/ 0 w 19"/>
                <a:gd name="T3" fmla="*/ 2147483647 h 66"/>
                <a:gd name="T4" fmla="*/ 2147483647 w 19"/>
                <a:gd name="T5" fmla="*/ 2147483647 h 66"/>
                <a:gd name="T6" fmla="*/ 2147483647 w 19"/>
                <a:gd name="T7" fmla="*/ 2147483647 h 66"/>
                <a:gd name="T8" fmla="*/ 2147483647 w 19"/>
                <a:gd name="T9" fmla="*/ 2147483647 h 66"/>
                <a:gd name="T10" fmla="*/ 2147483647 w 19"/>
                <a:gd name="T11" fmla="*/ 2147483647 h 66"/>
                <a:gd name="T12" fmla="*/ 2147483647 w 19"/>
                <a:gd name="T13" fmla="*/ 2147483647 h 66"/>
                <a:gd name="T14" fmla="*/ 2147483647 w 19"/>
                <a:gd name="T15" fmla="*/ 0 h 66"/>
                <a:gd name="T16" fmla="*/ 2147483647 w 19"/>
                <a:gd name="T17" fmla="*/ 0 h 66"/>
                <a:gd name="T18" fmla="*/ 2147483647 w 19"/>
                <a:gd name="T19" fmla="*/ 2147483647 h 66"/>
                <a:gd name="T20" fmla="*/ 0 w 19"/>
                <a:gd name="T21" fmla="*/ 2147483647 h 66"/>
                <a:gd name="T22" fmla="*/ 2147483647 w 19"/>
                <a:gd name="T23" fmla="*/ 0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66"/>
                <a:gd name="T38" fmla="*/ 19 w 19"/>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66">
                  <a:moveTo>
                    <a:pt x="2" y="0"/>
                  </a:moveTo>
                  <a:lnTo>
                    <a:pt x="0" y="2"/>
                  </a:lnTo>
                  <a:lnTo>
                    <a:pt x="14" y="66"/>
                  </a:lnTo>
                  <a:lnTo>
                    <a:pt x="19" y="65"/>
                  </a:lnTo>
                  <a:lnTo>
                    <a:pt x="5" y="1"/>
                  </a:lnTo>
                  <a:lnTo>
                    <a:pt x="3" y="4"/>
                  </a:lnTo>
                  <a:lnTo>
                    <a:pt x="5" y="1"/>
                  </a:lnTo>
                  <a:lnTo>
                    <a:pt x="4" y="0"/>
                  </a:lnTo>
                  <a:lnTo>
                    <a:pt x="2" y="0"/>
                  </a:lnTo>
                  <a:lnTo>
                    <a:pt x="1" y="1"/>
                  </a:lnTo>
                  <a:lnTo>
                    <a:pt x="0" y="2"/>
                  </a:lnTo>
                  <a:lnTo>
                    <a:pt x="2" y="0"/>
                  </a:lnTo>
                  <a:close/>
                </a:path>
              </a:pathLst>
            </a:custGeom>
            <a:solidFill>
              <a:srgbClr val="000000"/>
            </a:solidFill>
            <a:ln w="3175" cmpd="sng">
              <a:solidFill>
                <a:srgbClr val="000000"/>
              </a:solidFill>
              <a:round/>
              <a:headEnd/>
              <a:tailEnd/>
            </a:ln>
          </p:spPr>
          <p:txBody>
            <a:bodyPr/>
            <a:lstStyle/>
            <a:p>
              <a:endParaRPr lang="en-US" sz="1350" dirty="0"/>
            </a:p>
          </p:txBody>
        </p:sp>
        <p:sp>
          <p:nvSpPr>
            <p:cNvPr id="89" name="Freeform 97">
              <a:extLst>
                <a:ext uri="{FF2B5EF4-FFF2-40B4-BE49-F238E27FC236}">
                  <a16:creationId xmlns:a16="http://schemas.microsoft.com/office/drawing/2014/main" id="{773666ED-C5C2-3B4A-BC98-15DE276FF9B4}"/>
                </a:ext>
              </a:extLst>
            </p:cNvPr>
            <p:cNvSpPr>
              <a:spLocks/>
            </p:cNvSpPr>
            <p:nvPr/>
          </p:nvSpPr>
          <p:spPr bwMode="auto">
            <a:xfrm>
              <a:off x="9139238" y="1816101"/>
              <a:ext cx="11112" cy="4763"/>
            </a:xfrm>
            <a:custGeom>
              <a:avLst/>
              <a:gdLst>
                <a:gd name="T0" fmla="*/ 2147483647 w 11"/>
                <a:gd name="T1" fmla="*/ 2147483647 h 6"/>
                <a:gd name="T2" fmla="*/ 2147483647 w 11"/>
                <a:gd name="T3" fmla="*/ 0 h 6"/>
                <a:gd name="T4" fmla="*/ 0 w 11"/>
                <a:gd name="T5" fmla="*/ 2147483647 h 6"/>
                <a:gd name="T6" fmla="*/ 2147483647 w 11"/>
                <a:gd name="T7" fmla="*/ 2147483647 h 6"/>
                <a:gd name="T8" fmla="*/ 2147483647 w 11"/>
                <a:gd name="T9" fmla="*/ 2147483647 h 6"/>
                <a:gd name="T10" fmla="*/ 2147483647 w 11"/>
                <a:gd name="T11" fmla="*/ 2147483647 h 6"/>
                <a:gd name="T12" fmla="*/ 2147483647 w 11"/>
                <a:gd name="T13" fmla="*/ 2147483647 h 6"/>
                <a:gd name="T14" fmla="*/ 2147483647 w 11"/>
                <a:gd name="T15" fmla="*/ 2147483647 h 6"/>
                <a:gd name="T16" fmla="*/ 2147483647 w 11"/>
                <a:gd name="T17" fmla="*/ 2147483647 h 6"/>
                <a:gd name="T18" fmla="*/ 2147483647 w 11"/>
                <a:gd name="T19" fmla="*/ 0 h 6"/>
                <a:gd name="T20" fmla="*/ 2147483647 w 11"/>
                <a:gd name="T21" fmla="*/ 0 h 6"/>
                <a:gd name="T22" fmla="*/ 2147483647 w 11"/>
                <a:gd name="T23" fmla="*/ 2147483647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6"/>
                <a:gd name="T38" fmla="*/ 11 w 11"/>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6">
                  <a:moveTo>
                    <a:pt x="6" y="2"/>
                  </a:moveTo>
                  <a:lnTo>
                    <a:pt x="8" y="0"/>
                  </a:lnTo>
                  <a:lnTo>
                    <a:pt x="0" y="2"/>
                  </a:lnTo>
                  <a:lnTo>
                    <a:pt x="1" y="6"/>
                  </a:lnTo>
                  <a:lnTo>
                    <a:pt x="9" y="4"/>
                  </a:lnTo>
                  <a:lnTo>
                    <a:pt x="11" y="2"/>
                  </a:lnTo>
                  <a:lnTo>
                    <a:pt x="9" y="4"/>
                  </a:lnTo>
                  <a:lnTo>
                    <a:pt x="11" y="3"/>
                  </a:lnTo>
                  <a:lnTo>
                    <a:pt x="11" y="2"/>
                  </a:lnTo>
                  <a:lnTo>
                    <a:pt x="10" y="0"/>
                  </a:lnTo>
                  <a:lnTo>
                    <a:pt x="8" y="0"/>
                  </a:lnTo>
                  <a:lnTo>
                    <a:pt x="6" y="2"/>
                  </a:lnTo>
                  <a:close/>
                </a:path>
              </a:pathLst>
            </a:custGeom>
            <a:solidFill>
              <a:srgbClr val="000000"/>
            </a:solidFill>
            <a:ln w="3175" cmpd="sng">
              <a:solidFill>
                <a:srgbClr val="000000"/>
              </a:solidFill>
              <a:round/>
              <a:headEnd/>
              <a:tailEnd/>
            </a:ln>
          </p:spPr>
          <p:txBody>
            <a:bodyPr/>
            <a:lstStyle/>
            <a:p>
              <a:endParaRPr lang="en-US" sz="1350" dirty="0"/>
            </a:p>
          </p:txBody>
        </p:sp>
        <p:sp>
          <p:nvSpPr>
            <p:cNvPr id="90" name="Freeform 98">
              <a:extLst>
                <a:ext uri="{FF2B5EF4-FFF2-40B4-BE49-F238E27FC236}">
                  <a16:creationId xmlns:a16="http://schemas.microsoft.com/office/drawing/2014/main" id="{058F1B11-356B-6E4C-8167-C5074B7A8D57}"/>
                </a:ext>
              </a:extLst>
            </p:cNvPr>
            <p:cNvSpPr>
              <a:spLocks/>
            </p:cNvSpPr>
            <p:nvPr/>
          </p:nvSpPr>
          <p:spPr bwMode="auto">
            <a:xfrm>
              <a:off x="9053514" y="1573214"/>
              <a:ext cx="96837" cy="244475"/>
            </a:xfrm>
            <a:custGeom>
              <a:avLst/>
              <a:gdLst>
                <a:gd name="T0" fmla="*/ 2147483647 w 86"/>
                <a:gd name="T1" fmla="*/ 0 h 216"/>
                <a:gd name="T2" fmla="*/ 0 w 86"/>
                <a:gd name="T3" fmla="*/ 2147483647 h 216"/>
                <a:gd name="T4" fmla="*/ 2147483647 w 86"/>
                <a:gd name="T5" fmla="*/ 2147483647 h 216"/>
                <a:gd name="T6" fmla="*/ 2147483647 w 86"/>
                <a:gd name="T7" fmla="*/ 2147483647 h 216"/>
                <a:gd name="T8" fmla="*/ 2147483647 w 86"/>
                <a:gd name="T9" fmla="*/ 2147483647 h 216"/>
                <a:gd name="T10" fmla="*/ 2147483647 w 86"/>
                <a:gd name="T11" fmla="*/ 2147483647 h 216"/>
                <a:gd name="T12" fmla="*/ 2147483647 w 86"/>
                <a:gd name="T13" fmla="*/ 2147483647 h 216"/>
                <a:gd name="T14" fmla="*/ 2147483647 w 86"/>
                <a:gd name="T15" fmla="*/ 2147483647 h 216"/>
                <a:gd name="T16" fmla="*/ 2147483647 w 86"/>
                <a:gd name="T17" fmla="*/ 2147483647 h 216"/>
                <a:gd name="T18" fmla="*/ 2147483647 w 86"/>
                <a:gd name="T19" fmla="*/ 2147483647 h 216"/>
                <a:gd name="T20" fmla="*/ 2147483647 w 86"/>
                <a:gd name="T21" fmla="*/ 2147483647 h 216"/>
                <a:gd name="T22" fmla="*/ 2147483647 w 86"/>
                <a:gd name="T23" fmla="*/ 2147483647 h 216"/>
                <a:gd name="T24" fmla="*/ 2147483647 w 86"/>
                <a:gd name="T25" fmla="*/ 2147483647 h 216"/>
                <a:gd name="T26" fmla="*/ 2147483647 w 86"/>
                <a:gd name="T27" fmla="*/ 2147483647 h 216"/>
                <a:gd name="T28" fmla="*/ 2147483647 w 86"/>
                <a:gd name="T29" fmla="*/ 2147483647 h 216"/>
                <a:gd name="T30" fmla="*/ 2147483647 w 86"/>
                <a:gd name="T31" fmla="*/ 2147483647 h 216"/>
                <a:gd name="T32" fmla="*/ 2147483647 w 86"/>
                <a:gd name="T33" fmla="*/ 2147483647 h 216"/>
                <a:gd name="T34" fmla="*/ 2147483647 w 86"/>
                <a:gd name="T35" fmla="*/ 2147483647 h 216"/>
                <a:gd name="T36" fmla="*/ 2147483647 w 86"/>
                <a:gd name="T37" fmla="*/ 2147483647 h 216"/>
                <a:gd name="T38" fmla="*/ 2147483647 w 86"/>
                <a:gd name="T39" fmla="*/ 2147483647 h 216"/>
                <a:gd name="T40" fmla="*/ 2147483647 w 86"/>
                <a:gd name="T41" fmla="*/ 2147483647 h 216"/>
                <a:gd name="T42" fmla="*/ 2147483647 w 86"/>
                <a:gd name="T43" fmla="*/ 0 h 216"/>
                <a:gd name="T44" fmla="*/ 2147483647 w 86"/>
                <a:gd name="T45" fmla="*/ 0 h 216"/>
                <a:gd name="T46" fmla="*/ 0 w 86"/>
                <a:gd name="T47" fmla="*/ 2147483647 h 216"/>
                <a:gd name="T48" fmla="*/ 0 w 86"/>
                <a:gd name="T49" fmla="*/ 2147483647 h 216"/>
                <a:gd name="T50" fmla="*/ 2147483647 w 86"/>
                <a:gd name="T51" fmla="*/ 0 h 2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216"/>
                <a:gd name="T80" fmla="*/ 86 w 86"/>
                <a:gd name="T81" fmla="*/ 216 h 2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216">
                  <a:moveTo>
                    <a:pt x="2" y="0"/>
                  </a:moveTo>
                  <a:lnTo>
                    <a:pt x="0" y="4"/>
                  </a:lnTo>
                  <a:lnTo>
                    <a:pt x="12" y="27"/>
                  </a:lnTo>
                  <a:lnTo>
                    <a:pt x="25" y="49"/>
                  </a:lnTo>
                  <a:lnTo>
                    <a:pt x="37" y="72"/>
                  </a:lnTo>
                  <a:lnTo>
                    <a:pt x="48" y="96"/>
                  </a:lnTo>
                  <a:lnTo>
                    <a:pt x="58" y="122"/>
                  </a:lnTo>
                  <a:lnTo>
                    <a:pt x="68" y="150"/>
                  </a:lnTo>
                  <a:lnTo>
                    <a:pt x="75" y="181"/>
                  </a:lnTo>
                  <a:lnTo>
                    <a:pt x="81" y="216"/>
                  </a:lnTo>
                  <a:lnTo>
                    <a:pt x="86" y="216"/>
                  </a:lnTo>
                  <a:lnTo>
                    <a:pt x="80" y="181"/>
                  </a:lnTo>
                  <a:lnTo>
                    <a:pt x="72" y="149"/>
                  </a:lnTo>
                  <a:lnTo>
                    <a:pt x="63" y="121"/>
                  </a:lnTo>
                  <a:lnTo>
                    <a:pt x="53" y="95"/>
                  </a:lnTo>
                  <a:lnTo>
                    <a:pt x="41" y="70"/>
                  </a:lnTo>
                  <a:lnTo>
                    <a:pt x="30" y="47"/>
                  </a:lnTo>
                  <a:lnTo>
                    <a:pt x="17" y="24"/>
                  </a:lnTo>
                  <a:lnTo>
                    <a:pt x="4" y="1"/>
                  </a:lnTo>
                  <a:lnTo>
                    <a:pt x="2" y="5"/>
                  </a:lnTo>
                  <a:lnTo>
                    <a:pt x="4" y="1"/>
                  </a:lnTo>
                  <a:lnTo>
                    <a:pt x="3" y="0"/>
                  </a:lnTo>
                  <a:lnTo>
                    <a:pt x="1" y="0"/>
                  </a:lnTo>
                  <a:lnTo>
                    <a:pt x="0" y="2"/>
                  </a:lnTo>
                  <a:lnTo>
                    <a:pt x="0" y="4"/>
                  </a:lnTo>
                  <a:lnTo>
                    <a:pt x="2" y="0"/>
                  </a:lnTo>
                  <a:close/>
                </a:path>
              </a:pathLst>
            </a:custGeom>
            <a:solidFill>
              <a:srgbClr val="000000"/>
            </a:solidFill>
            <a:ln w="3175" cmpd="sng">
              <a:solidFill>
                <a:srgbClr val="000000"/>
              </a:solidFill>
              <a:round/>
              <a:headEnd/>
              <a:tailEnd/>
            </a:ln>
          </p:spPr>
          <p:txBody>
            <a:bodyPr/>
            <a:lstStyle/>
            <a:p>
              <a:endParaRPr lang="en-US" sz="1350" dirty="0"/>
            </a:p>
          </p:txBody>
        </p:sp>
        <p:sp>
          <p:nvSpPr>
            <p:cNvPr id="91" name="Freeform 99">
              <a:extLst>
                <a:ext uri="{FF2B5EF4-FFF2-40B4-BE49-F238E27FC236}">
                  <a16:creationId xmlns:a16="http://schemas.microsoft.com/office/drawing/2014/main" id="{A6957728-1786-FA41-9A9B-3F2345F5AA86}"/>
                </a:ext>
              </a:extLst>
            </p:cNvPr>
            <p:cNvSpPr>
              <a:spLocks/>
            </p:cNvSpPr>
            <p:nvPr/>
          </p:nvSpPr>
          <p:spPr bwMode="auto">
            <a:xfrm>
              <a:off x="9080501" y="1574800"/>
              <a:ext cx="112713" cy="236538"/>
            </a:xfrm>
            <a:custGeom>
              <a:avLst/>
              <a:gdLst>
                <a:gd name="T0" fmla="*/ 2147483647 w 99"/>
                <a:gd name="T1" fmla="*/ 2147483647 h 209"/>
                <a:gd name="T2" fmla="*/ 2147483647 w 99"/>
                <a:gd name="T3" fmla="*/ 2147483647 h 209"/>
                <a:gd name="T4" fmla="*/ 2147483647 w 99"/>
                <a:gd name="T5" fmla="*/ 2147483647 h 209"/>
                <a:gd name="T6" fmla="*/ 2147483647 w 99"/>
                <a:gd name="T7" fmla="*/ 2147483647 h 209"/>
                <a:gd name="T8" fmla="*/ 2147483647 w 99"/>
                <a:gd name="T9" fmla="*/ 2147483647 h 209"/>
                <a:gd name="T10" fmla="*/ 2147483647 w 99"/>
                <a:gd name="T11" fmla="*/ 2147483647 h 209"/>
                <a:gd name="T12" fmla="*/ 2147483647 w 99"/>
                <a:gd name="T13" fmla="*/ 2147483647 h 209"/>
                <a:gd name="T14" fmla="*/ 2147483647 w 99"/>
                <a:gd name="T15" fmla="*/ 2147483647 h 209"/>
                <a:gd name="T16" fmla="*/ 2147483647 w 99"/>
                <a:gd name="T17" fmla="*/ 2147483647 h 209"/>
                <a:gd name="T18" fmla="*/ 2147483647 w 99"/>
                <a:gd name="T19" fmla="*/ 2147483647 h 209"/>
                <a:gd name="T20" fmla="*/ 2147483647 w 99"/>
                <a:gd name="T21" fmla="*/ 2147483647 h 209"/>
                <a:gd name="T22" fmla="*/ 2147483647 w 99"/>
                <a:gd name="T23" fmla="*/ 2147483647 h 209"/>
                <a:gd name="T24" fmla="*/ 2147483647 w 99"/>
                <a:gd name="T25" fmla="*/ 2147483647 h 209"/>
                <a:gd name="T26" fmla="*/ 2147483647 w 99"/>
                <a:gd name="T27" fmla="*/ 2147483647 h 209"/>
                <a:gd name="T28" fmla="*/ 2147483647 w 99"/>
                <a:gd name="T29" fmla="*/ 2147483647 h 209"/>
                <a:gd name="T30" fmla="*/ 2147483647 w 99"/>
                <a:gd name="T31" fmla="*/ 2147483647 h 209"/>
                <a:gd name="T32" fmla="*/ 2147483647 w 99"/>
                <a:gd name="T33" fmla="*/ 2147483647 h 209"/>
                <a:gd name="T34" fmla="*/ 2147483647 w 99"/>
                <a:gd name="T35" fmla="*/ 0 h 209"/>
                <a:gd name="T36" fmla="*/ 0 w 99"/>
                <a:gd name="T37" fmla="*/ 2147483647 h 209"/>
                <a:gd name="T38" fmla="*/ 2147483647 w 99"/>
                <a:gd name="T39" fmla="*/ 2147483647 h 209"/>
                <a:gd name="T40" fmla="*/ 2147483647 w 99"/>
                <a:gd name="T41" fmla="*/ 2147483647 h 209"/>
                <a:gd name="T42" fmla="*/ 2147483647 w 99"/>
                <a:gd name="T43" fmla="*/ 2147483647 h 209"/>
                <a:gd name="T44" fmla="*/ 2147483647 w 99"/>
                <a:gd name="T45" fmla="*/ 2147483647 h 209"/>
                <a:gd name="T46" fmla="*/ 2147483647 w 99"/>
                <a:gd name="T47" fmla="*/ 2147483647 h 209"/>
                <a:gd name="T48" fmla="*/ 2147483647 w 99"/>
                <a:gd name="T49" fmla="*/ 2147483647 h 209"/>
                <a:gd name="T50" fmla="*/ 2147483647 w 99"/>
                <a:gd name="T51" fmla="*/ 2147483647 h 209"/>
                <a:gd name="T52" fmla="*/ 2147483647 w 99"/>
                <a:gd name="T53" fmla="*/ 2147483647 h 209"/>
                <a:gd name="T54" fmla="*/ 2147483647 w 99"/>
                <a:gd name="T55" fmla="*/ 2147483647 h 209"/>
                <a:gd name="T56" fmla="*/ 2147483647 w 99"/>
                <a:gd name="T57" fmla="*/ 2147483647 h 209"/>
                <a:gd name="T58" fmla="*/ 2147483647 w 99"/>
                <a:gd name="T59" fmla="*/ 2147483647 h 209"/>
                <a:gd name="T60" fmla="*/ 2147483647 w 99"/>
                <a:gd name="T61" fmla="*/ 2147483647 h 209"/>
                <a:gd name="T62" fmla="*/ 2147483647 w 99"/>
                <a:gd name="T63" fmla="*/ 2147483647 h 209"/>
                <a:gd name="T64" fmla="*/ 2147483647 w 99"/>
                <a:gd name="T65" fmla="*/ 2147483647 h 209"/>
                <a:gd name="T66" fmla="*/ 2147483647 w 99"/>
                <a:gd name="T67" fmla="*/ 2147483647 h 209"/>
                <a:gd name="T68" fmla="*/ 2147483647 w 99"/>
                <a:gd name="T69" fmla="*/ 2147483647 h 209"/>
                <a:gd name="T70" fmla="*/ 2147483647 w 99"/>
                <a:gd name="T71" fmla="*/ 2147483647 h 209"/>
                <a:gd name="T72" fmla="*/ 2147483647 w 99"/>
                <a:gd name="T73" fmla="*/ 2147483647 h 209"/>
                <a:gd name="T74" fmla="*/ 2147483647 w 99"/>
                <a:gd name="T75" fmla="*/ 2147483647 h 209"/>
                <a:gd name="T76" fmla="*/ 2147483647 w 99"/>
                <a:gd name="T77" fmla="*/ 2147483647 h 209"/>
                <a:gd name="T78" fmla="*/ 2147483647 w 99"/>
                <a:gd name="T79" fmla="*/ 2147483647 h 209"/>
                <a:gd name="T80" fmla="*/ 2147483647 w 99"/>
                <a:gd name="T81" fmla="*/ 2147483647 h 209"/>
                <a:gd name="T82" fmla="*/ 2147483647 w 99"/>
                <a:gd name="T83" fmla="*/ 2147483647 h 2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
                <a:gd name="T127" fmla="*/ 0 h 209"/>
                <a:gd name="T128" fmla="*/ 99 w 99"/>
                <a:gd name="T129" fmla="*/ 209 h 20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 h="209">
                  <a:moveTo>
                    <a:pt x="97" y="205"/>
                  </a:moveTo>
                  <a:lnTo>
                    <a:pt x="99" y="207"/>
                  </a:lnTo>
                  <a:lnTo>
                    <a:pt x="97" y="195"/>
                  </a:lnTo>
                  <a:lnTo>
                    <a:pt x="94" y="183"/>
                  </a:lnTo>
                  <a:lnTo>
                    <a:pt x="90" y="171"/>
                  </a:lnTo>
                  <a:lnTo>
                    <a:pt x="86" y="158"/>
                  </a:lnTo>
                  <a:lnTo>
                    <a:pt x="81" y="145"/>
                  </a:lnTo>
                  <a:lnTo>
                    <a:pt x="76" y="131"/>
                  </a:lnTo>
                  <a:lnTo>
                    <a:pt x="71" y="118"/>
                  </a:lnTo>
                  <a:lnTo>
                    <a:pt x="65" y="104"/>
                  </a:lnTo>
                  <a:lnTo>
                    <a:pt x="59" y="90"/>
                  </a:lnTo>
                  <a:lnTo>
                    <a:pt x="52" y="76"/>
                  </a:lnTo>
                  <a:lnTo>
                    <a:pt x="45" y="63"/>
                  </a:lnTo>
                  <a:lnTo>
                    <a:pt x="37" y="50"/>
                  </a:lnTo>
                  <a:lnTo>
                    <a:pt x="29" y="37"/>
                  </a:lnTo>
                  <a:lnTo>
                    <a:pt x="21" y="25"/>
                  </a:lnTo>
                  <a:lnTo>
                    <a:pt x="13" y="12"/>
                  </a:lnTo>
                  <a:lnTo>
                    <a:pt x="3" y="0"/>
                  </a:lnTo>
                  <a:lnTo>
                    <a:pt x="0" y="4"/>
                  </a:lnTo>
                  <a:lnTo>
                    <a:pt x="8" y="15"/>
                  </a:lnTo>
                  <a:lnTo>
                    <a:pt x="17" y="27"/>
                  </a:lnTo>
                  <a:lnTo>
                    <a:pt x="25" y="39"/>
                  </a:lnTo>
                  <a:lnTo>
                    <a:pt x="33" y="52"/>
                  </a:lnTo>
                  <a:lnTo>
                    <a:pt x="40" y="65"/>
                  </a:lnTo>
                  <a:lnTo>
                    <a:pt x="47" y="79"/>
                  </a:lnTo>
                  <a:lnTo>
                    <a:pt x="54" y="92"/>
                  </a:lnTo>
                  <a:lnTo>
                    <a:pt x="60" y="105"/>
                  </a:lnTo>
                  <a:lnTo>
                    <a:pt x="66" y="119"/>
                  </a:lnTo>
                  <a:lnTo>
                    <a:pt x="72" y="132"/>
                  </a:lnTo>
                  <a:lnTo>
                    <a:pt x="76" y="146"/>
                  </a:lnTo>
                  <a:lnTo>
                    <a:pt x="81" y="159"/>
                  </a:lnTo>
                  <a:lnTo>
                    <a:pt x="86" y="172"/>
                  </a:lnTo>
                  <a:lnTo>
                    <a:pt x="89" y="184"/>
                  </a:lnTo>
                  <a:lnTo>
                    <a:pt x="92" y="196"/>
                  </a:lnTo>
                  <a:lnTo>
                    <a:pt x="95" y="208"/>
                  </a:lnTo>
                  <a:lnTo>
                    <a:pt x="98" y="209"/>
                  </a:lnTo>
                  <a:lnTo>
                    <a:pt x="95" y="208"/>
                  </a:lnTo>
                  <a:lnTo>
                    <a:pt x="96" y="209"/>
                  </a:lnTo>
                  <a:lnTo>
                    <a:pt x="98" y="209"/>
                  </a:lnTo>
                  <a:lnTo>
                    <a:pt x="99" y="208"/>
                  </a:lnTo>
                  <a:lnTo>
                    <a:pt x="99" y="207"/>
                  </a:lnTo>
                  <a:lnTo>
                    <a:pt x="97" y="205"/>
                  </a:lnTo>
                  <a:close/>
                </a:path>
              </a:pathLst>
            </a:custGeom>
            <a:solidFill>
              <a:srgbClr val="000000"/>
            </a:solidFill>
            <a:ln w="3175" cmpd="sng">
              <a:solidFill>
                <a:srgbClr val="000000"/>
              </a:solidFill>
              <a:round/>
              <a:headEnd/>
              <a:tailEnd/>
            </a:ln>
          </p:spPr>
          <p:txBody>
            <a:bodyPr/>
            <a:lstStyle/>
            <a:p>
              <a:endParaRPr lang="en-US" sz="1350" dirty="0"/>
            </a:p>
          </p:txBody>
        </p:sp>
        <p:sp>
          <p:nvSpPr>
            <p:cNvPr id="92" name="Freeform 100">
              <a:extLst>
                <a:ext uri="{FF2B5EF4-FFF2-40B4-BE49-F238E27FC236}">
                  <a16:creationId xmlns:a16="http://schemas.microsoft.com/office/drawing/2014/main" id="{5D00EA26-05E4-C047-BA6E-4D8B8577FDDA}"/>
                </a:ext>
              </a:extLst>
            </p:cNvPr>
            <p:cNvSpPr>
              <a:spLocks/>
            </p:cNvSpPr>
            <p:nvPr/>
          </p:nvSpPr>
          <p:spPr bwMode="auto">
            <a:xfrm>
              <a:off x="9191625" y="1803400"/>
              <a:ext cx="14288" cy="7938"/>
            </a:xfrm>
            <a:custGeom>
              <a:avLst/>
              <a:gdLst>
                <a:gd name="T0" fmla="*/ 2147483647 w 13"/>
                <a:gd name="T1" fmla="*/ 2147483647 h 6"/>
                <a:gd name="T2" fmla="*/ 2147483647 w 13"/>
                <a:gd name="T3" fmla="*/ 0 h 6"/>
                <a:gd name="T4" fmla="*/ 0 w 13"/>
                <a:gd name="T5" fmla="*/ 2147483647 h 6"/>
                <a:gd name="T6" fmla="*/ 2147483647 w 13"/>
                <a:gd name="T7" fmla="*/ 2147483647 h 6"/>
                <a:gd name="T8" fmla="*/ 2147483647 w 13"/>
                <a:gd name="T9" fmla="*/ 2147483647 h 6"/>
                <a:gd name="T10" fmla="*/ 2147483647 w 13"/>
                <a:gd name="T11" fmla="*/ 2147483647 h 6"/>
                <a:gd name="T12" fmla="*/ 2147483647 w 13"/>
                <a:gd name="T13" fmla="*/ 2147483647 h 6"/>
                <a:gd name="T14" fmla="*/ 2147483647 w 13"/>
                <a:gd name="T15" fmla="*/ 2147483647 h 6"/>
                <a:gd name="T16" fmla="*/ 2147483647 w 13"/>
                <a:gd name="T17" fmla="*/ 2147483647 h 6"/>
                <a:gd name="T18" fmla="*/ 2147483647 w 13"/>
                <a:gd name="T19" fmla="*/ 0 h 6"/>
                <a:gd name="T20" fmla="*/ 2147483647 w 13"/>
                <a:gd name="T21" fmla="*/ 0 h 6"/>
                <a:gd name="T22" fmla="*/ 2147483647 w 13"/>
                <a:gd name="T23" fmla="*/ 2147483647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6"/>
                <a:gd name="T38" fmla="*/ 13 w 13"/>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6">
                  <a:moveTo>
                    <a:pt x="13" y="1"/>
                  </a:moveTo>
                  <a:lnTo>
                    <a:pt x="10" y="0"/>
                  </a:lnTo>
                  <a:lnTo>
                    <a:pt x="0" y="2"/>
                  </a:lnTo>
                  <a:lnTo>
                    <a:pt x="1" y="6"/>
                  </a:lnTo>
                  <a:lnTo>
                    <a:pt x="11" y="4"/>
                  </a:lnTo>
                  <a:lnTo>
                    <a:pt x="8" y="2"/>
                  </a:lnTo>
                  <a:lnTo>
                    <a:pt x="11" y="4"/>
                  </a:lnTo>
                  <a:lnTo>
                    <a:pt x="13" y="3"/>
                  </a:lnTo>
                  <a:lnTo>
                    <a:pt x="13" y="1"/>
                  </a:lnTo>
                  <a:lnTo>
                    <a:pt x="12" y="0"/>
                  </a:lnTo>
                  <a:lnTo>
                    <a:pt x="10" y="0"/>
                  </a:lnTo>
                  <a:lnTo>
                    <a:pt x="13" y="1"/>
                  </a:lnTo>
                  <a:close/>
                </a:path>
              </a:pathLst>
            </a:custGeom>
            <a:solidFill>
              <a:srgbClr val="000000"/>
            </a:solidFill>
            <a:ln w="3175" cmpd="sng">
              <a:solidFill>
                <a:srgbClr val="000000"/>
              </a:solidFill>
              <a:round/>
              <a:headEnd/>
              <a:tailEnd/>
            </a:ln>
          </p:spPr>
          <p:txBody>
            <a:bodyPr/>
            <a:lstStyle/>
            <a:p>
              <a:endParaRPr lang="en-US" sz="1350" dirty="0"/>
            </a:p>
          </p:txBody>
        </p:sp>
        <p:sp>
          <p:nvSpPr>
            <p:cNvPr id="93" name="Freeform 102">
              <a:extLst>
                <a:ext uri="{FF2B5EF4-FFF2-40B4-BE49-F238E27FC236}">
                  <a16:creationId xmlns:a16="http://schemas.microsoft.com/office/drawing/2014/main" id="{1593E3A5-81E6-D642-8A28-174348A3C9CA}"/>
                </a:ext>
              </a:extLst>
            </p:cNvPr>
            <p:cNvSpPr>
              <a:spLocks/>
            </p:cNvSpPr>
            <p:nvPr/>
          </p:nvSpPr>
          <p:spPr bwMode="auto">
            <a:xfrm>
              <a:off x="9963151" y="3613151"/>
              <a:ext cx="320675" cy="434975"/>
            </a:xfrm>
            <a:custGeom>
              <a:avLst/>
              <a:gdLst>
                <a:gd name="T0" fmla="*/ 2147483647 w 167"/>
                <a:gd name="T1" fmla="*/ 2147483647 h 228"/>
                <a:gd name="T2" fmla="*/ 2147483647 w 167"/>
                <a:gd name="T3" fmla="*/ 2147483647 h 228"/>
                <a:gd name="T4" fmla="*/ 2147483647 w 167"/>
                <a:gd name="T5" fmla="*/ 2147483647 h 228"/>
                <a:gd name="T6" fmla="*/ 2147483647 w 167"/>
                <a:gd name="T7" fmla="*/ 2147483647 h 228"/>
                <a:gd name="T8" fmla="*/ 2147483647 w 167"/>
                <a:gd name="T9" fmla="*/ 2147483647 h 228"/>
                <a:gd name="T10" fmla="*/ 2147483647 w 167"/>
                <a:gd name="T11" fmla="*/ 2147483647 h 228"/>
                <a:gd name="T12" fmla="*/ 2147483647 w 167"/>
                <a:gd name="T13" fmla="*/ 2147483647 h 228"/>
                <a:gd name="T14" fmla="*/ 2147483647 w 167"/>
                <a:gd name="T15" fmla="*/ 2147483647 h 228"/>
                <a:gd name="T16" fmla="*/ 2147483647 w 167"/>
                <a:gd name="T17" fmla="*/ 2147483647 h 228"/>
                <a:gd name="T18" fmla="*/ 2147483647 w 167"/>
                <a:gd name="T19" fmla="*/ 2147483647 h 228"/>
                <a:gd name="T20" fmla="*/ 2147483647 w 167"/>
                <a:gd name="T21" fmla="*/ 2147483647 h 228"/>
                <a:gd name="T22" fmla="*/ 2147483647 w 167"/>
                <a:gd name="T23" fmla="*/ 2147483647 h 228"/>
                <a:gd name="T24" fmla="*/ 2147483647 w 167"/>
                <a:gd name="T25" fmla="*/ 2147483647 h 228"/>
                <a:gd name="T26" fmla="*/ 2147483647 w 167"/>
                <a:gd name="T27" fmla="*/ 2147483647 h 228"/>
                <a:gd name="T28" fmla="*/ 2147483647 w 167"/>
                <a:gd name="T29" fmla="*/ 2147483647 h 228"/>
                <a:gd name="T30" fmla="*/ 2147483647 w 167"/>
                <a:gd name="T31" fmla="*/ 2147483647 h 228"/>
                <a:gd name="T32" fmla="*/ 2147483647 w 167"/>
                <a:gd name="T33" fmla="*/ 2147483647 h 228"/>
                <a:gd name="T34" fmla="*/ 2147483647 w 167"/>
                <a:gd name="T35" fmla="*/ 2147483647 h 228"/>
                <a:gd name="T36" fmla="*/ 2147483647 w 167"/>
                <a:gd name="T37" fmla="*/ 2147483647 h 228"/>
                <a:gd name="T38" fmla="*/ 2147483647 w 167"/>
                <a:gd name="T39" fmla="*/ 2147483647 h 228"/>
                <a:gd name="T40" fmla="*/ 2147483647 w 167"/>
                <a:gd name="T41" fmla="*/ 2147483647 h 228"/>
                <a:gd name="T42" fmla="*/ 2147483647 w 167"/>
                <a:gd name="T43" fmla="*/ 2147483647 h 228"/>
                <a:gd name="T44" fmla="*/ 2147483647 w 167"/>
                <a:gd name="T45" fmla="*/ 2147483647 h 228"/>
                <a:gd name="T46" fmla="*/ 2147483647 w 167"/>
                <a:gd name="T47" fmla="*/ 2147483647 h 228"/>
                <a:gd name="T48" fmla="*/ 2147483647 w 167"/>
                <a:gd name="T49" fmla="*/ 2147483647 h 228"/>
                <a:gd name="T50" fmla="*/ 2147483647 w 167"/>
                <a:gd name="T51" fmla="*/ 2147483647 h 228"/>
                <a:gd name="T52" fmla="*/ 2147483647 w 167"/>
                <a:gd name="T53" fmla="*/ 2147483647 h 228"/>
                <a:gd name="T54" fmla="*/ 2147483647 w 167"/>
                <a:gd name="T55" fmla="*/ 2147483647 h 228"/>
                <a:gd name="T56" fmla="*/ 2147483647 w 167"/>
                <a:gd name="T57" fmla="*/ 2147483647 h 228"/>
                <a:gd name="T58" fmla="*/ 2147483647 w 167"/>
                <a:gd name="T59" fmla="*/ 2147483647 h 228"/>
                <a:gd name="T60" fmla="*/ 2147483647 w 167"/>
                <a:gd name="T61" fmla="*/ 2147483647 h 228"/>
                <a:gd name="T62" fmla="*/ 2147483647 w 167"/>
                <a:gd name="T63" fmla="*/ 2147483647 h 228"/>
                <a:gd name="T64" fmla="*/ 2147483647 w 167"/>
                <a:gd name="T65" fmla="*/ 2147483647 h 228"/>
                <a:gd name="T66" fmla="*/ 2147483647 w 167"/>
                <a:gd name="T67" fmla="*/ 2147483647 h 228"/>
                <a:gd name="T68" fmla="*/ 2147483647 w 167"/>
                <a:gd name="T69" fmla="*/ 2147483647 h 228"/>
                <a:gd name="T70" fmla="*/ 2147483647 w 167"/>
                <a:gd name="T71" fmla="*/ 2147483647 h 228"/>
                <a:gd name="T72" fmla="*/ 2147483647 w 167"/>
                <a:gd name="T73" fmla="*/ 2147483647 h 228"/>
                <a:gd name="T74" fmla="*/ 2147483647 w 167"/>
                <a:gd name="T75" fmla="*/ 2147483647 h 228"/>
                <a:gd name="T76" fmla="*/ 2147483647 w 167"/>
                <a:gd name="T77" fmla="*/ 0 h 228"/>
                <a:gd name="T78" fmla="*/ 2147483647 w 167"/>
                <a:gd name="T79" fmla="*/ 0 h 228"/>
                <a:gd name="T80" fmla="*/ 2147483647 w 167"/>
                <a:gd name="T81" fmla="*/ 2147483647 h 228"/>
                <a:gd name="T82" fmla="*/ 2147483647 w 167"/>
                <a:gd name="T83" fmla="*/ 2147483647 h 228"/>
                <a:gd name="T84" fmla="*/ 2147483647 w 167"/>
                <a:gd name="T85" fmla="*/ 2147483647 h 228"/>
                <a:gd name="T86" fmla="*/ 2147483647 w 167"/>
                <a:gd name="T87" fmla="*/ 2147483647 h 228"/>
                <a:gd name="T88" fmla="*/ 2147483647 w 167"/>
                <a:gd name="T89" fmla="*/ 2147483647 h 228"/>
                <a:gd name="T90" fmla="*/ 2147483647 w 167"/>
                <a:gd name="T91" fmla="*/ 2147483647 h 228"/>
                <a:gd name="T92" fmla="*/ 2147483647 w 167"/>
                <a:gd name="T93" fmla="*/ 2147483647 h 228"/>
                <a:gd name="T94" fmla="*/ 0 w 167"/>
                <a:gd name="T95" fmla="*/ 2147483647 h 228"/>
                <a:gd name="T96" fmla="*/ 2147483647 w 167"/>
                <a:gd name="T97" fmla="*/ 2147483647 h 228"/>
                <a:gd name="T98" fmla="*/ 2147483647 w 167"/>
                <a:gd name="T99" fmla="*/ 2147483647 h 228"/>
                <a:gd name="T100" fmla="*/ 2147483647 w 167"/>
                <a:gd name="T101" fmla="*/ 2147483647 h 228"/>
                <a:gd name="T102" fmla="*/ 2147483647 w 167"/>
                <a:gd name="T103" fmla="*/ 2147483647 h 228"/>
                <a:gd name="T104" fmla="*/ 2147483647 w 167"/>
                <a:gd name="T105" fmla="*/ 2147483647 h 228"/>
                <a:gd name="T106" fmla="*/ 2147483647 w 167"/>
                <a:gd name="T107" fmla="*/ 2147483647 h 228"/>
                <a:gd name="T108" fmla="*/ 2147483647 w 167"/>
                <a:gd name="T109" fmla="*/ 2147483647 h 228"/>
                <a:gd name="T110" fmla="*/ 2147483647 w 167"/>
                <a:gd name="T111" fmla="*/ 2147483647 h 228"/>
                <a:gd name="T112" fmla="*/ 2147483647 w 167"/>
                <a:gd name="T113" fmla="*/ 2147483647 h 228"/>
                <a:gd name="T114" fmla="*/ 2147483647 w 167"/>
                <a:gd name="T115" fmla="*/ 2147483647 h 228"/>
                <a:gd name="T116" fmla="*/ 2147483647 w 167"/>
                <a:gd name="T117" fmla="*/ 2147483647 h 228"/>
                <a:gd name="T118" fmla="*/ 2147483647 w 167"/>
                <a:gd name="T119" fmla="*/ 2147483647 h 228"/>
                <a:gd name="T120" fmla="*/ 2147483647 w 167"/>
                <a:gd name="T121" fmla="*/ 2147483647 h 228"/>
                <a:gd name="T122" fmla="*/ 2147483647 w 167"/>
                <a:gd name="T123" fmla="*/ 2147483647 h 228"/>
                <a:gd name="T124" fmla="*/ 2147483647 w 167"/>
                <a:gd name="T125" fmla="*/ 2147483647 h 2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
                <a:gd name="T190" fmla="*/ 0 h 228"/>
                <a:gd name="T191" fmla="*/ 167 w 167"/>
                <a:gd name="T192" fmla="*/ 228 h 2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 h="228">
                  <a:moveTo>
                    <a:pt x="51" y="220"/>
                  </a:moveTo>
                  <a:lnTo>
                    <a:pt x="54" y="221"/>
                  </a:lnTo>
                  <a:lnTo>
                    <a:pt x="58" y="222"/>
                  </a:lnTo>
                  <a:lnTo>
                    <a:pt x="61" y="222"/>
                  </a:lnTo>
                  <a:lnTo>
                    <a:pt x="63" y="222"/>
                  </a:lnTo>
                  <a:lnTo>
                    <a:pt x="66" y="222"/>
                  </a:lnTo>
                  <a:lnTo>
                    <a:pt x="68" y="221"/>
                  </a:lnTo>
                  <a:lnTo>
                    <a:pt x="70" y="220"/>
                  </a:lnTo>
                  <a:lnTo>
                    <a:pt x="71" y="218"/>
                  </a:lnTo>
                  <a:lnTo>
                    <a:pt x="72" y="217"/>
                  </a:lnTo>
                  <a:lnTo>
                    <a:pt x="72" y="215"/>
                  </a:lnTo>
                  <a:lnTo>
                    <a:pt x="72" y="214"/>
                  </a:lnTo>
                  <a:lnTo>
                    <a:pt x="72" y="211"/>
                  </a:lnTo>
                  <a:lnTo>
                    <a:pt x="72" y="209"/>
                  </a:lnTo>
                  <a:lnTo>
                    <a:pt x="71" y="207"/>
                  </a:lnTo>
                  <a:lnTo>
                    <a:pt x="70" y="205"/>
                  </a:lnTo>
                  <a:lnTo>
                    <a:pt x="69" y="204"/>
                  </a:lnTo>
                  <a:lnTo>
                    <a:pt x="66" y="202"/>
                  </a:lnTo>
                  <a:lnTo>
                    <a:pt x="65" y="198"/>
                  </a:lnTo>
                  <a:lnTo>
                    <a:pt x="63" y="195"/>
                  </a:lnTo>
                  <a:lnTo>
                    <a:pt x="62" y="193"/>
                  </a:lnTo>
                  <a:lnTo>
                    <a:pt x="62" y="190"/>
                  </a:lnTo>
                  <a:lnTo>
                    <a:pt x="62" y="186"/>
                  </a:lnTo>
                  <a:lnTo>
                    <a:pt x="62" y="184"/>
                  </a:lnTo>
                  <a:lnTo>
                    <a:pt x="62" y="180"/>
                  </a:lnTo>
                  <a:lnTo>
                    <a:pt x="62" y="177"/>
                  </a:lnTo>
                  <a:lnTo>
                    <a:pt x="63" y="175"/>
                  </a:lnTo>
                  <a:lnTo>
                    <a:pt x="64" y="174"/>
                  </a:lnTo>
                  <a:lnTo>
                    <a:pt x="65" y="172"/>
                  </a:lnTo>
                  <a:lnTo>
                    <a:pt x="66" y="171"/>
                  </a:lnTo>
                  <a:lnTo>
                    <a:pt x="67" y="170"/>
                  </a:lnTo>
                  <a:lnTo>
                    <a:pt x="68" y="169"/>
                  </a:lnTo>
                  <a:lnTo>
                    <a:pt x="70" y="168"/>
                  </a:lnTo>
                  <a:lnTo>
                    <a:pt x="72" y="168"/>
                  </a:lnTo>
                  <a:lnTo>
                    <a:pt x="72" y="167"/>
                  </a:lnTo>
                  <a:lnTo>
                    <a:pt x="74" y="166"/>
                  </a:lnTo>
                  <a:lnTo>
                    <a:pt x="76" y="166"/>
                  </a:lnTo>
                  <a:lnTo>
                    <a:pt x="78" y="166"/>
                  </a:lnTo>
                  <a:lnTo>
                    <a:pt x="80" y="166"/>
                  </a:lnTo>
                  <a:lnTo>
                    <a:pt x="82" y="166"/>
                  </a:lnTo>
                  <a:lnTo>
                    <a:pt x="85" y="166"/>
                  </a:lnTo>
                  <a:lnTo>
                    <a:pt x="87" y="166"/>
                  </a:lnTo>
                  <a:lnTo>
                    <a:pt x="89" y="166"/>
                  </a:lnTo>
                  <a:lnTo>
                    <a:pt x="91" y="167"/>
                  </a:lnTo>
                  <a:lnTo>
                    <a:pt x="93" y="168"/>
                  </a:lnTo>
                  <a:lnTo>
                    <a:pt x="94" y="168"/>
                  </a:lnTo>
                  <a:lnTo>
                    <a:pt x="96" y="169"/>
                  </a:lnTo>
                  <a:lnTo>
                    <a:pt x="98" y="170"/>
                  </a:lnTo>
                  <a:lnTo>
                    <a:pt x="99" y="171"/>
                  </a:lnTo>
                  <a:lnTo>
                    <a:pt x="100" y="172"/>
                  </a:lnTo>
                  <a:lnTo>
                    <a:pt x="100" y="174"/>
                  </a:lnTo>
                  <a:lnTo>
                    <a:pt x="102" y="176"/>
                  </a:lnTo>
                  <a:lnTo>
                    <a:pt x="104" y="178"/>
                  </a:lnTo>
                  <a:lnTo>
                    <a:pt x="104" y="181"/>
                  </a:lnTo>
                  <a:lnTo>
                    <a:pt x="105" y="184"/>
                  </a:lnTo>
                  <a:lnTo>
                    <a:pt x="105" y="187"/>
                  </a:lnTo>
                  <a:lnTo>
                    <a:pt x="104" y="190"/>
                  </a:lnTo>
                  <a:lnTo>
                    <a:pt x="104" y="193"/>
                  </a:lnTo>
                  <a:lnTo>
                    <a:pt x="102" y="195"/>
                  </a:lnTo>
                  <a:lnTo>
                    <a:pt x="101" y="197"/>
                  </a:lnTo>
                  <a:lnTo>
                    <a:pt x="100" y="200"/>
                  </a:lnTo>
                  <a:lnTo>
                    <a:pt x="96" y="204"/>
                  </a:lnTo>
                  <a:lnTo>
                    <a:pt x="93" y="207"/>
                  </a:lnTo>
                  <a:lnTo>
                    <a:pt x="93" y="209"/>
                  </a:lnTo>
                  <a:lnTo>
                    <a:pt x="92" y="210"/>
                  </a:lnTo>
                  <a:lnTo>
                    <a:pt x="91" y="212"/>
                  </a:lnTo>
                  <a:lnTo>
                    <a:pt x="91" y="213"/>
                  </a:lnTo>
                  <a:lnTo>
                    <a:pt x="91" y="215"/>
                  </a:lnTo>
                  <a:lnTo>
                    <a:pt x="92" y="215"/>
                  </a:lnTo>
                  <a:lnTo>
                    <a:pt x="93" y="216"/>
                  </a:lnTo>
                  <a:lnTo>
                    <a:pt x="94" y="217"/>
                  </a:lnTo>
                  <a:lnTo>
                    <a:pt x="95" y="219"/>
                  </a:lnTo>
                  <a:lnTo>
                    <a:pt x="97" y="220"/>
                  </a:lnTo>
                  <a:lnTo>
                    <a:pt x="99" y="221"/>
                  </a:lnTo>
                  <a:lnTo>
                    <a:pt x="101" y="222"/>
                  </a:lnTo>
                  <a:lnTo>
                    <a:pt x="104" y="223"/>
                  </a:lnTo>
                  <a:lnTo>
                    <a:pt x="107" y="224"/>
                  </a:lnTo>
                  <a:lnTo>
                    <a:pt x="110" y="225"/>
                  </a:lnTo>
                  <a:lnTo>
                    <a:pt x="114" y="225"/>
                  </a:lnTo>
                  <a:lnTo>
                    <a:pt x="119" y="226"/>
                  </a:lnTo>
                  <a:lnTo>
                    <a:pt x="122" y="227"/>
                  </a:lnTo>
                  <a:lnTo>
                    <a:pt x="127" y="228"/>
                  </a:lnTo>
                  <a:lnTo>
                    <a:pt x="130" y="228"/>
                  </a:lnTo>
                  <a:lnTo>
                    <a:pt x="135" y="228"/>
                  </a:lnTo>
                  <a:lnTo>
                    <a:pt x="139" y="228"/>
                  </a:lnTo>
                  <a:lnTo>
                    <a:pt x="143" y="228"/>
                  </a:lnTo>
                  <a:lnTo>
                    <a:pt x="147" y="227"/>
                  </a:lnTo>
                  <a:lnTo>
                    <a:pt x="150" y="226"/>
                  </a:lnTo>
                  <a:lnTo>
                    <a:pt x="154" y="225"/>
                  </a:lnTo>
                  <a:lnTo>
                    <a:pt x="157" y="224"/>
                  </a:lnTo>
                  <a:lnTo>
                    <a:pt x="159" y="222"/>
                  </a:lnTo>
                  <a:lnTo>
                    <a:pt x="158" y="219"/>
                  </a:lnTo>
                  <a:lnTo>
                    <a:pt x="158" y="215"/>
                  </a:lnTo>
                  <a:lnTo>
                    <a:pt x="158" y="212"/>
                  </a:lnTo>
                  <a:lnTo>
                    <a:pt x="158" y="208"/>
                  </a:lnTo>
                  <a:lnTo>
                    <a:pt x="158" y="201"/>
                  </a:lnTo>
                  <a:lnTo>
                    <a:pt x="158" y="193"/>
                  </a:lnTo>
                  <a:lnTo>
                    <a:pt x="158" y="186"/>
                  </a:lnTo>
                  <a:lnTo>
                    <a:pt x="158" y="178"/>
                  </a:lnTo>
                  <a:lnTo>
                    <a:pt x="159" y="173"/>
                  </a:lnTo>
                  <a:lnTo>
                    <a:pt x="159" y="168"/>
                  </a:lnTo>
                  <a:lnTo>
                    <a:pt x="159" y="167"/>
                  </a:lnTo>
                  <a:lnTo>
                    <a:pt x="158" y="166"/>
                  </a:lnTo>
                  <a:lnTo>
                    <a:pt x="158" y="164"/>
                  </a:lnTo>
                  <a:lnTo>
                    <a:pt x="157" y="162"/>
                  </a:lnTo>
                  <a:lnTo>
                    <a:pt x="155" y="161"/>
                  </a:lnTo>
                  <a:lnTo>
                    <a:pt x="153" y="160"/>
                  </a:lnTo>
                  <a:lnTo>
                    <a:pt x="151" y="158"/>
                  </a:lnTo>
                  <a:lnTo>
                    <a:pt x="149" y="158"/>
                  </a:lnTo>
                  <a:lnTo>
                    <a:pt x="148" y="157"/>
                  </a:lnTo>
                  <a:lnTo>
                    <a:pt x="145" y="157"/>
                  </a:lnTo>
                  <a:lnTo>
                    <a:pt x="143" y="157"/>
                  </a:lnTo>
                  <a:lnTo>
                    <a:pt x="141" y="157"/>
                  </a:lnTo>
                  <a:lnTo>
                    <a:pt x="139" y="157"/>
                  </a:lnTo>
                  <a:lnTo>
                    <a:pt x="138" y="158"/>
                  </a:lnTo>
                  <a:lnTo>
                    <a:pt x="136" y="159"/>
                  </a:lnTo>
                  <a:lnTo>
                    <a:pt x="135" y="161"/>
                  </a:lnTo>
                  <a:lnTo>
                    <a:pt x="133" y="162"/>
                  </a:lnTo>
                  <a:lnTo>
                    <a:pt x="131" y="163"/>
                  </a:lnTo>
                  <a:lnTo>
                    <a:pt x="129" y="164"/>
                  </a:lnTo>
                  <a:lnTo>
                    <a:pt x="127" y="165"/>
                  </a:lnTo>
                  <a:lnTo>
                    <a:pt x="124" y="165"/>
                  </a:lnTo>
                  <a:lnTo>
                    <a:pt x="121" y="165"/>
                  </a:lnTo>
                  <a:lnTo>
                    <a:pt x="119" y="165"/>
                  </a:lnTo>
                  <a:lnTo>
                    <a:pt x="116" y="164"/>
                  </a:lnTo>
                  <a:lnTo>
                    <a:pt x="113" y="163"/>
                  </a:lnTo>
                  <a:lnTo>
                    <a:pt x="110" y="161"/>
                  </a:lnTo>
                  <a:lnTo>
                    <a:pt x="108" y="159"/>
                  </a:lnTo>
                  <a:lnTo>
                    <a:pt x="106" y="157"/>
                  </a:lnTo>
                  <a:lnTo>
                    <a:pt x="105" y="156"/>
                  </a:lnTo>
                  <a:lnTo>
                    <a:pt x="104" y="155"/>
                  </a:lnTo>
                  <a:lnTo>
                    <a:pt x="103" y="153"/>
                  </a:lnTo>
                  <a:lnTo>
                    <a:pt x="103" y="152"/>
                  </a:lnTo>
                  <a:lnTo>
                    <a:pt x="102" y="150"/>
                  </a:lnTo>
                  <a:lnTo>
                    <a:pt x="102" y="148"/>
                  </a:lnTo>
                  <a:lnTo>
                    <a:pt x="101" y="147"/>
                  </a:lnTo>
                  <a:lnTo>
                    <a:pt x="101" y="145"/>
                  </a:lnTo>
                  <a:lnTo>
                    <a:pt x="101" y="143"/>
                  </a:lnTo>
                  <a:lnTo>
                    <a:pt x="102" y="140"/>
                  </a:lnTo>
                  <a:lnTo>
                    <a:pt x="102" y="138"/>
                  </a:lnTo>
                  <a:lnTo>
                    <a:pt x="103" y="137"/>
                  </a:lnTo>
                  <a:lnTo>
                    <a:pt x="103" y="135"/>
                  </a:lnTo>
                  <a:lnTo>
                    <a:pt x="104" y="133"/>
                  </a:lnTo>
                  <a:lnTo>
                    <a:pt x="105" y="132"/>
                  </a:lnTo>
                  <a:lnTo>
                    <a:pt x="106" y="130"/>
                  </a:lnTo>
                  <a:lnTo>
                    <a:pt x="109" y="128"/>
                  </a:lnTo>
                  <a:lnTo>
                    <a:pt x="110" y="126"/>
                  </a:lnTo>
                  <a:lnTo>
                    <a:pt x="113" y="124"/>
                  </a:lnTo>
                  <a:lnTo>
                    <a:pt x="117" y="123"/>
                  </a:lnTo>
                  <a:lnTo>
                    <a:pt x="120" y="122"/>
                  </a:lnTo>
                  <a:lnTo>
                    <a:pt x="122" y="122"/>
                  </a:lnTo>
                  <a:lnTo>
                    <a:pt x="125" y="122"/>
                  </a:lnTo>
                  <a:lnTo>
                    <a:pt x="129" y="122"/>
                  </a:lnTo>
                  <a:lnTo>
                    <a:pt x="131" y="123"/>
                  </a:lnTo>
                  <a:lnTo>
                    <a:pt x="134" y="124"/>
                  </a:lnTo>
                  <a:lnTo>
                    <a:pt x="136" y="126"/>
                  </a:lnTo>
                  <a:lnTo>
                    <a:pt x="138" y="127"/>
                  </a:lnTo>
                  <a:lnTo>
                    <a:pt x="139" y="128"/>
                  </a:lnTo>
                  <a:lnTo>
                    <a:pt x="140" y="129"/>
                  </a:lnTo>
                  <a:lnTo>
                    <a:pt x="141" y="130"/>
                  </a:lnTo>
                  <a:lnTo>
                    <a:pt x="143" y="130"/>
                  </a:lnTo>
                  <a:lnTo>
                    <a:pt x="145" y="131"/>
                  </a:lnTo>
                  <a:lnTo>
                    <a:pt x="147" y="132"/>
                  </a:lnTo>
                  <a:lnTo>
                    <a:pt x="148" y="132"/>
                  </a:lnTo>
                  <a:lnTo>
                    <a:pt x="150" y="132"/>
                  </a:lnTo>
                  <a:lnTo>
                    <a:pt x="152" y="132"/>
                  </a:lnTo>
                  <a:lnTo>
                    <a:pt x="154" y="132"/>
                  </a:lnTo>
                  <a:lnTo>
                    <a:pt x="156" y="131"/>
                  </a:lnTo>
                  <a:lnTo>
                    <a:pt x="158" y="131"/>
                  </a:lnTo>
                  <a:lnTo>
                    <a:pt x="159" y="130"/>
                  </a:lnTo>
                  <a:lnTo>
                    <a:pt x="161" y="129"/>
                  </a:lnTo>
                  <a:lnTo>
                    <a:pt x="163" y="128"/>
                  </a:lnTo>
                  <a:lnTo>
                    <a:pt x="165" y="127"/>
                  </a:lnTo>
                  <a:lnTo>
                    <a:pt x="165" y="126"/>
                  </a:lnTo>
                  <a:lnTo>
                    <a:pt x="166" y="126"/>
                  </a:lnTo>
                  <a:lnTo>
                    <a:pt x="167" y="124"/>
                  </a:lnTo>
                  <a:lnTo>
                    <a:pt x="167" y="123"/>
                  </a:lnTo>
                  <a:lnTo>
                    <a:pt x="167" y="120"/>
                  </a:lnTo>
                  <a:lnTo>
                    <a:pt x="167" y="117"/>
                  </a:lnTo>
                  <a:lnTo>
                    <a:pt x="167" y="113"/>
                  </a:lnTo>
                  <a:lnTo>
                    <a:pt x="167" y="109"/>
                  </a:lnTo>
                  <a:lnTo>
                    <a:pt x="167" y="106"/>
                  </a:lnTo>
                  <a:lnTo>
                    <a:pt x="167" y="101"/>
                  </a:lnTo>
                  <a:lnTo>
                    <a:pt x="165" y="93"/>
                  </a:lnTo>
                  <a:lnTo>
                    <a:pt x="163" y="86"/>
                  </a:lnTo>
                  <a:lnTo>
                    <a:pt x="161" y="79"/>
                  </a:lnTo>
                  <a:lnTo>
                    <a:pt x="159" y="73"/>
                  </a:lnTo>
                  <a:lnTo>
                    <a:pt x="155" y="74"/>
                  </a:lnTo>
                  <a:lnTo>
                    <a:pt x="150" y="74"/>
                  </a:lnTo>
                  <a:lnTo>
                    <a:pt x="146" y="75"/>
                  </a:lnTo>
                  <a:lnTo>
                    <a:pt x="141" y="75"/>
                  </a:lnTo>
                  <a:lnTo>
                    <a:pt x="137" y="75"/>
                  </a:lnTo>
                  <a:lnTo>
                    <a:pt x="132" y="75"/>
                  </a:lnTo>
                  <a:lnTo>
                    <a:pt x="128" y="74"/>
                  </a:lnTo>
                  <a:lnTo>
                    <a:pt x="124" y="74"/>
                  </a:lnTo>
                  <a:lnTo>
                    <a:pt x="116" y="73"/>
                  </a:lnTo>
                  <a:lnTo>
                    <a:pt x="110" y="72"/>
                  </a:lnTo>
                  <a:lnTo>
                    <a:pt x="106" y="71"/>
                  </a:lnTo>
                  <a:lnTo>
                    <a:pt x="104" y="71"/>
                  </a:lnTo>
                  <a:lnTo>
                    <a:pt x="101" y="70"/>
                  </a:lnTo>
                  <a:lnTo>
                    <a:pt x="98" y="68"/>
                  </a:lnTo>
                  <a:lnTo>
                    <a:pt x="95" y="66"/>
                  </a:lnTo>
                  <a:lnTo>
                    <a:pt x="93" y="63"/>
                  </a:lnTo>
                  <a:lnTo>
                    <a:pt x="92" y="61"/>
                  </a:lnTo>
                  <a:lnTo>
                    <a:pt x="91" y="59"/>
                  </a:lnTo>
                  <a:lnTo>
                    <a:pt x="91" y="56"/>
                  </a:lnTo>
                  <a:lnTo>
                    <a:pt x="90" y="54"/>
                  </a:lnTo>
                  <a:lnTo>
                    <a:pt x="90" y="51"/>
                  </a:lnTo>
                  <a:lnTo>
                    <a:pt x="90" y="49"/>
                  </a:lnTo>
                  <a:lnTo>
                    <a:pt x="91" y="46"/>
                  </a:lnTo>
                  <a:lnTo>
                    <a:pt x="91" y="44"/>
                  </a:lnTo>
                  <a:lnTo>
                    <a:pt x="92" y="42"/>
                  </a:lnTo>
                  <a:lnTo>
                    <a:pt x="93" y="41"/>
                  </a:lnTo>
                  <a:lnTo>
                    <a:pt x="95" y="39"/>
                  </a:lnTo>
                  <a:lnTo>
                    <a:pt x="97" y="37"/>
                  </a:lnTo>
                  <a:lnTo>
                    <a:pt x="98" y="35"/>
                  </a:lnTo>
                  <a:lnTo>
                    <a:pt x="100" y="33"/>
                  </a:lnTo>
                  <a:lnTo>
                    <a:pt x="100" y="31"/>
                  </a:lnTo>
                  <a:lnTo>
                    <a:pt x="101" y="28"/>
                  </a:lnTo>
                  <a:lnTo>
                    <a:pt x="102" y="25"/>
                  </a:lnTo>
                  <a:lnTo>
                    <a:pt x="103" y="22"/>
                  </a:lnTo>
                  <a:lnTo>
                    <a:pt x="103" y="19"/>
                  </a:lnTo>
                  <a:lnTo>
                    <a:pt x="102" y="15"/>
                  </a:lnTo>
                  <a:lnTo>
                    <a:pt x="101" y="13"/>
                  </a:lnTo>
                  <a:lnTo>
                    <a:pt x="100" y="9"/>
                  </a:lnTo>
                  <a:lnTo>
                    <a:pt x="100" y="8"/>
                  </a:lnTo>
                  <a:lnTo>
                    <a:pt x="99" y="7"/>
                  </a:lnTo>
                  <a:lnTo>
                    <a:pt x="98" y="5"/>
                  </a:lnTo>
                  <a:lnTo>
                    <a:pt x="97" y="4"/>
                  </a:lnTo>
                  <a:lnTo>
                    <a:pt x="95" y="3"/>
                  </a:lnTo>
                  <a:lnTo>
                    <a:pt x="93" y="3"/>
                  </a:lnTo>
                  <a:lnTo>
                    <a:pt x="91" y="2"/>
                  </a:lnTo>
                  <a:lnTo>
                    <a:pt x="90" y="1"/>
                  </a:lnTo>
                  <a:lnTo>
                    <a:pt x="88" y="0"/>
                  </a:lnTo>
                  <a:lnTo>
                    <a:pt x="86" y="0"/>
                  </a:lnTo>
                  <a:lnTo>
                    <a:pt x="83" y="0"/>
                  </a:lnTo>
                  <a:lnTo>
                    <a:pt x="81" y="0"/>
                  </a:lnTo>
                  <a:lnTo>
                    <a:pt x="78" y="0"/>
                  </a:lnTo>
                  <a:lnTo>
                    <a:pt x="76" y="0"/>
                  </a:lnTo>
                  <a:lnTo>
                    <a:pt x="73" y="0"/>
                  </a:lnTo>
                  <a:lnTo>
                    <a:pt x="72" y="1"/>
                  </a:lnTo>
                  <a:lnTo>
                    <a:pt x="70" y="1"/>
                  </a:lnTo>
                  <a:lnTo>
                    <a:pt x="68" y="2"/>
                  </a:lnTo>
                  <a:lnTo>
                    <a:pt x="66" y="3"/>
                  </a:lnTo>
                  <a:lnTo>
                    <a:pt x="65" y="3"/>
                  </a:lnTo>
                  <a:lnTo>
                    <a:pt x="63" y="4"/>
                  </a:lnTo>
                  <a:lnTo>
                    <a:pt x="62" y="5"/>
                  </a:lnTo>
                  <a:lnTo>
                    <a:pt x="62" y="6"/>
                  </a:lnTo>
                  <a:lnTo>
                    <a:pt x="60" y="8"/>
                  </a:lnTo>
                  <a:lnTo>
                    <a:pt x="59" y="10"/>
                  </a:lnTo>
                  <a:lnTo>
                    <a:pt x="57" y="13"/>
                  </a:lnTo>
                  <a:lnTo>
                    <a:pt x="56" y="16"/>
                  </a:lnTo>
                  <a:lnTo>
                    <a:pt x="56" y="19"/>
                  </a:lnTo>
                  <a:lnTo>
                    <a:pt x="56" y="22"/>
                  </a:lnTo>
                  <a:lnTo>
                    <a:pt x="56" y="25"/>
                  </a:lnTo>
                  <a:lnTo>
                    <a:pt x="57" y="28"/>
                  </a:lnTo>
                  <a:lnTo>
                    <a:pt x="59" y="31"/>
                  </a:lnTo>
                  <a:lnTo>
                    <a:pt x="60" y="32"/>
                  </a:lnTo>
                  <a:lnTo>
                    <a:pt x="62" y="35"/>
                  </a:lnTo>
                  <a:lnTo>
                    <a:pt x="63" y="37"/>
                  </a:lnTo>
                  <a:lnTo>
                    <a:pt x="65" y="40"/>
                  </a:lnTo>
                  <a:lnTo>
                    <a:pt x="67" y="42"/>
                  </a:lnTo>
                  <a:lnTo>
                    <a:pt x="68" y="44"/>
                  </a:lnTo>
                  <a:lnTo>
                    <a:pt x="68" y="47"/>
                  </a:lnTo>
                  <a:lnTo>
                    <a:pt x="68" y="50"/>
                  </a:lnTo>
                  <a:lnTo>
                    <a:pt x="68" y="52"/>
                  </a:lnTo>
                  <a:lnTo>
                    <a:pt x="67" y="55"/>
                  </a:lnTo>
                  <a:lnTo>
                    <a:pt x="66" y="58"/>
                  </a:lnTo>
                  <a:lnTo>
                    <a:pt x="64" y="60"/>
                  </a:lnTo>
                  <a:lnTo>
                    <a:pt x="62" y="62"/>
                  </a:lnTo>
                  <a:lnTo>
                    <a:pt x="60" y="64"/>
                  </a:lnTo>
                  <a:lnTo>
                    <a:pt x="57" y="66"/>
                  </a:lnTo>
                  <a:lnTo>
                    <a:pt x="54" y="68"/>
                  </a:lnTo>
                  <a:lnTo>
                    <a:pt x="51" y="70"/>
                  </a:lnTo>
                  <a:lnTo>
                    <a:pt x="46" y="71"/>
                  </a:lnTo>
                  <a:lnTo>
                    <a:pt x="43" y="71"/>
                  </a:lnTo>
                  <a:lnTo>
                    <a:pt x="39" y="71"/>
                  </a:lnTo>
                  <a:lnTo>
                    <a:pt x="34" y="71"/>
                  </a:lnTo>
                  <a:lnTo>
                    <a:pt x="29" y="71"/>
                  </a:lnTo>
                  <a:lnTo>
                    <a:pt x="24" y="71"/>
                  </a:lnTo>
                  <a:lnTo>
                    <a:pt x="17" y="71"/>
                  </a:lnTo>
                  <a:lnTo>
                    <a:pt x="11" y="71"/>
                  </a:lnTo>
                  <a:lnTo>
                    <a:pt x="5" y="71"/>
                  </a:lnTo>
                  <a:lnTo>
                    <a:pt x="4" y="75"/>
                  </a:lnTo>
                  <a:lnTo>
                    <a:pt x="3" y="81"/>
                  </a:lnTo>
                  <a:lnTo>
                    <a:pt x="2" y="89"/>
                  </a:lnTo>
                  <a:lnTo>
                    <a:pt x="1" y="96"/>
                  </a:lnTo>
                  <a:lnTo>
                    <a:pt x="0" y="103"/>
                  </a:lnTo>
                  <a:lnTo>
                    <a:pt x="0" y="109"/>
                  </a:lnTo>
                  <a:lnTo>
                    <a:pt x="0" y="115"/>
                  </a:lnTo>
                  <a:lnTo>
                    <a:pt x="0" y="118"/>
                  </a:lnTo>
                  <a:lnTo>
                    <a:pt x="1" y="120"/>
                  </a:lnTo>
                  <a:lnTo>
                    <a:pt x="2" y="122"/>
                  </a:lnTo>
                  <a:lnTo>
                    <a:pt x="3" y="123"/>
                  </a:lnTo>
                  <a:lnTo>
                    <a:pt x="5" y="125"/>
                  </a:lnTo>
                  <a:lnTo>
                    <a:pt x="6" y="126"/>
                  </a:lnTo>
                  <a:lnTo>
                    <a:pt x="8" y="127"/>
                  </a:lnTo>
                  <a:lnTo>
                    <a:pt x="11" y="128"/>
                  </a:lnTo>
                  <a:lnTo>
                    <a:pt x="13" y="128"/>
                  </a:lnTo>
                  <a:lnTo>
                    <a:pt x="15" y="128"/>
                  </a:lnTo>
                  <a:lnTo>
                    <a:pt x="18" y="128"/>
                  </a:lnTo>
                  <a:lnTo>
                    <a:pt x="21" y="128"/>
                  </a:lnTo>
                  <a:lnTo>
                    <a:pt x="23" y="128"/>
                  </a:lnTo>
                  <a:lnTo>
                    <a:pt x="25" y="128"/>
                  </a:lnTo>
                  <a:lnTo>
                    <a:pt x="27" y="127"/>
                  </a:lnTo>
                  <a:lnTo>
                    <a:pt x="29" y="126"/>
                  </a:lnTo>
                  <a:lnTo>
                    <a:pt x="31" y="124"/>
                  </a:lnTo>
                  <a:lnTo>
                    <a:pt x="33" y="123"/>
                  </a:lnTo>
                  <a:lnTo>
                    <a:pt x="34" y="121"/>
                  </a:lnTo>
                  <a:lnTo>
                    <a:pt x="37" y="121"/>
                  </a:lnTo>
                  <a:lnTo>
                    <a:pt x="40" y="120"/>
                  </a:lnTo>
                  <a:lnTo>
                    <a:pt x="42" y="120"/>
                  </a:lnTo>
                  <a:lnTo>
                    <a:pt x="44" y="120"/>
                  </a:lnTo>
                  <a:lnTo>
                    <a:pt x="47" y="121"/>
                  </a:lnTo>
                  <a:lnTo>
                    <a:pt x="50" y="122"/>
                  </a:lnTo>
                  <a:lnTo>
                    <a:pt x="53" y="123"/>
                  </a:lnTo>
                  <a:lnTo>
                    <a:pt x="54" y="125"/>
                  </a:lnTo>
                  <a:lnTo>
                    <a:pt x="56" y="127"/>
                  </a:lnTo>
                  <a:lnTo>
                    <a:pt x="58" y="129"/>
                  </a:lnTo>
                  <a:lnTo>
                    <a:pt x="60" y="132"/>
                  </a:lnTo>
                  <a:lnTo>
                    <a:pt x="61" y="135"/>
                  </a:lnTo>
                  <a:lnTo>
                    <a:pt x="62" y="138"/>
                  </a:lnTo>
                  <a:lnTo>
                    <a:pt x="62" y="142"/>
                  </a:lnTo>
                  <a:lnTo>
                    <a:pt x="62" y="145"/>
                  </a:lnTo>
                  <a:lnTo>
                    <a:pt x="61" y="147"/>
                  </a:lnTo>
                  <a:lnTo>
                    <a:pt x="60" y="149"/>
                  </a:lnTo>
                  <a:lnTo>
                    <a:pt x="58" y="151"/>
                  </a:lnTo>
                  <a:lnTo>
                    <a:pt x="56" y="153"/>
                  </a:lnTo>
                  <a:lnTo>
                    <a:pt x="54" y="155"/>
                  </a:lnTo>
                  <a:lnTo>
                    <a:pt x="53" y="156"/>
                  </a:lnTo>
                  <a:lnTo>
                    <a:pt x="50" y="157"/>
                  </a:lnTo>
                  <a:lnTo>
                    <a:pt x="47" y="157"/>
                  </a:lnTo>
                  <a:lnTo>
                    <a:pt x="44" y="158"/>
                  </a:lnTo>
                  <a:lnTo>
                    <a:pt x="42" y="158"/>
                  </a:lnTo>
                  <a:lnTo>
                    <a:pt x="40" y="158"/>
                  </a:lnTo>
                  <a:lnTo>
                    <a:pt x="37" y="157"/>
                  </a:lnTo>
                  <a:lnTo>
                    <a:pt x="34" y="157"/>
                  </a:lnTo>
                  <a:lnTo>
                    <a:pt x="33" y="155"/>
                  </a:lnTo>
                  <a:lnTo>
                    <a:pt x="31" y="153"/>
                  </a:lnTo>
                  <a:lnTo>
                    <a:pt x="30" y="151"/>
                  </a:lnTo>
                  <a:lnTo>
                    <a:pt x="28" y="150"/>
                  </a:lnTo>
                  <a:lnTo>
                    <a:pt x="26" y="149"/>
                  </a:lnTo>
                  <a:lnTo>
                    <a:pt x="24" y="148"/>
                  </a:lnTo>
                  <a:lnTo>
                    <a:pt x="22" y="148"/>
                  </a:lnTo>
                  <a:lnTo>
                    <a:pt x="20" y="148"/>
                  </a:lnTo>
                  <a:lnTo>
                    <a:pt x="17" y="148"/>
                  </a:lnTo>
                  <a:lnTo>
                    <a:pt x="15" y="148"/>
                  </a:lnTo>
                  <a:lnTo>
                    <a:pt x="14" y="150"/>
                  </a:lnTo>
                  <a:lnTo>
                    <a:pt x="11" y="151"/>
                  </a:lnTo>
                  <a:lnTo>
                    <a:pt x="9" y="152"/>
                  </a:lnTo>
                  <a:lnTo>
                    <a:pt x="7" y="154"/>
                  </a:lnTo>
                  <a:lnTo>
                    <a:pt x="5" y="156"/>
                  </a:lnTo>
                  <a:lnTo>
                    <a:pt x="5" y="157"/>
                  </a:lnTo>
                  <a:lnTo>
                    <a:pt x="3" y="159"/>
                  </a:lnTo>
                  <a:lnTo>
                    <a:pt x="2" y="162"/>
                  </a:lnTo>
                  <a:lnTo>
                    <a:pt x="1" y="164"/>
                  </a:lnTo>
                  <a:lnTo>
                    <a:pt x="1" y="167"/>
                  </a:lnTo>
                  <a:lnTo>
                    <a:pt x="1" y="170"/>
                  </a:lnTo>
                  <a:lnTo>
                    <a:pt x="2" y="174"/>
                  </a:lnTo>
                  <a:lnTo>
                    <a:pt x="3" y="182"/>
                  </a:lnTo>
                  <a:lnTo>
                    <a:pt x="5" y="191"/>
                  </a:lnTo>
                  <a:lnTo>
                    <a:pt x="5" y="195"/>
                  </a:lnTo>
                  <a:lnTo>
                    <a:pt x="6" y="199"/>
                  </a:lnTo>
                  <a:lnTo>
                    <a:pt x="6" y="204"/>
                  </a:lnTo>
                  <a:lnTo>
                    <a:pt x="7" y="208"/>
                  </a:lnTo>
                  <a:lnTo>
                    <a:pt x="7" y="212"/>
                  </a:lnTo>
                  <a:lnTo>
                    <a:pt x="6" y="215"/>
                  </a:lnTo>
                  <a:lnTo>
                    <a:pt x="6" y="217"/>
                  </a:lnTo>
                  <a:lnTo>
                    <a:pt x="5" y="219"/>
                  </a:lnTo>
                  <a:lnTo>
                    <a:pt x="5" y="221"/>
                  </a:lnTo>
                  <a:lnTo>
                    <a:pt x="5" y="222"/>
                  </a:lnTo>
                  <a:lnTo>
                    <a:pt x="11" y="221"/>
                  </a:lnTo>
                  <a:lnTo>
                    <a:pt x="17" y="219"/>
                  </a:lnTo>
                  <a:lnTo>
                    <a:pt x="24" y="219"/>
                  </a:lnTo>
                  <a:lnTo>
                    <a:pt x="30" y="218"/>
                  </a:lnTo>
                  <a:lnTo>
                    <a:pt x="35" y="217"/>
                  </a:lnTo>
                  <a:lnTo>
                    <a:pt x="41" y="217"/>
                  </a:lnTo>
                  <a:lnTo>
                    <a:pt x="43" y="218"/>
                  </a:lnTo>
                  <a:lnTo>
                    <a:pt x="46" y="218"/>
                  </a:lnTo>
                  <a:lnTo>
                    <a:pt x="48" y="219"/>
                  </a:lnTo>
                  <a:lnTo>
                    <a:pt x="51" y="220"/>
                  </a:lnTo>
                  <a:close/>
                </a:path>
              </a:pathLst>
            </a:custGeom>
            <a:solidFill>
              <a:srgbClr val="971535"/>
            </a:solidFill>
            <a:ln w="3175" cmpd="sng">
              <a:solidFill>
                <a:srgbClr val="000000"/>
              </a:solidFill>
              <a:round/>
              <a:headEnd/>
              <a:tailEnd/>
            </a:ln>
          </p:spPr>
          <p:txBody>
            <a:bodyPr/>
            <a:lstStyle/>
            <a:p>
              <a:endParaRPr lang="en-US" sz="1350" dirty="0"/>
            </a:p>
          </p:txBody>
        </p:sp>
        <p:sp>
          <p:nvSpPr>
            <p:cNvPr id="94" name="Freeform 103">
              <a:extLst>
                <a:ext uri="{FF2B5EF4-FFF2-40B4-BE49-F238E27FC236}">
                  <a16:creationId xmlns:a16="http://schemas.microsoft.com/office/drawing/2014/main" id="{6126D9B5-E033-C841-B122-3CFF4BDC92D6}"/>
                </a:ext>
              </a:extLst>
            </p:cNvPr>
            <p:cNvSpPr>
              <a:spLocks/>
            </p:cNvSpPr>
            <p:nvPr/>
          </p:nvSpPr>
          <p:spPr bwMode="auto">
            <a:xfrm>
              <a:off x="9867901" y="3927476"/>
              <a:ext cx="512763" cy="396875"/>
            </a:xfrm>
            <a:custGeom>
              <a:avLst/>
              <a:gdLst>
                <a:gd name="T0" fmla="*/ 2147483647 w 268"/>
                <a:gd name="T1" fmla="*/ 2147483647 h 208"/>
                <a:gd name="T2" fmla="*/ 2147483647 w 268"/>
                <a:gd name="T3" fmla="*/ 2147483647 h 208"/>
                <a:gd name="T4" fmla="*/ 2147483647 w 268"/>
                <a:gd name="T5" fmla="*/ 2147483647 h 208"/>
                <a:gd name="T6" fmla="*/ 2147483647 w 268"/>
                <a:gd name="T7" fmla="*/ 2147483647 h 208"/>
                <a:gd name="T8" fmla="*/ 0 w 268"/>
                <a:gd name="T9" fmla="*/ 2147483647 h 208"/>
                <a:gd name="T10" fmla="*/ 2147483647 w 268"/>
                <a:gd name="T11" fmla="*/ 2147483647 h 208"/>
                <a:gd name="T12" fmla="*/ 2147483647 w 268"/>
                <a:gd name="T13" fmla="*/ 2147483647 h 208"/>
                <a:gd name="T14" fmla="*/ 2147483647 w 268"/>
                <a:gd name="T15" fmla="*/ 2147483647 h 208"/>
                <a:gd name="T16" fmla="*/ 2147483647 w 268"/>
                <a:gd name="T17" fmla="*/ 2147483647 h 208"/>
                <a:gd name="T18" fmla="*/ 2147483647 w 268"/>
                <a:gd name="T19" fmla="*/ 2147483647 h 208"/>
                <a:gd name="T20" fmla="*/ 2147483647 w 268"/>
                <a:gd name="T21" fmla="*/ 2147483647 h 208"/>
                <a:gd name="T22" fmla="*/ 2147483647 w 268"/>
                <a:gd name="T23" fmla="*/ 2147483647 h 208"/>
                <a:gd name="T24" fmla="*/ 2147483647 w 268"/>
                <a:gd name="T25" fmla="*/ 2147483647 h 208"/>
                <a:gd name="T26" fmla="*/ 2147483647 w 268"/>
                <a:gd name="T27" fmla="*/ 2147483647 h 208"/>
                <a:gd name="T28" fmla="*/ 2147483647 w 268"/>
                <a:gd name="T29" fmla="*/ 2147483647 h 208"/>
                <a:gd name="T30" fmla="*/ 2147483647 w 268"/>
                <a:gd name="T31" fmla="*/ 2147483647 h 208"/>
                <a:gd name="T32" fmla="*/ 2147483647 w 268"/>
                <a:gd name="T33" fmla="*/ 2147483647 h 208"/>
                <a:gd name="T34" fmla="*/ 2147483647 w 268"/>
                <a:gd name="T35" fmla="*/ 2147483647 h 208"/>
                <a:gd name="T36" fmla="*/ 2147483647 w 268"/>
                <a:gd name="T37" fmla="*/ 2147483647 h 208"/>
                <a:gd name="T38" fmla="*/ 2147483647 w 268"/>
                <a:gd name="T39" fmla="*/ 2147483647 h 208"/>
                <a:gd name="T40" fmla="*/ 2147483647 w 268"/>
                <a:gd name="T41" fmla="*/ 2147483647 h 208"/>
                <a:gd name="T42" fmla="*/ 2147483647 w 268"/>
                <a:gd name="T43" fmla="*/ 2147483647 h 208"/>
                <a:gd name="T44" fmla="*/ 2147483647 w 268"/>
                <a:gd name="T45" fmla="*/ 2147483647 h 208"/>
                <a:gd name="T46" fmla="*/ 2147483647 w 268"/>
                <a:gd name="T47" fmla="*/ 2147483647 h 208"/>
                <a:gd name="T48" fmla="*/ 2147483647 w 268"/>
                <a:gd name="T49" fmla="*/ 2147483647 h 208"/>
                <a:gd name="T50" fmla="*/ 2147483647 w 268"/>
                <a:gd name="T51" fmla="*/ 2147483647 h 208"/>
                <a:gd name="T52" fmla="*/ 2147483647 w 268"/>
                <a:gd name="T53" fmla="*/ 2147483647 h 208"/>
                <a:gd name="T54" fmla="*/ 2147483647 w 268"/>
                <a:gd name="T55" fmla="*/ 2147483647 h 208"/>
                <a:gd name="T56" fmla="*/ 2147483647 w 268"/>
                <a:gd name="T57" fmla="*/ 2147483647 h 208"/>
                <a:gd name="T58" fmla="*/ 2147483647 w 268"/>
                <a:gd name="T59" fmla="*/ 2147483647 h 208"/>
                <a:gd name="T60" fmla="*/ 2147483647 w 268"/>
                <a:gd name="T61" fmla="*/ 2147483647 h 208"/>
                <a:gd name="T62" fmla="*/ 2147483647 w 268"/>
                <a:gd name="T63" fmla="*/ 2147483647 h 208"/>
                <a:gd name="T64" fmla="*/ 2147483647 w 268"/>
                <a:gd name="T65" fmla="*/ 2147483647 h 208"/>
                <a:gd name="T66" fmla="*/ 2147483647 w 268"/>
                <a:gd name="T67" fmla="*/ 2147483647 h 208"/>
                <a:gd name="T68" fmla="*/ 2147483647 w 268"/>
                <a:gd name="T69" fmla="*/ 2147483647 h 208"/>
                <a:gd name="T70" fmla="*/ 2147483647 w 268"/>
                <a:gd name="T71" fmla="*/ 2147483647 h 208"/>
                <a:gd name="T72" fmla="*/ 2147483647 w 268"/>
                <a:gd name="T73" fmla="*/ 2147483647 h 208"/>
                <a:gd name="T74" fmla="*/ 2147483647 w 268"/>
                <a:gd name="T75" fmla="*/ 2147483647 h 208"/>
                <a:gd name="T76" fmla="*/ 2147483647 w 268"/>
                <a:gd name="T77" fmla="*/ 2147483647 h 208"/>
                <a:gd name="T78" fmla="*/ 2147483647 w 268"/>
                <a:gd name="T79" fmla="*/ 2147483647 h 208"/>
                <a:gd name="T80" fmla="*/ 2147483647 w 268"/>
                <a:gd name="T81" fmla="*/ 2147483647 h 208"/>
                <a:gd name="T82" fmla="*/ 2147483647 w 268"/>
                <a:gd name="T83" fmla="*/ 2147483647 h 208"/>
                <a:gd name="T84" fmla="*/ 2147483647 w 268"/>
                <a:gd name="T85" fmla="*/ 2147483647 h 208"/>
                <a:gd name="T86" fmla="*/ 2147483647 w 268"/>
                <a:gd name="T87" fmla="*/ 2147483647 h 208"/>
                <a:gd name="T88" fmla="*/ 2147483647 w 268"/>
                <a:gd name="T89" fmla="*/ 2147483647 h 208"/>
                <a:gd name="T90" fmla="*/ 2147483647 w 268"/>
                <a:gd name="T91" fmla="*/ 2147483647 h 208"/>
                <a:gd name="T92" fmla="*/ 2147483647 w 268"/>
                <a:gd name="T93" fmla="*/ 2147483647 h 208"/>
                <a:gd name="T94" fmla="*/ 2147483647 w 268"/>
                <a:gd name="T95" fmla="*/ 2147483647 h 208"/>
                <a:gd name="T96" fmla="*/ 2147483647 w 268"/>
                <a:gd name="T97" fmla="*/ 2147483647 h 208"/>
                <a:gd name="T98" fmla="*/ 2147483647 w 268"/>
                <a:gd name="T99" fmla="*/ 2147483647 h 208"/>
                <a:gd name="T100" fmla="*/ 2147483647 w 268"/>
                <a:gd name="T101" fmla="*/ 2147483647 h 208"/>
                <a:gd name="T102" fmla="*/ 2147483647 w 268"/>
                <a:gd name="T103" fmla="*/ 0 h 208"/>
                <a:gd name="T104" fmla="*/ 2147483647 w 268"/>
                <a:gd name="T105" fmla="*/ 2147483647 h 208"/>
                <a:gd name="T106" fmla="*/ 2147483647 w 268"/>
                <a:gd name="T107" fmla="*/ 2147483647 h 208"/>
                <a:gd name="T108" fmla="*/ 2147483647 w 268"/>
                <a:gd name="T109" fmla="*/ 2147483647 h 208"/>
                <a:gd name="T110" fmla="*/ 2147483647 w 268"/>
                <a:gd name="T111" fmla="*/ 2147483647 h 208"/>
                <a:gd name="T112" fmla="*/ 2147483647 w 268"/>
                <a:gd name="T113" fmla="*/ 2147483647 h 208"/>
                <a:gd name="T114" fmla="*/ 2147483647 w 268"/>
                <a:gd name="T115" fmla="*/ 2147483647 h 208"/>
                <a:gd name="T116" fmla="*/ 2147483647 w 268"/>
                <a:gd name="T117" fmla="*/ 2147483647 h 208"/>
                <a:gd name="T118" fmla="*/ 2147483647 w 268"/>
                <a:gd name="T119" fmla="*/ 2147483647 h 208"/>
                <a:gd name="T120" fmla="*/ 2147483647 w 268"/>
                <a:gd name="T121" fmla="*/ 2147483647 h 208"/>
                <a:gd name="T122" fmla="*/ 2147483647 w 268"/>
                <a:gd name="T123" fmla="*/ 2147483647 h 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208"/>
                <a:gd name="T188" fmla="*/ 268 w 268"/>
                <a:gd name="T189" fmla="*/ 208 h 20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208">
                  <a:moveTo>
                    <a:pt x="53" y="119"/>
                  </a:moveTo>
                  <a:lnTo>
                    <a:pt x="52" y="120"/>
                  </a:lnTo>
                  <a:lnTo>
                    <a:pt x="50" y="121"/>
                  </a:lnTo>
                  <a:lnTo>
                    <a:pt x="48" y="122"/>
                  </a:lnTo>
                  <a:lnTo>
                    <a:pt x="47" y="122"/>
                  </a:lnTo>
                  <a:lnTo>
                    <a:pt x="45" y="122"/>
                  </a:lnTo>
                  <a:lnTo>
                    <a:pt x="44" y="122"/>
                  </a:lnTo>
                  <a:lnTo>
                    <a:pt x="43" y="122"/>
                  </a:lnTo>
                  <a:lnTo>
                    <a:pt x="41" y="121"/>
                  </a:lnTo>
                  <a:lnTo>
                    <a:pt x="37" y="120"/>
                  </a:lnTo>
                  <a:lnTo>
                    <a:pt x="35" y="118"/>
                  </a:lnTo>
                  <a:lnTo>
                    <a:pt x="32" y="117"/>
                  </a:lnTo>
                  <a:lnTo>
                    <a:pt x="28" y="116"/>
                  </a:lnTo>
                  <a:lnTo>
                    <a:pt x="26" y="114"/>
                  </a:lnTo>
                  <a:lnTo>
                    <a:pt x="22" y="112"/>
                  </a:lnTo>
                  <a:lnTo>
                    <a:pt x="20" y="112"/>
                  </a:lnTo>
                  <a:lnTo>
                    <a:pt x="19" y="112"/>
                  </a:lnTo>
                  <a:lnTo>
                    <a:pt x="17" y="112"/>
                  </a:lnTo>
                  <a:lnTo>
                    <a:pt x="16" y="112"/>
                  </a:lnTo>
                  <a:lnTo>
                    <a:pt x="14" y="112"/>
                  </a:lnTo>
                  <a:lnTo>
                    <a:pt x="12" y="113"/>
                  </a:lnTo>
                  <a:lnTo>
                    <a:pt x="10" y="114"/>
                  </a:lnTo>
                  <a:lnTo>
                    <a:pt x="9" y="115"/>
                  </a:lnTo>
                  <a:lnTo>
                    <a:pt x="7" y="117"/>
                  </a:lnTo>
                  <a:lnTo>
                    <a:pt x="6" y="118"/>
                  </a:lnTo>
                  <a:lnTo>
                    <a:pt x="4" y="120"/>
                  </a:lnTo>
                  <a:lnTo>
                    <a:pt x="2" y="123"/>
                  </a:lnTo>
                  <a:lnTo>
                    <a:pt x="1" y="125"/>
                  </a:lnTo>
                  <a:lnTo>
                    <a:pt x="0" y="127"/>
                  </a:lnTo>
                  <a:lnTo>
                    <a:pt x="0" y="129"/>
                  </a:lnTo>
                  <a:lnTo>
                    <a:pt x="0" y="131"/>
                  </a:lnTo>
                  <a:lnTo>
                    <a:pt x="0" y="134"/>
                  </a:lnTo>
                  <a:lnTo>
                    <a:pt x="1" y="136"/>
                  </a:lnTo>
                  <a:lnTo>
                    <a:pt x="3" y="138"/>
                  </a:lnTo>
                  <a:lnTo>
                    <a:pt x="4" y="141"/>
                  </a:lnTo>
                  <a:lnTo>
                    <a:pt x="6" y="143"/>
                  </a:lnTo>
                  <a:lnTo>
                    <a:pt x="8" y="145"/>
                  </a:lnTo>
                  <a:lnTo>
                    <a:pt x="9" y="146"/>
                  </a:lnTo>
                  <a:lnTo>
                    <a:pt x="10" y="146"/>
                  </a:lnTo>
                  <a:lnTo>
                    <a:pt x="12" y="147"/>
                  </a:lnTo>
                  <a:lnTo>
                    <a:pt x="14" y="147"/>
                  </a:lnTo>
                  <a:lnTo>
                    <a:pt x="16" y="147"/>
                  </a:lnTo>
                  <a:lnTo>
                    <a:pt x="17" y="148"/>
                  </a:lnTo>
                  <a:lnTo>
                    <a:pt x="19" y="148"/>
                  </a:lnTo>
                  <a:lnTo>
                    <a:pt x="21" y="148"/>
                  </a:lnTo>
                  <a:lnTo>
                    <a:pt x="24" y="147"/>
                  </a:lnTo>
                  <a:lnTo>
                    <a:pt x="26" y="147"/>
                  </a:lnTo>
                  <a:lnTo>
                    <a:pt x="27" y="146"/>
                  </a:lnTo>
                  <a:lnTo>
                    <a:pt x="30" y="146"/>
                  </a:lnTo>
                  <a:lnTo>
                    <a:pt x="35" y="145"/>
                  </a:lnTo>
                  <a:lnTo>
                    <a:pt x="37" y="144"/>
                  </a:lnTo>
                  <a:lnTo>
                    <a:pt x="41" y="143"/>
                  </a:lnTo>
                  <a:lnTo>
                    <a:pt x="44" y="143"/>
                  </a:lnTo>
                  <a:lnTo>
                    <a:pt x="45" y="143"/>
                  </a:lnTo>
                  <a:lnTo>
                    <a:pt x="46" y="143"/>
                  </a:lnTo>
                  <a:lnTo>
                    <a:pt x="47" y="144"/>
                  </a:lnTo>
                  <a:lnTo>
                    <a:pt x="49" y="145"/>
                  </a:lnTo>
                  <a:lnTo>
                    <a:pt x="50" y="146"/>
                  </a:lnTo>
                  <a:lnTo>
                    <a:pt x="51" y="146"/>
                  </a:lnTo>
                  <a:lnTo>
                    <a:pt x="52" y="148"/>
                  </a:lnTo>
                  <a:lnTo>
                    <a:pt x="53" y="150"/>
                  </a:lnTo>
                  <a:lnTo>
                    <a:pt x="54" y="153"/>
                  </a:lnTo>
                  <a:lnTo>
                    <a:pt x="55" y="155"/>
                  </a:lnTo>
                  <a:lnTo>
                    <a:pt x="55" y="158"/>
                  </a:lnTo>
                  <a:lnTo>
                    <a:pt x="56" y="161"/>
                  </a:lnTo>
                  <a:lnTo>
                    <a:pt x="56" y="165"/>
                  </a:lnTo>
                  <a:lnTo>
                    <a:pt x="57" y="168"/>
                  </a:lnTo>
                  <a:lnTo>
                    <a:pt x="57" y="172"/>
                  </a:lnTo>
                  <a:lnTo>
                    <a:pt x="57" y="175"/>
                  </a:lnTo>
                  <a:lnTo>
                    <a:pt x="57" y="179"/>
                  </a:lnTo>
                  <a:lnTo>
                    <a:pt x="57" y="183"/>
                  </a:lnTo>
                  <a:lnTo>
                    <a:pt x="56" y="186"/>
                  </a:lnTo>
                  <a:lnTo>
                    <a:pt x="56" y="190"/>
                  </a:lnTo>
                  <a:lnTo>
                    <a:pt x="55" y="194"/>
                  </a:lnTo>
                  <a:lnTo>
                    <a:pt x="55" y="197"/>
                  </a:lnTo>
                  <a:lnTo>
                    <a:pt x="54" y="201"/>
                  </a:lnTo>
                  <a:lnTo>
                    <a:pt x="53" y="203"/>
                  </a:lnTo>
                  <a:lnTo>
                    <a:pt x="59" y="203"/>
                  </a:lnTo>
                  <a:lnTo>
                    <a:pt x="65" y="203"/>
                  </a:lnTo>
                  <a:lnTo>
                    <a:pt x="72" y="203"/>
                  </a:lnTo>
                  <a:lnTo>
                    <a:pt x="77" y="203"/>
                  </a:lnTo>
                  <a:lnTo>
                    <a:pt x="83" y="203"/>
                  </a:lnTo>
                  <a:lnTo>
                    <a:pt x="88" y="203"/>
                  </a:lnTo>
                  <a:lnTo>
                    <a:pt x="93" y="203"/>
                  </a:lnTo>
                  <a:lnTo>
                    <a:pt x="95" y="203"/>
                  </a:lnTo>
                  <a:lnTo>
                    <a:pt x="100" y="203"/>
                  </a:lnTo>
                  <a:lnTo>
                    <a:pt x="103" y="201"/>
                  </a:lnTo>
                  <a:lnTo>
                    <a:pt x="106" y="199"/>
                  </a:lnTo>
                  <a:lnTo>
                    <a:pt x="110" y="197"/>
                  </a:lnTo>
                  <a:lnTo>
                    <a:pt x="112" y="195"/>
                  </a:lnTo>
                  <a:lnTo>
                    <a:pt x="113" y="193"/>
                  </a:lnTo>
                  <a:lnTo>
                    <a:pt x="115" y="191"/>
                  </a:lnTo>
                  <a:lnTo>
                    <a:pt x="116" y="188"/>
                  </a:lnTo>
                  <a:lnTo>
                    <a:pt x="117" y="185"/>
                  </a:lnTo>
                  <a:lnTo>
                    <a:pt x="117" y="183"/>
                  </a:lnTo>
                  <a:lnTo>
                    <a:pt x="117" y="181"/>
                  </a:lnTo>
                  <a:lnTo>
                    <a:pt x="117" y="178"/>
                  </a:lnTo>
                  <a:lnTo>
                    <a:pt x="116" y="175"/>
                  </a:lnTo>
                  <a:lnTo>
                    <a:pt x="114" y="173"/>
                  </a:lnTo>
                  <a:lnTo>
                    <a:pt x="113" y="171"/>
                  </a:lnTo>
                  <a:lnTo>
                    <a:pt x="111" y="168"/>
                  </a:lnTo>
                  <a:lnTo>
                    <a:pt x="109" y="166"/>
                  </a:lnTo>
                  <a:lnTo>
                    <a:pt x="107" y="164"/>
                  </a:lnTo>
                  <a:lnTo>
                    <a:pt x="106" y="162"/>
                  </a:lnTo>
                  <a:lnTo>
                    <a:pt x="105" y="158"/>
                  </a:lnTo>
                  <a:lnTo>
                    <a:pt x="105" y="155"/>
                  </a:lnTo>
                  <a:lnTo>
                    <a:pt x="105" y="153"/>
                  </a:lnTo>
                  <a:lnTo>
                    <a:pt x="105" y="150"/>
                  </a:lnTo>
                  <a:lnTo>
                    <a:pt x="106" y="147"/>
                  </a:lnTo>
                  <a:lnTo>
                    <a:pt x="107" y="145"/>
                  </a:lnTo>
                  <a:lnTo>
                    <a:pt x="109" y="142"/>
                  </a:lnTo>
                  <a:lnTo>
                    <a:pt x="111" y="141"/>
                  </a:lnTo>
                  <a:lnTo>
                    <a:pt x="112" y="139"/>
                  </a:lnTo>
                  <a:lnTo>
                    <a:pt x="112" y="138"/>
                  </a:lnTo>
                  <a:lnTo>
                    <a:pt x="114" y="137"/>
                  </a:lnTo>
                  <a:lnTo>
                    <a:pt x="115" y="136"/>
                  </a:lnTo>
                  <a:lnTo>
                    <a:pt x="117" y="136"/>
                  </a:lnTo>
                  <a:lnTo>
                    <a:pt x="119" y="136"/>
                  </a:lnTo>
                  <a:lnTo>
                    <a:pt x="121" y="135"/>
                  </a:lnTo>
                  <a:lnTo>
                    <a:pt x="122" y="134"/>
                  </a:lnTo>
                  <a:lnTo>
                    <a:pt x="125" y="134"/>
                  </a:lnTo>
                  <a:lnTo>
                    <a:pt x="128" y="134"/>
                  </a:lnTo>
                  <a:lnTo>
                    <a:pt x="130" y="134"/>
                  </a:lnTo>
                  <a:lnTo>
                    <a:pt x="132" y="134"/>
                  </a:lnTo>
                  <a:lnTo>
                    <a:pt x="135" y="134"/>
                  </a:lnTo>
                  <a:lnTo>
                    <a:pt x="137" y="135"/>
                  </a:lnTo>
                  <a:lnTo>
                    <a:pt x="140" y="135"/>
                  </a:lnTo>
                  <a:lnTo>
                    <a:pt x="141" y="136"/>
                  </a:lnTo>
                  <a:lnTo>
                    <a:pt x="143" y="136"/>
                  </a:lnTo>
                  <a:lnTo>
                    <a:pt x="144" y="137"/>
                  </a:lnTo>
                  <a:lnTo>
                    <a:pt x="146" y="138"/>
                  </a:lnTo>
                  <a:lnTo>
                    <a:pt x="148" y="139"/>
                  </a:lnTo>
                  <a:lnTo>
                    <a:pt x="149" y="141"/>
                  </a:lnTo>
                  <a:lnTo>
                    <a:pt x="150" y="142"/>
                  </a:lnTo>
                  <a:lnTo>
                    <a:pt x="150" y="143"/>
                  </a:lnTo>
                  <a:lnTo>
                    <a:pt x="151" y="146"/>
                  </a:lnTo>
                  <a:lnTo>
                    <a:pt x="152" y="149"/>
                  </a:lnTo>
                  <a:lnTo>
                    <a:pt x="152" y="153"/>
                  </a:lnTo>
                  <a:lnTo>
                    <a:pt x="152" y="155"/>
                  </a:lnTo>
                  <a:lnTo>
                    <a:pt x="152" y="159"/>
                  </a:lnTo>
                  <a:lnTo>
                    <a:pt x="151" y="162"/>
                  </a:lnTo>
                  <a:lnTo>
                    <a:pt x="150" y="165"/>
                  </a:lnTo>
                  <a:lnTo>
                    <a:pt x="150" y="167"/>
                  </a:lnTo>
                  <a:lnTo>
                    <a:pt x="148" y="169"/>
                  </a:lnTo>
                  <a:lnTo>
                    <a:pt x="146" y="171"/>
                  </a:lnTo>
                  <a:lnTo>
                    <a:pt x="144" y="172"/>
                  </a:lnTo>
                  <a:lnTo>
                    <a:pt x="142" y="174"/>
                  </a:lnTo>
                  <a:lnTo>
                    <a:pt x="141" y="175"/>
                  </a:lnTo>
                  <a:lnTo>
                    <a:pt x="141" y="177"/>
                  </a:lnTo>
                  <a:lnTo>
                    <a:pt x="140" y="180"/>
                  </a:lnTo>
                  <a:lnTo>
                    <a:pt x="140" y="182"/>
                  </a:lnTo>
                  <a:lnTo>
                    <a:pt x="139" y="184"/>
                  </a:lnTo>
                  <a:lnTo>
                    <a:pt x="139" y="187"/>
                  </a:lnTo>
                  <a:lnTo>
                    <a:pt x="140" y="189"/>
                  </a:lnTo>
                  <a:lnTo>
                    <a:pt x="141" y="192"/>
                  </a:lnTo>
                  <a:lnTo>
                    <a:pt x="141" y="194"/>
                  </a:lnTo>
                  <a:lnTo>
                    <a:pt x="143" y="196"/>
                  </a:lnTo>
                  <a:lnTo>
                    <a:pt x="145" y="198"/>
                  </a:lnTo>
                  <a:lnTo>
                    <a:pt x="148" y="201"/>
                  </a:lnTo>
                  <a:lnTo>
                    <a:pt x="150" y="203"/>
                  </a:lnTo>
                  <a:lnTo>
                    <a:pt x="154" y="203"/>
                  </a:lnTo>
                  <a:lnTo>
                    <a:pt x="156" y="204"/>
                  </a:lnTo>
                  <a:lnTo>
                    <a:pt x="160" y="205"/>
                  </a:lnTo>
                  <a:lnTo>
                    <a:pt x="166" y="206"/>
                  </a:lnTo>
                  <a:lnTo>
                    <a:pt x="173" y="207"/>
                  </a:lnTo>
                  <a:lnTo>
                    <a:pt x="178" y="207"/>
                  </a:lnTo>
                  <a:lnTo>
                    <a:pt x="182" y="208"/>
                  </a:lnTo>
                  <a:lnTo>
                    <a:pt x="187" y="208"/>
                  </a:lnTo>
                  <a:lnTo>
                    <a:pt x="191" y="208"/>
                  </a:lnTo>
                  <a:lnTo>
                    <a:pt x="196" y="208"/>
                  </a:lnTo>
                  <a:lnTo>
                    <a:pt x="201" y="208"/>
                  </a:lnTo>
                  <a:lnTo>
                    <a:pt x="205" y="207"/>
                  </a:lnTo>
                  <a:lnTo>
                    <a:pt x="209" y="206"/>
                  </a:lnTo>
                  <a:lnTo>
                    <a:pt x="209" y="204"/>
                  </a:lnTo>
                  <a:lnTo>
                    <a:pt x="208" y="202"/>
                  </a:lnTo>
                  <a:lnTo>
                    <a:pt x="208" y="199"/>
                  </a:lnTo>
                  <a:lnTo>
                    <a:pt x="208" y="196"/>
                  </a:lnTo>
                  <a:lnTo>
                    <a:pt x="208" y="190"/>
                  </a:lnTo>
                  <a:lnTo>
                    <a:pt x="208" y="183"/>
                  </a:lnTo>
                  <a:lnTo>
                    <a:pt x="208" y="176"/>
                  </a:lnTo>
                  <a:lnTo>
                    <a:pt x="208" y="169"/>
                  </a:lnTo>
                  <a:lnTo>
                    <a:pt x="209" y="163"/>
                  </a:lnTo>
                  <a:lnTo>
                    <a:pt x="209" y="157"/>
                  </a:lnTo>
                  <a:lnTo>
                    <a:pt x="210" y="155"/>
                  </a:lnTo>
                  <a:lnTo>
                    <a:pt x="211" y="154"/>
                  </a:lnTo>
                  <a:lnTo>
                    <a:pt x="212" y="152"/>
                  </a:lnTo>
                  <a:lnTo>
                    <a:pt x="214" y="151"/>
                  </a:lnTo>
                  <a:lnTo>
                    <a:pt x="215" y="150"/>
                  </a:lnTo>
                  <a:lnTo>
                    <a:pt x="217" y="149"/>
                  </a:lnTo>
                  <a:lnTo>
                    <a:pt x="218" y="149"/>
                  </a:lnTo>
                  <a:lnTo>
                    <a:pt x="220" y="149"/>
                  </a:lnTo>
                  <a:lnTo>
                    <a:pt x="222" y="149"/>
                  </a:lnTo>
                  <a:lnTo>
                    <a:pt x="225" y="149"/>
                  </a:lnTo>
                  <a:lnTo>
                    <a:pt x="227" y="150"/>
                  </a:lnTo>
                  <a:lnTo>
                    <a:pt x="228" y="152"/>
                  </a:lnTo>
                  <a:lnTo>
                    <a:pt x="230" y="153"/>
                  </a:lnTo>
                  <a:lnTo>
                    <a:pt x="232" y="154"/>
                  </a:lnTo>
                  <a:lnTo>
                    <a:pt x="235" y="155"/>
                  </a:lnTo>
                  <a:lnTo>
                    <a:pt x="236" y="157"/>
                  </a:lnTo>
                  <a:lnTo>
                    <a:pt x="237" y="159"/>
                  </a:lnTo>
                  <a:lnTo>
                    <a:pt x="239" y="160"/>
                  </a:lnTo>
                  <a:lnTo>
                    <a:pt x="242" y="161"/>
                  </a:lnTo>
                  <a:lnTo>
                    <a:pt x="245" y="162"/>
                  </a:lnTo>
                  <a:lnTo>
                    <a:pt x="246" y="162"/>
                  </a:lnTo>
                  <a:lnTo>
                    <a:pt x="249" y="163"/>
                  </a:lnTo>
                  <a:lnTo>
                    <a:pt x="252" y="162"/>
                  </a:lnTo>
                  <a:lnTo>
                    <a:pt x="255" y="162"/>
                  </a:lnTo>
                  <a:lnTo>
                    <a:pt x="256" y="161"/>
                  </a:lnTo>
                  <a:lnTo>
                    <a:pt x="259" y="159"/>
                  </a:lnTo>
                  <a:lnTo>
                    <a:pt x="261" y="158"/>
                  </a:lnTo>
                  <a:lnTo>
                    <a:pt x="263" y="156"/>
                  </a:lnTo>
                  <a:lnTo>
                    <a:pt x="265" y="154"/>
                  </a:lnTo>
                  <a:lnTo>
                    <a:pt x="266" y="152"/>
                  </a:lnTo>
                  <a:lnTo>
                    <a:pt x="267" y="148"/>
                  </a:lnTo>
                  <a:lnTo>
                    <a:pt x="268" y="146"/>
                  </a:lnTo>
                  <a:lnTo>
                    <a:pt x="268" y="143"/>
                  </a:lnTo>
                  <a:lnTo>
                    <a:pt x="268" y="142"/>
                  </a:lnTo>
                  <a:lnTo>
                    <a:pt x="268" y="140"/>
                  </a:lnTo>
                  <a:lnTo>
                    <a:pt x="268" y="138"/>
                  </a:lnTo>
                  <a:lnTo>
                    <a:pt x="267" y="136"/>
                  </a:lnTo>
                  <a:lnTo>
                    <a:pt x="266" y="136"/>
                  </a:lnTo>
                  <a:lnTo>
                    <a:pt x="266" y="134"/>
                  </a:lnTo>
                  <a:lnTo>
                    <a:pt x="265" y="133"/>
                  </a:lnTo>
                  <a:lnTo>
                    <a:pt x="264" y="130"/>
                  </a:lnTo>
                  <a:lnTo>
                    <a:pt x="261" y="127"/>
                  </a:lnTo>
                  <a:lnTo>
                    <a:pt x="258" y="126"/>
                  </a:lnTo>
                  <a:lnTo>
                    <a:pt x="255" y="125"/>
                  </a:lnTo>
                  <a:lnTo>
                    <a:pt x="253" y="124"/>
                  </a:lnTo>
                  <a:lnTo>
                    <a:pt x="250" y="123"/>
                  </a:lnTo>
                  <a:lnTo>
                    <a:pt x="246" y="122"/>
                  </a:lnTo>
                  <a:lnTo>
                    <a:pt x="244" y="123"/>
                  </a:lnTo>
                  <a:lnTo>
                    <a:pt x="241" y="123"/>
                  </a:lnTo>
                  <a:lnTo>
                    <a:pt x="238" y="124"/>
                  </a:lnTo>
                  <a:lnTo>
                    <a:pt x="237" y="125"/>
                  </a:lnTo>
                  <a:lnTo>
                    <a:pt x="236" y="126"/>
                  </a:lnTo>
                  <a:lnTo>
                    <a:pt x="236" y="127"/>
                  </a:lnTo>
                  <a:lnTo>
                    <a:pt x="235" y="127"/>
                  </a:lnTo>
                  <a:lnTo>
                    <a:pt x="233" y="129"/>
                  </a:lnTo>
                  <a:lnTo>
                    <a:pt x="231" y="131"/>
                  </a:lnTo>
                  <a:lnTo>
                    <a:pt x="229" y="132"/>
                  </a:lnTo>
                  <a:lnTo>
                    <a:pt x="227" y="133"/>
                  </a:lnTo>
                  <a:lnTo>
                    <a:pt x="226" y="134"/>
                  </a:lnTo>
                  <a:lnTo>
                    <a:pt x="223" y="134"/>
                  </a:lnTo>
                  <a:lnTo>
                    <a:pt x="221" y="134"/>
                  </a:lnTo>
                  <a:lnTo>
                    <a:pt x="219" y="133"/>
                  </a:lnTo>
                  <a:lnTo>
                    <a:pt x="217" y="132"/>
                  </a:lnTo>
                  <a:lnTo>
                    <a:pt x="216" y="131"/>
                  </a:lnTo>
                  <a:lnTo>
                    <a:pt x="214" y="130"/>
                  </a:lnTo>
                  <a:lnTo>
                    <a:pt x="212" y="129"/>
                  </a:lnTo>
                  <a:lnTo>
                    <a:pt x="211" y="127"/>
                  </a:lnTo>
                  <a:lnTo>
                    <a:pt x="210" y="127"/>
                  </a:lnTo>
                  <a:lnTo>
                    <a:pt x="209" y="125"/>
                  </a:lnTo>
                  <a:lnTo>
                    <a:pt x="209" y="124"/>
                  </a:lnTo>
                  <a:lnTo>
                    <a:pt x="209" y="119"/>
                  </a:lnTo>
                  <a:lnTo>
                    <a:pt x="209" y="112"/>
                  </a:lnTo>
                  <a:lnTo>
                    <a:pt x="209" y="103"/>
                  </a:lnTo>
                  <a:lnTo>
                    <a:pt x="209" y="93"/>
                  </a:lnTo>
                  <a:lnTo>
                    <a:pt x="209" y="82"/>
                  </a:lnTo>
                  <a:lnTo>
                    <a:pt x="209" y="72"/>
                  </a:lnTo>
                  <a:lnTo>
                    <a:pt x="209" y="62"/>
                  </a:lnTo>
                  <a:lnTo>
                    <a:pt x="209" y="55"/>
                  </a:lnTo>
                  <a:lnTo>
                    <a:pt x="207" y="57"/>
                  </a:lnTo>
                  <a:lnTo>
                    <a:pt x="204" y="58"/>
                  </a:lnTo>
                  <a:lnTo>
                    <a:pt x="200" y="59"/>
                  </a:lnTo>
                  <a:lnTo>
                    <a:pt x="197" y="60"/>
                  </a:lnTo>
                  <a:lnTo>
                    <a:pt x="193" y="60"/>
                  </a:lnTo>
                  <a:lnTo>
                    <a:pt x="189" y="60"/>
                  </a:lnTo>
                  <a:lnTo>
                    <a:pt x="185" y="61"/>
                  </a:lnTo>
                  <a:lnTo>
                    <a:pt x="180" y="61"/>
                  </a:lnTo>
                  <a:lnTo>
                    <a:pt x="177" y="60"/>
                  </a:lnTo>
                  <a:lnTo>
                    <a:pt x="172" y="60"/>
                  </a:lnTo>
                  <a:lnTo>
                    <a:pt x="168" y="59"/>
                  </a:lnTo>
                  <a:lnTo>
                    <a:pt x="164" y="59"/>
                  </a:lnTo>
                  <a:lnTo>
                    <a:pt x="160" y="59"/>
                  </a:lnTo>
                  <a:lnTo>
                    <a:pt x="157" y="57"/>
                  </a:lnTo>
                  <a:lnTo>
                    <a:pt x="153" y="56"/>
                  </a:lnTo>
                  <a:lnTo>
                    <a:pt x="150" y="55"/>
                  </a:lnTo>
                  <a:lnTo>
                    <a:pt x="149" y="54"/>
                  </a:lnTo>
                  <a:lnTo>
                    <a:pt x="147" y="53"/>
                  </a:lnTo>
                  <a:lnTo>
                    <a:pt x="145" y="52"/>
                  </a:lnTo>
                  <a:lnTo>
                    <a:pt x="143" y="50"/>
                  </a:lnTo>
                  <a:lnTo>
                    <a:pt x="142" y="50"/>
                  </a:lnTo>
                  <a:lnTo>
                    <a:pt x="141" y="49"/>
                  </a:lnTo>
                  <a:lnTo>
                    <a:pt x="141" y="48"/>
                  </a:lnTo>
                  <a:lnTo>
                    <a:pt x="141" y="46"/>
                  </a:lnTo>
                  <a:lnTo>
                    <a:pt x="141" y="45"/>
                  </a:lnTo>
                  <a:lnTo>
                    <a:pt x="141" y="44"/>
                  </a:lnTo>
                  <a:lnTo>
                    <a:pt x="142" y="42"/>
                  </a:lnTo>
                  <a:lnTo>
                    <a:pt x="143" y="40"/>
                  </a:lnTo>
                  <a:lnTo>
                    <a:pt x="145" y="37"/>
                  </a:lnTo>
                  <a:lnTo>
                    <a:pt x="149" y="33"/>
                  </a:lnTo>
                  <a:lnTo>
                    <a:pt x="150" y="31"/>
                  </a:lnTo>
                  <a:lnTo>
                    <a:pt x="152" y="29"/>
                  </a:lnTo>
                  <a:lnTo>
                    <a:pt x="153" y="26"/>
                  </a:lnTo>
                  <a:lnTo>
                    <a:pt x="154" y="23"/>
                  </a:lnTo>
                  <a:lnTo>
                    <a:pt x="154" y="21"/>
                  </a:lnTo>
                  <a:lnTo>
                    <a:pt x="154" y="18"/>
                  </a:lnTo>
                  <a:lnTo>
                    <a:pt x="154" y="15"/>
                  </a:lnTo>
                  <a:lnTo>
                    <a:pt x="153" y="12"/>
                  </a:lnTo>
                  <a:lnTo>
                    <a:pt x="152" y="10"/>
                  </a:lnTo>
                  <a:lnTo>
                    <a:pt x="150" y="7"/>
                  </a:lnTo>
                  <a:lnTo>
                    <a:pt x="150" y="6"/>
                  </a:lnTo>
                  <a:lnTo>
                    <a:pt x="148" y="5"/>
                  </a:lnTo>
                  <a:lnTo>
                    <a:pt x="147" y="4"/>
                  </a:lnTo>
                  <a:lnTo>
                    <a:pt x="145" y="3"/>
                  </a:lnTo>
                  <a:lnTo>
                    <a:pt x="144" y="2"/>
                  </a:lnTo>
                  <a:lnTo>
                    <a:pt x="142" y="1"/>
                  </a:lnTo>
                  <a:lnTo>
                    <a:pt x="141" y="1"/>
                  </a:lnTo>
                  <a:lnTo>
                    <a:pt x="139" y="1"/>
                  </a:lnTo>
                  <a:lnTo>
                    <a:pt x="136" y="1"/>
                  </a:lnTo>
                  <a:lnTo>
                    <a:pt x="134" y="0"/>
                  </a:lnTo>
                  <a:lnTo>
                    <a:pt x="132" y="0"/>
                  </a:lnTo>
                  <a:lnTo>
                    <a:pt x="130" y="0"/>
                  </a:lnTo>
                  <a:lnTo>
                    <a:pt x="128" y="0"/>
                  </a:lnTo>
                  <a:lnTo>
                    <a:pt x="125" y="1"/>
                  </a:lnTo>
                  <a:lnTo>
                    <a:pt x="123" y="1"/>
                  </a:lnTo>
                  <a:lnTo>
                    <a:pt x="122" y="1"/>
                  </a:lnTo>
                  <a:lnTo>
                    <a:pt x="121" y="1"/>
                  </a:lnTo>
                  <a:lnTo>
                    <a:pt x="119" y="2"/>
                  </a:lnTo>
                  <a:lnTo>
                    <a:pt x="118" y="3"/>
                  </a:lnTo>
                  <a:lnTo>
                    <a:pt x="116" y="4"/>
                  </a:lnTo>
                  <a:lnTo>
                    <a:pt x="115" y="5"/>
                  </a:lnTo>
                  <a:lnTo>
                    <a:pt x="114" y="6"/>
                  </a:lnTo>
                  <a:lnTo>
                    <a:pt x="113" y="7"/>
                  </a:lnTo>
                  <a:lnTo>
                    <a:pt x="112" y="9"/>
                  </a:lnTo>
                  <a:lnTo>
                    <a:pt x="112" y="11"/>
                  </a:lnTo>
                  <a:lnTo>
                    <a:pt x="111" y="14"/>
                  </a:lnTo>
                  <a:lnTo>
                    <a:pt x="111" y="17"/>
                  </a:lnTo>
                  <a:lnTo>
                    <a:pt x="111" y="21"/>
                  </a:lnTo>
                  <a:lnTo>
                    <a:pt x="111" y="23"/>
                  </a:lnTo>
                  <a:lnTo>
                    <a:pt x="112" y="26"/>
                  </a:lnTo>
                  <a:lnTo>
                    <a:pt x="112" y="30"/>
                  </a:lnTo>
                  <a:lnTo>
                    <a:pt x="114" y="32"/>
                  </a:lnTo>
                  <a:lnTo>
                    <a:pt x="115" y="35"/>
                  </a:lnTo>
                  <a:lnTo>
                    <a:pt x="118" y="37"/>
                  </a:lnTo>
                  <a:lnTo>
                    <a:pt x="119" y="39"/>
                  </a:lnTo>
                  <a:lnTo>
                    <a:pt x="121" y="40"/>
                  </a:lnTo>
                  <a:lnTo>
                    <a:pt x="121" y="43"/>
                  </a:lnTo>
                  <a:lnTo>
                    <a:pt x="122" y="45"/>
                  </a:lnTo>
                  <a:lnTo>
                    <a:pt x="122" y="46"/>
                  </a:lnTo>
                  <a:lnTo>
                    <a:pt x="122" y="49"/>
                  </a:lnTo>
                  <a:lnTo>
                    <a:pt x="121" y="50"/>
                  </a:lnTo>
                  <a:lnTo>
                    <a:pt x="120" y="51"/>
                  </a:lnTo>
                  <a:lnTo>
                    <a:pt x="119" y="53"/>
                  </a:lnTo>
                  <a:lnTo>
                    <a:pt x="117" y="54"/>
                  </a:lnTo>
                  <a:lnTo>
                    <a:pt x="114" y="55"/>
                  </a:lnTo>
                  <a:lnTo>
                    <a:pt x="112" y="55"/>
                  </a:lnTo>
                  <a:lnTo>
                    <a:pt x="110" y="55"/>
                  </a:lnTo>
                  <a:lnTo>
                    <a:pt x="107" y="55"/>
                  </a:lnTo>
                  <a:lnTo>
                    <a:pt x="103" y="54"/>
                  </a:lnTo>
                  <a:lnTo>
                    <a:pt x="100" y="53"/>
                  </a:lnTo>
                  <a:lnTo>
                    <a:pt x="97" y="52"/>
                  </a:lnTo>
                  <a:lnTo>
                    <a:pt x="95" y="51"/>
                  </a:lnTo>
                  <a:lnTo>
                    <a:pt x="93" y="51"/>
                  </a:lnTo>
                  <a:lnTo>
                    <a:pt x="90" y="50"/>
                  </a:lnTo>
                  <a:lnTo>
                    <a:pt x="84" y="50"/>
                  </a:lnTo>
                  <a:lnTo>
                    <a:pt x="78" y="51"/>
                  </a:lnTo>
                  <a:lnTo>
                    <a:pt x="72" y="51"/>
                  </a:lnTo>
                  <a:lnTo>
                    <a:pt x="65" y="53"/>
                  </a:lnTo>
                  <a:lnTo>
                    <a:pt x="59" y="54"/>
                  </a:lnTo>
                  <a:lnTo>
                    <a:pt x="53" y="55"/>
                  </a:lnTo>
                  <a:lnTo>
                    <a:pt x="53" y="57"/>
                  </a:lnTo>
                  <a:lnTo>
                    <a:pt x="53" y="59"/>
                  </a:lnTo>
                  <a:lnTo>
                    <a:pt x="53" y="63"/>
                  </a:lnTo>
                  <a:lnTo>
                    <a:pt x="53" y="67"/>
                  </a:lnTo>
                  <a:lnTo>
                    <a:pt x="54" y="76"/>
                  </a:lnTo>
                  <a:lnTo>
                    <a:pt x="55" y="87"/>
                  </a:lnTo>
                  <a:lnTo>
                    <a:pt x="55" y="92"/>
                  </a:lnTo>
                  <a:lnTo>
                    <a:pt x="55" y="98"/>
                  </a:lnTo>
                  <a:lnTo>
                    <a:pt x="55" y="102"/>
                  </a:lnTo>
                  <a:lnTo>
                    <a:pt x="56" y="107"/>
                  </a:lnTo>
                  <a:lnTo>
                    <a:pt x="55" y="111"/>
                  </a:lnTo>
                  <a:lnTo>
                    <a:pt x="55" y="114"/>
                  </a:lnTo>
                  <a:lnTo>
                    <a:pt x="55" y="116"/>
                  </a:lnTo>
                  <a:lnTo>
                    <a:pt x="55" y="117"/>
                  </a:lnTo>
                  <a:lnTo>
                    <a:pt x="54" y="118"/>
                  </a:lnTo>
                  <a:lnTo>
                    <a:pt x="53" y="119"/>
                  </a:lnTo>
                  <a:close/>
                </a:path>
              </a:pathLst>
            </a:custGeom>
            <a:solidFill>
              <a:schemeClr val="hlink"/>
            </a:solidFill>
            <a:ln w="3175" cmpd="sng">
              <a:solidFill>
                <a:srgbClr val="000000"/>
              </a:solidFill>
              <a:round/>
              <a:headEnd/>
              <a:tailEnd/>
            </a:ln>
          </p:spPr>
          <p:txBody>
            <a:bodyPr/>
            <a:lstStyle/>
            <a:p>
              <a:endParaRPr lang="en-US" sz="1350" dirty="0"/>
            </a:p>
          </p:txBody>
        </p:sp>
        <p:sp>
          <p:nvSpPr>
            <p:cNvPr id="95" name="Freeform 104">
              <a:extLst>
                <a:ext uri="{FF2B5EF4-FFF2-40B4-BE49-F238E27FC236}">
                  <a16:creationId xmlns:a16="http://schemas.microsoft.com/office/drawing/2014/main" id="{1B8B4828-1E50-1241-992B-2BEE01FD8E37}"/>
                </a:ext>
              </a:extLst>
            </p:cNvPr>
            <p:cNvSpPr>
              <a:spLocks/>
            </p:cNvSpPr>
            <p:nvPr/>
          </p:nvSpPr>
          <p:spPr bwMode="auto">
            <a:xfrm>
              <a:off x="9672639" y="3922713"/>
              <a:ext cx="307975" cy="508000"/>
            </a:xfrm>
            <a:custGeom>
              <a:avLst/>
              <a:gdLst>
                <a:gd name="T0" fmla="*/ 2147483647 w 161"/>
                <a:gd name="T1" fmla="*/ 2147483647 h 266"/>
                <a:gd name="T2" fmla="*/ 2147483647 w 161"/>
                <a:gd name="T3" fmla="*/ 2147483647 h 266"/>
                <a:gd name="T4" fmla="*/ 2147483647 w 161"/>
                <a:gd name="T5" fmla="*/ 2147483647 h 266"/>
                <a:gd name="T6" fmla="*/ 2147483647 w 161"/>
                <a:gd name="T7" fmla="*/ 2147483647 h 266"/>
                <a:gd name="T8" fmla="*/ 2147483647 w 161"/>
                <a:gd name="T9" fmla="*/ 2147483647 h 266"/>
                <a:gd name="T10" fmla="*/ 2147483647 w 161"/>
                <a:gd name="T11" fmla="*/ 2147483647 h 266"/>
                <a:gd name="T12" fmla="*/ 2147483647 w 161"/>
                <a:gd name="T13" fmla="*/ 2147483647 h 266"/>
                <a:gd name="T14" fmla="*/ 2147483647 w 161"/>
                <a:gd name="T15" fmla="*/ 2147483647 h 266"/>
                <a:gd name="T16" fmla="*/ 2147483647 w 161"/>
                <a:gd name="T17" fmla="*/ 2147483647 h 266"/>
                <a:gd name="T18" fmla="*/ 0 w 161"/>
                <a:gd name="T19" fmla="*/ 2147483647 h 266"/>
                <a:gd name="T20" fmla="*/ 2147483647 w 161"/>
                <a:gd name="T21" fmla="*/ 2147483647 h 266"/>
                <a:gd name="T22" fmla="*/ 2147483647 w 161"/>
                <a:gd name="T23" fmla="*/ 2147483647 h 266"/>
                <a:gd name="T24" fmla="*/ 2147483647 w 161"/>
                <a:gd name="T25" fmla="*/ 2147483647 h 266"/>
                <a:gd name="T26" fmla="*/ 2147483647 w 161"/>
                <a:gd name="T27" fmla="*/ 2147483647 h 266"/>
                <a:gd name="T28" fmla="*/ 2147483647 w 161"/>
                <a:gd name="T29" fmla="*/ 2147483647 h 266"/>
                <a:gd name="T30" fmla="*/ 2147483647 w 161"/>
                <a:gd name="T31" fmla="*/ 2147483647 h 266"/>
                <a:gd name="T32" fmla="*/ 2147483647 w 161"/>
                <a:gd name="T33" fmla="*/ 2147483647 h 266"/>
                <a:gd name="T34" fmla="*/ 2147483647 w 161"/>
                <a:gd name="T35" fmla="*/ 2147483647 h 266"/>
                <a:gd name="T36" fmla="*/ 2147483647 w 161"/>
                <a:gd name="T37" fmla="*/ 2147483647 h 266"/>
                <a:gd name="T38" fmla="*/ 2147483647 w 161"/>
                <a:gd name="T39" fmla="*/ 2147483647 h 266"/>
                <a:gd name="T40" fmla="*/ 2147483647 w 161"/>
                <a:gd name="T41" fmla="*/ 2147483647 h 266"/>
                <a:gd name="T42" fmla="*/ 2147483647 w 161"/>
                <a:gd name="T43" fmla="*/ 2147483647 h 266"/>
                <a:gd name="T44" fmla="*/ 2147483647 w 161"/>
                <a:gd name="T45" fmla="*/ 2147483647 h 266"/>
                <a:gd name="T46" fmla="*/ 2147483647 w 161"/>
                <a:gd name="T47" fmla="*/ 2147483647 h 266"/>
                <a:gd name="T48" fmla="*/ 2147483647 w 161"/>
                <a:gd name="T49" fmla="*/ 2147483647 h 266"/>
                <a:gd name="T50" fmla="*/ 2147483647 w 161"/>
                <a:gd name="T51" fmla="*/ 2147483647 h 266"/>
                <a:gd name="T52" fmla="*/ 2147483647 w 161"/>
                <a:gd name="T53" fmla="*/ 2147483647 h 266"/>
                <a:gd name="T54" fmla="*/ 2147483647 w 161"/>
                <a:gd name="T55" fmla="*/ 2147483647 h 266"/>
                <a:gd name="T56" fmla="*/ 2147483647 w 161"/>
                <a:gd name="T57" fmla="*/ 2147483647 h 266"/>
                <a:gd name="T58" fmla="*/ 2147483647 w 161"/>
                <a:gd name="T59" fmla="*/ 2147483647 h 266"/>
                <a:gd name="T60" fmla="*/ 2147483647 w 161"/>
                <a:gd name="T61" fmla="*/ 2147483647 h 266"/>
                <a:gd name="T62" fmla="*/ 2147483647 w 161"/>
                <a:gd name="T63" fmla="*/ 2147483647 h 266"/>
                <a:gd name="T64" fmla="*/ 2147483647 w 161"/>
                <a:gd name="T65" fmla="*/ 2147483647 h 266"/>
                <a:gd name="T66" fmla="*/ 2147483647 w 161"/>
                <a:gd name="T67" fmla="*/ 2147483647 h 266"/>
                <a:gd name="T68" fmla="*/ 2147483647 w 161"/>
                <a:gd name="T69" fmla="*/ 2147483647 h 266"/>
                <a:gd name="T70" fmla="*/ 2147483647 w 161"/>
                <a:gd name="T71" fmla="*/ 2147483647 h 266"/>
                <a:gd name="T72" fmla="*/ 2147483647 w 161"/>
                <a:gd name="T73" fmla="*/ 2147483647 h 266"/>
                <a:gd name="T74" fmla="*/ 2147483647 w 161"/>
                <a:gd name="T75" fmla="*/ 2147483647 h 266"/>
                <a:gd name="T76" fmla="*/ 2147483647 w 161"/>
                <a:gd name="T77" fmla="*/ 2147483647 h 266"/>
                <a:gd name="T78" fmla="*/ 2147483647 w 161"/>
                <a:gd name="T79" fmla="*/ 2147483647 h 266"/>
                <a:gd name="T80" fmla="*/ 2147483647 w 161"/>
                <a:gd name="T81" fmla="*/ 2147483647 h 266"/>
                <a:gd name="T82" fmla="*/ 2147483647 w 161"/>
                <a:gd name="T83" fmla="*/ 2147483647 h 266"/>
                <a:gd name="T84" fmla="*/ 2147483647 w 161"/>
                <a:gd name="T85" fmla="*/ 2147483647 h 266"/>
                <a:gd name="T86" fmla="*/ 2147483647 w 161"/>
                <a:gd name="T87" fmla="*/ 2147483647 h 266"/>
                <a:gd name="T88" fmla="*/ 2147483647 w 161"/>
                <a:gd name="T89" fmla="*/ 2147483647 h 266"/>
                <a:gd name="T90" fmla="*/ 2147483647 w 161"/>
                <a:gd name="T91" fmla="*/ 2147483647 h 266"/>
                <a:gd name="T92" fmla="*/ 2147483647 w 161"/>
                <a:gd name="T93" fmla="*/ 2147483647 h 266"/>
                <a:gd name="T94" fmla="*/ 2147483647 w 161"/>
                <a:gd name="T95" fmla="*/ 0 h 266"/>
                <a:gd name="T96" fmla="*/ 2147483647 w 161"/>
                <a:gd name="T97" fmla="*/ 2147483647 h 266"/>
                <a:gd name="T98" fmla="*/ 2147483647 w 161"/>
                <a:gd name="T99" fmla="*/ 2147483647 h 266"/>
                <a:gd name="T100" fmla="*/ 2147483647 w 161"/>
                <a:gd name="T101" fmla="*/ 2147483647 h 266"/>
                <a:gd name="T102" fmla="*/ 2147483647 w 161"/>
                <a:gd name="T103" fmla="*/ 2147483647 h 266"/>
                <a:gd name="T104" fmla="*/ 2147483647 w 161"/>
                <a:gd name="T105" fmla="*/ 2147483647 h 266"/>
                <a:gd name="T106" fmla="*/ 2147483647 w 161"/>
                <a:gd name="T107" fmla="*/ 2147483647 h 266"/>
                <a:gd name="T108" fmla="*/ 2147483647 w 161"/>
                <a:gd name="T109" fmla="*/ 2147483647 h 266"/>
                <a:gd name="T110" fmla="*/ 2147483647 w 161"/>
                <a:gd name="T111" fmla="*/ 2147483647 h 266"/>
                <a:gd name="T112" fmla="*/ 2147483647 w 161"/>
                <a:gd name="T113" fmla="*/ 2147483647 h 266"/>
                <a:gd name="T114" fmla="*/ 2147483647 w 161"/>
                <a:gd name="T115" fmla="*/ 2147483647 h 266"/>
                <a:gd name="T116" fmla="*/ 2147483647 w 161"/>
                <a:gd name="T117" fmla="*/ 2147483647 h 2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1"/>
                <a:gd name="T178" fmla="*/ 0 h 266"/>
                <a:gd name="T179" fmla="*/ 161 w 161"/>
                <a:gd name="T180" fmla="*/ 266 h 26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1" h="266">
                  <a:moveTo>
                    <a:pt x="28" y="130"/>
                  </a:moveTo>
                  <a:lnTo>
                    <a:pt x="29" y="129"/>
                  </a:lnTo>
                  <a:lnTo>
                    <a:pt x="30" y="128"/>
                  </a:lnTo>
                  <a:lnTo>
                    <a:pt x="31" y="128"/>
                  </a:lnTo>
                  <a:lnTo>
                    <a:pt x="32" y="127"/>
                  </a:lnTo>
                  <a:lnTo>
                    <a:pt x="34" y="126"/>
                  </a:lnTo>
                  <a:lnTo>
                    <a:pt x="37" y="125"/>
                  </a:lnTo>
                  <a:lnTo>
                    <a:pt x="40" y="125"/>
                  </a:lnTo>
                  <a:lnTo>
                    <a:pt x="43" y="125"/>
                  </a:lnTo>
                  <a:lnTo>
                    <a:pt x="46" y="126"/>
                  </a:lnTo>
                  <a:lnTo>
                    <a:pt x="49" y="127"/>
                  </a:lnTo>
                  <a:lnTo>
                    <a:pt x="52" y="129"/>
                  </a:lnTo>
                  <a:lnTo>
                    <a:pt x="54" y="130"/>
                  </a:lnTo>
                  <a:lnTo>
                    <a:pt x="57" y="132"/>
                  </a:lnTo>
                  <a:lnTo>
                    <a:pt x="59" y="135"/>
                  </a:lnTo>
                  <a:lnTo>
                    <a:pt x="59" y="137"/>
                  </a:lnTo>
                  <a:lnTo>
                    <a:pt x="60" y="138"/>
                  </a:lnTo>
                  <a:lnTo>
                    <a:pt x="61" y="139"/>
                  </a:lnTo>
                  <a:lnTo>
                    <a:pt x="62" y="140"/>
                  </a:lnTo>
                  <a:lnTo>
                    <a:pt x="62" y="142"/>
                  </a:lnTo>
                  <a:lnTo>
                    <a:pt x="62" y="144"/>
                  </a:lnTo>
                  <a:lnTo>
                    <a:pt x="62" y="146"/>
                  </a:lnTo>
                  <a:lnTo>
                    <a:pt x="62" y="148"/>
                  </a:lnTo>
                  <a:lnTo>
                    <a:pt x="61" y="150"/>
                  </a:lnTo>
                  <a:lnTo>
                    <a:pt x="60" y="154"/>
                  </a:lnTo>
                  <a:lnTo>
                    <a:pt x="58" y="156"/>
                  </a:lnTo>
                  <a:lnTo>
                    <a:pt x="56" y="158"/>
                  </a:lnTo>
                  <a:lnTo>
                    <a:pt x="54" y="160"/>
                  </a:lnTo>
                  <a:lnTo>
                    <a:pt x="52" y="162"/>
                  </a:lnTo>
                  <a:lnTo>
                    <a:pt x="50" y="163"/>
                  </a:lnTo>
                  <a:lnTo>
                    <a:pt x="47" y="164"/>
                  </a:lnTo>
                  <a:lnTo>
                    <a:pt x="45" y="165"/>
                  </a:lnTo>
                  <a:lnTo>
                    <a:pt x="43" y="165"/>
                  </a:lnTo>
                  <a:lnTo>
                    <a:pt x="40" y="165"/>
                  </a:lnTo>
                  <a:lnTo>
                    <a:pt x="37" y="164"/>
                  </a:lnTo>
                  <a:lnTo>
                    <a:pt x="34" y="163"/>
                  </a:lnTo>
                  <a:lnTo>
                    <a:pt x="33" y="162"/>
                  </a:lnTo>
                  <a:lnTo>
                    <a:pt x="31" y="161"/>
                  </a:lnTo>
                  <a:lnTo>
                    <a:pt x="29" y="159"/>
                  </a:lnTo>
                  <a:lnTo>
                    <a:pt x="27" y="157"/>
                  </a:lnTo>
                  <a:lnTo>
                    <a:pt x="25" y="156"/>
                  </a:lnTo>
                  <a:lnTo>
                    <a:pt x="24" y="155"/>
                  </a:lnTo>
                  <a:lnTo>
                    <a:pt x="21" y="154"/>
                  </a:lnTo>
                  <a:lnTo>
                    <a:pt x="19" y="153"/>
                  </a:lnTo>
                  <a:lnTo>
                    <a:pt x="17" y="152"/>
                  </a:lnTo>
                  <a:lnTo>
                    <a:pt x="15" y="151"/>
                  </a:lnTo>
                  <a:lnTo>
                    <a:pt x="14" y="151"/>
                  </a:lnTo>
                  <a:lnTo>
                    <a:pt x="12" y="151"/>
                  </a:lnTo>
                  <a:lnTo>
                    <a:pt x="10" y="151"/>
                  </a:lnTo>
                  <a:lnTo>
                    <a:pt x="8" y="152"/>
                  </a:lnTo>
                  <a:lnTo>
                    <a:pt x="6" y="153"/>
                  </a:lnTo>
                  <a:lnTo>
                    <a:pt x="5" y="154"/>
                  </a:lnTo>
                  <a:lnTo>
                    <a:pt x="4" y="156"/>
                  </a:lnTo>
                  <a:lnTo>
                    <a:pt x="3" y="157"/>
                  </a:lnTo>
                  <a:lnTo>
                    <a:pt x="3" y="160"/>
                  </a:lnTo>
                  <a:lnTo>
                    <a:pt x="2" y="166"/>
                  </a:lnTo>
                  <a:lnTo>
                    <a:pt x="1" y="172"/>
                  </a:lnTo>
                  <a:lnTo>
                    <a:pt x="0" y="178"/>
                  </a:lnTo>
                  <a:lnTo>
                    <a:pt x="0" y="185"/>
                  </a:lnTo>
                  <a:lnTo>
                    <a:pt x="0" y="192"/>
                  </a:lnTo>
                  <a:lnTo>
                    <a:pt x="0" y="198"/>
                  </a:lnTo>
                  <a:lnTo>
                    <a:pt x="1" y="201"/>
                  </a:lnTo>
                  <a:lnTo>
                    <a:pt x="1" y="204"/>
                  </a:lnTo>
                  <a:lnTo>
                    <a:pt x="2" y="206"/>
                  </a:lnTo>
                  <a:lnTo>
                    <a:pt x="3" y="208"/>
                  </a:lnTo>
                  <a:lnTo>
                    <a:pt x="7" y="207"/>
                  </a:lnTo>
                  <a:lnTo>
                    <a:pt x="14" y="206"/>
                  </a:lnTo>
                  <a:lnTo>
                    <a:pt x="21" y="205"/>
                  </a:lnTo>
                  <a:lnTo>
                    <a:pt x="29" y="205"/>
                  </a:lnTo>
                  <a:lnTo>
                    <a:pt x="37" y="205"/>
                  </a:lnTo>
                  <a:lnTo>
                    <a:pt x="43" y="205"/>
                  </a:lnTo>
                  <a:lnTo>
                    <a:pt x="50" y="205"/>
                  </a:lnTo>
                  <a:lnTo>
                    <a:pt x="54" y="205"/>
                  </a:lnTo>
                  <a:lnTo>
                    <a:pt x="59" y="206"/>
                  </a:lnTo>
                  <a:lnTo>
                    <a:pt x="62" y="207"/>
                  </a:lnTo>
                  <a:lnTo>
                    <a:pt x="66" y="209"/>
                  </a:lnTo>
                  <a:lnTo>
                    <a:pt x="69" y="211"/>
                  </a:lnTo>
                  <a:lnTo>
                    <a:pt x="71" y="212"/>
                  </a:lnTo>
                  <a:lnTo>
                    <a:pt x="72" y="214"/>
                  </a:lnTo>
                  <a:lnTo>
                    <a:pt x="74" y="215"/>
                  </a:lnTo>
                  <a:lnTo>
                    <a:pt x="75" y="217"/>
                  </a:lnTo>
                  <a:lnTo>
                    <a:pt x="75" y="219"/>
                  </a:lnTo>
                  <a:lnTo>
                    <a:pt x="75" y="221"/>
                  </a:lnTo>
                  <a:lnTo>
                    <a:pt x="75" y="223"/>
                  </a:lnTo>
                  <a:lnTo>
                    <a:pt x="75" y="224"/>
                  </a:lnTo>
                  <a:lnTo>
                    <a:pt x="74" y="226"/>
                  </a:lnTo>
                  <a:lnTo>
                    <a:pt x="73" y="228"/>
                  </a:lnTo>
                  <a:lnTo>
                    <a:pt x="72" y="230"/>
                  </a:lnTo>
                  <a:lnTo>
                    <a:pt x="70" y="231"/>
                  </a:lnTo>
                  <a:lnTo>
                    <a:pt x="68" y="234"/>
                  </a:lnTo>
                  <a:lnTo>
                    <a:pt x="67" y="235"/>
                  </a:lnTo>
                  <a:lnTo>
                    <a:pt x="66" y="238"/>
                  </a:lnTo>
                  <a:lnTo>
                    <a:pt x="65" y="241"/>
                  </a:lnTo>
                  <a:lnTo>
                    <a:pt x="65" y="244"/>
                  </a:lnTo>
                  <a:lnTo>
                    <a:pt x="65" y="247"/>
                  </a:lnTo>
                  <a:lnTo>
                    <a:pt x="65" y="250"/>
                  </a:lnTo>
                  <a:lnTo>
                    <a:pt x="66" y="253"/>
                  </a:lnTo>
                  <a:lnTo>
                    <a:pt x="68" y="255"/>
                  </a:lnTo>
                  <a:lnTo>
                    <a:pt x="70" y="258"/>
                  </a:lnTo>
                  <a:lnTo>
                    <a:pt x="72" y="260"/>
                  </a:lnTo>
                  <a:lnTo>
                    <a:pt x="73" y="263"/>
                  </a:lnTo>
                  <a:lnTo>
                    <a:pt x="75" y="263"/>
                  </a:lnTo>
                  <a:lnTo>
                    <a:pt x="77" y="264"/>
                  </a:lnTo>
                  <a:lnTo>
                    <a:pt x="78" y="264"/>
                  </a:lnTo>
                  <a:lnTo>
                    <a:pt x="80" y="265"/>
                  </a:lnTo>
                  <a:lnTo>
                    <a:pt x="81" y="266"/>
                  </a:lnTo>
                  <a:lnTo>
                    <a:pt x="83" y="266"/>
                  </a:lnTo>
                  <a:lnTo>
                    <a:pt x="85" y="266"/>
                  </a:lnTo>
                  <a:lnTo>
                    <a:pt x="87" y="266"/>
                  </a:lnTo>
                  <a:lnTo>
                    <a:pt x="91" y="266"/>
                  </a:lnTo>
                  <a:lnTo>
                    <a:pt x="95" y="265"/>
                  </a:lnTo>
                  <a:lnTo>
                    <a:pt x="98" y="263"/>
                  </a:lnTo>
                  <a:lnTo>
                    <a:pt x="100" y="263"/>
                  </a:lnTo>
                  <a:lnTo>
                    <a:pt x="103" y="260"/>
                  </a:lnTo>
                  <a:lnTo>
                    <a:pt x="106" y="258"/>
                  </a:lnTo>
                  <a:lnTo>
                    <a:pt x="108" y="256"/>
                  </a:lnTo>
                  <a:lnTo>
                    <a:pt x="109" y="253"/>
                  </a:lnTo>
                  <a:lnTo>
                    <a:pt x="110" y="251"/>
                  </a:lnTo>
                  <a:lnTo>
                    <a:pt x="110" y="248"/>
                  </a:lnTo>
                  <a:lnTo>
                    <a:pt x="110" y="245"/>
                  </a:lnTo>
                  <a:lnTo>
                    <a:pt x="110" y="243"/>
                  </a:lnTo>
                  <a:lnTo>
                    <a:pt x="109" y="240"/>
                  </a:lnTo>
                  <a:lnTo>
                    <a:pt x="108" y="237"/>
                  </a:lnTo>
                  <a:lnTo>
                    <a:pt x="106" y="234"/>
                  </a:lnTo>
                  <a:lnTo>
                    <a:pt x="103" y="233"/>
                  </a:lnTo>
                  <a:lnTo>
                    <a:pt x="101" y="230"/>
                  </a:lnTo>
                  <a:lnTo>
                    <a:pt x="100" y="228"/>
                  </a:lnTo>
                  <a:lnTo>
                    <a:pt x="99" y="225"/>
                  </a:lnTo>
                  <a:lnTo>
                    <a:pt x="98" y="223"/>
                  </a:lnTo>
                  <a:lnTo>
                    <a:pt x="98" y="220"/>
                  </a:lnTo>
                  <a:lnTo>
                    <a:pt x="98" y="217"/>
                  </a:lnTo>
                  <a:lnTo>
                    <a:pt x="98" y="215"/>
                  </a:lnTo>
                  <a:lnTo>
                    <a:pt x="98" y="213"/>
                  </a:lnTo>
                  <a:lnTo>
                    <a:pt x="99" y="211"/>
                  </a:lnTo>
                  <a:lnTo>
                    <a:pt x="100" y="208"/>
                  </a:lnTo>
                  <a:lnTo>
                    <a:pt x="100" y="206"/>
                  </a:lnTo>
                  <a:lnTo>
                    <a:pt x="102" y="205"/>
                  </a:lnTo>
                  <a:lnTo>
                    <a:pt x="103" y="204"/>
                  </a:lnTo>
                  <a:lnTo>
                    <a:pt x="105" y="203"/>
                  </a:lnTo>
                  <a:lnTo>
                    <a:pt x="107" y="202"/>
                  </a:lnTo>
                  <a:lnTo>
                    <a:pt x="108" y="202"/>
                  </a:lnTo>
                  <a:lnTo>
                    <a:pt x="110" y="202"/>
                  </a:lnTo>
                  <a:lnTo>
                    <a:pt x="115" y="203"/>
                  </a:lnTo>
                  <a:lnTo>
                    <a:pt x="119" y="203"/>
                  </a:lnTo>
                  <a:lnTo>
                    <a:pt x="126" y="204"/>
                  </a:lnTo>
                  <a:lnTo>
                    <a:pt x="133" y="205"/>
                  </a:lnTo>
                  <a:lnTo>
                    <a:pt x="140" y="205"/>
                  </a:lnTo>
                  <a:lnTo>
                    <a:pt x="148" y="205"/>
                  </a:lnTo>
                  <a:lnTo>
                    <a:pt x="156" y="205"/>
                  </a:lnTo>
                  <a:lnTo>
                    <a:pt x="158" y="203"/>
                  </a:lnTo>
                  <a:lnTo>
                    <a:pt x="158" y="199"/>
                  </a:lnTo>
                  <a:lnTo>
                    <a:pt x="159" y="196"/>
                  </a:lnTo>
                  <a:lnTo>
                    <a:pt x="160" y="192"/>
                  </a:lnTo>
                  <a:lnTo>
                    <a:pt x="161" y="188"/>
                  </a:lnTo>
                  <a:lnTo>
                    <a:pt x="161" y="185"/>
                  </a:lnTo>
                  <a:lnTo>
                    <a:pt x="161" y="181"/>
                  </a:lnTo>
                  <a:lnTo>
                    <a:pt x="161" y="177"/>
                  </a:lnTo>
                  <a:lnTo>
                    <a:pt x="161" y="174"/>
                  </a:lnTo>
                  <a:lnTo>
                    <a:pt x="161" y="170"/>
                  </a:lnTo>
                  <a:lnTo>
                    <a:pt x="160" y="167"/>
                  </a:lnTo>
                  <a:lnTo>
                    <a:pt x="160" y="163"/>
                  </a:lnTo>
                  <a:lnTo>
                    <a:pt x="159" y="160"/>
                  </a:lnTo>
                  <a:lnTo>
                    <a:pt x="158" y="157"/>
                  </a:lnTo>
                  <a:lnTo>
                    <a:pt x="158" y="155"/>
                  </a:lnTo>
                  <a:lnTo>
                    <a:pt x="157" y="153"/>
                  </a:lnTo>
                  <a:lnTo>
                    <a:pt x="156" y="150"/>
                  </a:lnTo>
                  <a:lnTo>
                    <a:pt x="155" y="149"/>
                  </a:lnTo>
                  <a:lnTo>
                    <a:pt x="154" y="148"/>
                  </a:lnTo>
                  <a:lnTo>
                    <a:pt x="153" y="147"/>
                  </a:lnTo>
                  <a:lnTo>
                    <a:pt x="151" y="146"/>
                  </a:lnTo>
                  <a:lnTo>
                    <a:pt x="150" y="146"/>
                  </a:lnTo>
                  <a:lnTo>
                    <a:pt x="149" y="145"/>
                  </a:lnTo>
                  <a:lnTo>
                    <a:pt x="148" y="145"/>
                  </a:lnTo>
                  <a:lnTo>
                    <a:pt x="145" y="145"/>
                  </a:lnTo>
                  <a:lnTo>
                    <a:pt x="141" y="146"/>
                  </a:lnTo>
                  <a:lnTo>
                    <a:pt x="138" y="147"/>
                  </a:lnTo>
                  <a:lnTo>
                    <a:pt x="134" y="148"/>
                  </a:lnTo>
                  <a:lnTo>
                    <a:pt x="131" y="149"/>
                  </a:lnTo>
                  <a:lnTo>
                    <a:pt x="129" y="149"/>
                  </a:lnTo>
                  <a:lnTo>
                    <a:pt x="127" y="150"/>
                  </a:lnTo>
                  <a:lnTo>
                    <a:pt x="125" y="150"/>
                  </a:lnTo>
                  <a:lnTo>
                    <a:pt x="122" y="150"/>
                  </a:lnTo>
                  <a:lnTo>
                    <a:pt x="120" y="150"/>
                  </a:lnTo>
                  <a:lnTo>
                    <a:pt x="119" y="150"/>
                  </a:lnTo>
                  <a:lnTo>
                    <a:pt x="117" y="149"/>
                  </a:lnTo>
                  <a:lnTo>
                    <a:pt x="116" y="149"/>
                  </a:lnTo>
                  <a:lnTo>
                    <a:pt x="114" y="148"/>
                  </a:lnTo>
                  <a:lnTo>
                    <a:pt x="113" y="148"/>
                  </a:lnTo>
                  <a:lnTo>
                    <a:pt x="111" y="148"/>
                  </a:lnTo>
                  <a:lnTo>
                    <a:pt x="110" y="146"/>
                  </a:lnTo>
                  <a:lnTo>
                    <a:pt x="108" y="143"/>
                  </a:lnTo>
                  <a:lnTo>
                    <a:pt x="106" y="141"/>
                  </a:lnTo>
                  <a:lnTo>
                    <a:pt x="105" y="138"/>
                  </a:lnTo>
                  <a:lnTo>
                    <a:pt x="104" y="136"/>
                  </a:lnTo>
                  <a:lnTo>
                    <a:pt x="104" y="134"/>
                  </a:lnTo>
                  <a:lnTo>
                    <a:pt x="104" y="131"/>
                  </a:lnTo>
                  <a:lnTo>
                    <a:pt x="104" y="129"/>
                  </a:lnTo>
                  <a:lnTo>
                    <a:pt x="105" y="128"/>
                  </a:lnTo>
                  <a:lnTo>
                    <a:pt x="106" y="126"/>
                  </a:lnTo>
                  <a:lnTo>
                    <a:pt x="107" y="123"/>
                  </a:lnTo>
                  <a:lnTo>
                    <a:pt x="109" y="120"/>
                  </a:lnTo>
                  <a:lnTo>
                    <a:pt x="110" y="119"/>
                  </a:lnTo>
                  <a:lnTo>
                    <a:pt x="112" y="118"/>
                  </a:lnTo>
                  <a:lnTo>
                    <a:pt x="114" y="117"/>
                  </a:lnTo>
                  <a:lnTo>
                    <a:pt x="116" y="116"/>
                  </a:lnTo>
                  <a:lnTo>
                    <a:pt x="118" y="115"/>
                  </a:lnTo>
                  <a:lnTo>
                    <a:pt x="119" y="114"/>
                  </a:lnTo>
                  <a:lnTo>
                    <a:pt x="121" y="114"/>
                  </a:lnTo>
                  <a:lnTo>
                    <a:pt x="122" y="114"/>
                  </a:lnTo>
                  <a:lnTo>
                    <a:pt x="124" y="115"/>
                  </a:lnTo>
                  <a:lnTo>
                    <a:pt x="126" y="115"/>
                  </a:lnTo>
                  <a:lnTo>
                    <a:pt x="129" y="117"/>
                  </a:lnTo>
                  <a:lnTo>
                    <a:pt x="132" y="118"/>
                  </a:lnTo>
                  <a:lnTo>
                    <a:pt x="136" y="119"/>
                  </a:lnTo>
                  <a:lnTo>
                    <a:pt x="139" y="121"/>
                  </a:lnTo>
                  <a:lnTo>
                    <a:pt x="141" y="123"/>
                  </a:lnTo>
                  <a:lnTo>
                    <a:pt x="145" y="124"/>
                  </a:lnTo>
                  <a:lnTo>
                    <a:pt x="147" y="124"/>
                  </a:lnTo>
                  <a:lnTo>
                    <a:pt x="148" y="125"/>
                  </a:lnTo>
                  <a:lnTo>
                    <a:pt x="149" y="125"/>
                  </a:lnTo>
                  <a:lnTo>
                    <a:pt x="151" y="124"/>
                  </a:lnTo>
                  <a:lnTo>
                    <a:pt x="152" y="124"/>
                  </a:lnTo>
                  <a:lnTo>
                    <a:pt x="154" y="123"/>
                  </a:lnTo>
                  <a:lnTo>
                    <a:pt x="156" y="122"/>
                  </a:lnTo>
                  <a:lnTo>
                    <a:pt x="157" y="121"/>
                  </a:lnTo>
                  <a:lnTo>
                    <a:pt x="158" y="120"/>
                  </a:lnTo>
                  <a:lnTo>
                    <a:pt x="158" y="119"/>
                  </a:lnTo>
                  <a:lnTo>
                    <a:pt x="159" y="117"/>
                  </a:lnTo>
                  <a:lnTo>
                    <a:pt x="160" y="113"/>
                  </a:lnTo>
                  <a:lnTo>
                    <a:pt x="160" y="109"/>
                  </a:lnTo>
                  <a:lnTo>
                    <a:pt x="160" y="105"/>
                  </a:lnTo>
                  <a:lnTo>
                    <a:pt x="159" y="100"/>
                  </a:lnTo>
                  <a:lnTo>
                    <a:pt x="159" y="95"/>
                  </a:lnTo>
                  <a:lnTo>
                    <a:pt x="158" y="90"/>
                  </a:lnTo>
                  <a:lnTo>
                    <a:pt x="158" y="79"/>
                  </a:lnTo>
                  <a:lnTo>
                    <a:pt x="157" y="70"/>
                  </a:lnTo>
                  <a:lnTo>
                    <a:pt x="157" y="66"/>
                  </a:lnTo>
                  <a:lnTo>
                    <a:pt x="157" y="62"/>
                  </a:lnTo>
                  <a:lnTo>
                    <a:pt x="157" y="60"/>
                  </a:lnTo>
                  <a:lnTo>
                    <a:pt x="157" y="58"/>
                  </a:lnTo>
                  <a:lnTo>
                    <a:pt x="154" y="60"/>
                  </a:lnTo>
                  <a:lnTo>
                    <a:pt x="150" y="61"/>
                  </a:lnTo>
                  <a:lnTo>
                    <a:pt x="147" y="62"/>
                  </a:lnTo>
                  <a:lnTo>
                    <a:pt x="142" y="63"/>
                  </a:lnTo>
                  <a:lnTo>
                    <a:pt x="138" y="64"/>
                  </a:lnTo>
                  <a:lnTo>
                    <a:pt x="133" y="64"/>
                  </a:lnTo>
                  <a:lnTo>
                    <a:pt x="129" y="64"/>
                  </a:lnTo>
                  <a:lnTo>
                    <a:pt x="124" y="64"/>
                  </a:lnTo>
                  <a:lnTo>
                    <a:pt x="119" y="64"/>
                  </a:lnTo>
                  <a:lnTo>
                    <a:pt x="114" y="64"/>
                  </a:lnTo>
                  <a:lnTo>
                    <a:pt x="110" y="63"/>
                  </a:lnTo>
                  <a:lnTo>
                    <a:pt x="106" y="62"/>
                  </a:lnTo>
                  <a:lnTo>
                    <a:pt x="102" y="61"/>
                  </a:lnTo>
                  <a:lnTo>
                    <a:pt x="100" y="61"/>
                  </a:lnTo>
                  <a:lnTo>
                    <a:pt x="97" y="59"/>
                  </a:lnTo>
                  <a:lnTo>
                    <a:pt x="94" y="58"/>
                  </a:lnTo>
                  <a:lnTo>
                    <a:pt x="92" y="56"/>
                  </a:lnTo>
                  <a:lnTo>
                    <a:pt x="91" y="55"/>
                  </a:lnTo>
                  <a:lnTo>
                    <a:pt x="91" y="54"/>
                  </a:lnTo>
                  <a:lnTo>
                    <a:pt x="90" y="52"/>
                  </a:lnTo>
                  <a:lnTo>
                    <a:pt x="90" y="50"/>
                  </a:lnTo>
                  <a:lnTo>
                    <a:pt x="90" y="49"/>
                  </a:lnTo>
                  <a:lnTo>
                    <a:pt x="90" y="47"/>
                  </a:lnTo>
                  <a:lnTo>
                    <a:pt x="91" y="46"/>
                  </a:lnTo>
                  <a:lnTo>
                    <a:pt x="91" y="44"/>
                  </a:lnTo>
                  <a:lnTo>
                    <a:pt x="92" y="42"/>
                  </a:lnTo>
                  <a:lnTo>
                    <a:pt x="94" y="42"/>
                  </a:lnTo>
                  <a:lnTo>
                    <a:pt x="97" y="38"/>
                  </a:lnTo>
                  <a:lnTo>
                    <a:pt x="100" y="34"/>
                  </a:lnTo>
                  <a:lnTo>
                    <a:pt x="102" y="32"/>
                  </a:lnTo>
                  <a:lnTo>
                    <a:pt x="103" y="29"/>
                  </a:lnTo>
                  <a:lnTo>
                    <a:pt x="104" y="26"/>
                  </a:lnTo>
                  <a:lnTo>
                    <a:pt x="105" y="24"/>
                  </a:lnTo>
                  <a:lnTo>
                    <a:pt x="105" y="21"/>
                  </a:lnTo>
                  <a:lnTo>
                    <a:pt x="105" y="18"/>
                  </a:lnTo>
                  <a:lnTo>
                    <a:pt x="104" y="15"/>
                  </a:lnTo>
                  <a:lnTo>
                    <a:pt x="103" y="13"/>
                  </a:lnTo>
                  <a:lnTo>
                    <a:pt x="101" y="10"/>
                  </a:lnTo>
                  <a:lnTo>
                    <a:pt x="100" y="8"/>
                  </a:lnTo>
                  <a:lnTo>
                    <a:pt x="98" y="5"/>
                  </a:lnTo>
                  <a:lnTo>
                    <a:pt x="95" y="3"/>
                  </a:lnTo>
                  <a:lnTo>
                    <a:pt x="92" y="3"/>
                  </a:lnTo>
                  <a:lnTo>
                    <a:pt x="90" y="1"/>
                  </a:lnTo>
                  <a:lnTo>
                    <a:pt x="86" y="0"/>
                  </a:lnTo>
                  <a:lnTo>
                    <a:pt x="82" y="0"/>
                  </a:lnTo>
                  <a:lnTo>
                    <a:pt x="79" y="0"/>
                  </a:lnTo>
                  <a:lnTo>
                    <a:pt x="76" y="1"/>
                  </a:lnTo>
                  <a:lnTo>
                    <a:pt x="73" y="3"/>
                  </a:lnTo>
                  <a:lnTo>
                    <a:pt x="70" y="3"/>
                  </a:lnTo>
                  <a:lnTo>
                    <a:pt x="67" y="5"/>
                  </a:lnTo>
                  <a:lnTo>
                    <a:pt x="64" y="8"/>
                  </a:lnTo>
                  <a:lnTo>
                    <a:pt x="62" y="10"/>
                  </a:lnTo>
                  <a:lnTo>
                    <a:pt x="61" y="13"/>
                  </a:lnTo>
                  <a:lnTo>
                    <a:pt x="60" y="15"/>
                  </a:lnTo>
                  <a:lnTo>
                    <a:pt x="59" y="18"/>
                  </a:lnTo>
                  <a:lnTo>
                    <a:pt x="58" y="21"/>
                  </a:lnTo>
                  <a:lnTo>
                    <a:pt x="58" y="24"/>
                  </a:lnTo>
                  <a:lnTo>
                    <a:pt x="58" y="27"/>
                  </a:lnTo>
                  <a:lnTo>
                    <a:pt x="59" y="30"/>
                  </a:lnTo>
                  <a:lnTo>
                    <a:pt x="60" y="31"/>
                  </a:lnTo>
                  <a:lnTo>
                    <a:pt x="61" y="32"/>
                  </a:lnTo>
                  <a:lnTo>
                    <a:pt x="62" y="33"/>
                  </a:lnTo>
                  <a:lnTo>
                    <a:pt x="62" y="34"/>
                  </a:lnTo>
                  <a:lnTo>
                    <a:pt x="64" y="37"/>
                  </a:lnTo>
                  <a:lnTo>
                    <a:pt x="66" y="39"/>
                  </a:lnTo>
                  <a:lnTo>
                    <a:pt x="68" y="42"/>
                  </a:lnTo>
                  <a:lnTo>
                    <a:pt x="69" y="43"/>
                  </a:lnTo>
                  <a:lnTo>
                    <a:pt x="70" y="46"/>
                  </a:lnTo>
                  <a:lnTo>
                    <a:pt x="71" y="48"/>
                  </a:lnTo>
                  <a:lnTo>
                    <a:pt x="71" y="50"/>
                  </a:lnTo>
                  <a:lnTo>
                    <a:pt x="71" y="51"/>
                  </a:lnTo>
                  <a:lnTo>
                    <a:pt x="71" y="52"/>
                  </a:lnTo>
                  <a:lnTo>
                    <a:pt x="70" y="54"/>
                  </a:lnTo>
                  <a:lnTo>
                    <a:pt x="69" y="55"/>
                  </a:lnTo>
                  <a:lnTo>
                    <a:pt x="68" y="56"/>
                  </a:lnTo>
                  <a:lnTo>
                    <a:pt x="67" y="57"/>
                  </a:lnTo>
                  <a:lnTo>
                    <a:pt x="65" y="58"/>
                  </a:lnTo>
                  <a:lnTo>
                    <a:pt x="63" y="58"/>
                  </a:lnTo>
                  <a:lnTo>
                    <a:pt x="61" y="58"/>
                  </a:lnTo>
                  <a:lnTo>
                    <a:pt x="52" y="58"/>
                  </a:lnTo>
                  <a:lnTo>
                    <a:pt x="43" y="59"/>
                  </a:lnTo>
                  <a:lnTo>
                    <a:pt x="35" y="59"/>
                  </a:lnTo>
                  <a:lnTo>
                    <a:pt x="27" y="60"/>
                  </a:lnTo>
                  <a:lnTo>
                    <a:pt x="19" y="60"/>
                  </a:lnTo>
                  <a:lnTo>
                    <a:pt x="13" y="60"/>
                  </a:lnTo>
                  <a:lnTo>
                    <a:pt x="9" y="60"/>
                  </a:lnTo>
                  <a:lnTo>
                    <a:pt x="6" y="60"/>
                  </a:lnTo>
                  <a:lnTo>
                    <a:pt x="5" y="59"/>
                  </a:lnTo>
                  <a:lnTo>
                    <a:pt x="3" y="58"/>
                  </a:lnTo>
                  <a:lnTo>
                    <a:pt x="3" y="65"/>
                  </a:lnTo>
                  <a:lnTo>
                    <a:pt x="3" y="75"/>
                  </a:lnTo>
                  <a:lnTo>
                    <a:pt x="3" y="85"/>
                  </a:lnTo>
                  <a:lnTo>
                    <a:pt x="3" y="96"/>
                  </a:lnTo>
                  <a:lnTo>
                    <a:pt x="3" y="106"/>
                  </a:lnTo>
                  <a:lnTo>
                    <a:pt x="3" y="115"/>
                  </a:lnTo>
                  <a:lnTo>
                    <a:pt x="3" y="122"/>
                  </a:lnTo>
                  <a:lnTo>
                    <a:pt x="3" y="126"/>
                  </a:lnTo>
                  <a:lnTo>
                    <a:pt x="3" y="128"/>
                  </a:lnTo>
                  <a:lnTo>
                    <a:pt x="4" y="129"/>
                  </a:lnTo>
                  <a:lnTo>
                    <a:pt x="4" y="130"/>
                  </a:lnTo>
                  <a:lnTo>
                    <a:pt x="5" y="131"/>
                  </a:lnTo>
                  <a:lnTo>
                    <a:pt x="6" y="133"/>
                  </a:lnTo>
                  <a:lnTo>
                    <a:pt x="8" y="134"/>
                  </a:lnTo>
                  <a:lnTo>
                    <a:pt x="10" y="135"/>
                  </a:lnTo>
                  <a:lnTo>
                    <a:pt x="12" y="135"/>
                  </a:lnTo>
                  <a:lnTo>
                    <a:pt x="14" y="136"/>
                  </a:lnTo>
                  <a:lnTo>
                    <a:pt x="16" y="136"/>
                  </a:lnTo>
                  <a:lnTo>
                    <a:pt x="18" y="136"/>
                  </a:lnTo>
                  <a:lnTo>
                    <a:pt x="20" y="136"/>
                  </a:lnTo>
                  <a:lnTo>
                    <a:pt x="23" y="135"/>
                  </a:lnTo>
                  <a:lnTo>
                    <a:pt x="24" y="134"/>
                  </a:lnTo>
                  <a:lnTo>
                    <a:pt x="26" y="132"/>
                  </a:lnTo>
                  <a:lnTo>
                    <a:pt x="28" y="130"/>
                  </a:lnTo>
                  <a:close/>
                </a:path>
              </a:pathLst>
            </a:custGeom>
            <a:solidFill>
              <a:srgbClr val="971535"/>
            </a:solidFill>
            <a:ln w="3175" cmpd="sng">
              <a:solidFill>
                <a:srgbClr val="000000"/>
              </a:solidFill>
              <a:round/>
              <a:headEnd/>
              <a:tailEnd/>
            </a:ln>
          </p:spPr>
          <p:txBody>
            <a:bodyPr/>
            <a:lstStyle/>
            <a:p>
              <a:endParaRPr lang="en-US" sz="1350" dirty="0"/>
            </a:p>
          </p:txBody>
        </p:sp>
        <p:sp>
          <p:nvSpPr>
            <p:cNvPr id="96" name="Freeform 105">
              <a:extLst>
                <a:ext uri="{FF2B5EF4-FFF2-40B4-BE49-F238E27FC236}">
                  <a16:creationId xmlns:a16="http://schemas.microsoft.com/office/drawing/2014/main" id="{E9D61F12-1EAD-3348-8703-BE62D7725A4B}"/>
                </a:ext>
              </a:extLst>
            </p:cNvPr>
            <p:cNvSpPr>
              <a:spLocks/>
            </p:cNvSpPr>
            <p:nvPr/>
          </p:nvSpPr>
          <p:spPr bwMode="auto">
            <a:xfrm>
              <a:off x="9564688" y="3741738"/>
              <a:ext cx="519112" cy="303212"/>
            </a:xfrm>
            <a:custGeom>
              <a:avLst/>
              <a:gdLst>
                <a:gd name="T0" fmla="*/ 2147483647 w 272"/>
                <a:gd name="T1" fmla="*/ 2147483647 h 159"/>
                <a:gd name="T2" fmla="*/ 2147483647 w 272"/>
                <a:gd name="T3" fmla="*/ 2147483647 h 159"/>
                <a:gd name="T4" fmla="*/ 2147483647 w 272"/>
                <a:gd name="T5" fmla="*/ 2147483647 h 159"/>
                <a:gd name="T6" fmla="*/ 2147483647 w 272"/>
                <a:gd name="T7" fmla="*/ 2147483647 h 159"/>
                <a:gd name="T8" fmla="*/ 2147483647 w 272"/>
                <a:gd name="T9" fmla="*/ 2147483647 h 159"/>
                <a:gd name="T10" fmla="*/ 2147483647 w 272"/>
                <a:gd name="T11" fmla="*/ 2147483647 h 159"/>
                <a:gd name="T12" fmla="*/ 2147483647 w 272"/>
                <a:gd name="T13" fmla="*/ 2147483647 h 159"/>
                <a:gd name="T14" fmla="*/ 2147483647 w 272"/>
                <a:gd name="T15" fmla="*/ 2147483647 h 159"/>
                <a:gd name="T16" fmla="*/ 2147483647 w 272"/>
                <a:gd name="T17" fmla="*/ 2147483647 h 159"/>
                <a:gd name="T18" fmla="*/ 2147483647 w 272"/>
                <a:gd name="T19" fmla="*/ 2147483647 h 159"/>
                <a:gd name="T20" fmla="*/ 2147483647 w 272"/>
                <a:gd name="T21" fmla="*/ 2147483647 h 159"/>
                <a:gd name="T22" fmla="*/ 2147483647 w 272"/>
                <a:gd name="T23" fmla="*/ 2147483647 h 159"/>
                <a:gd name="T24" fmla="*/ 2147483647 w 272"/>
                <a:gd name="T25" fmla="*/ 2147483647 h 159"/>
                <a:gd name="T26" fmla="*/ 2147483647 w 272"/>
                <a:gd name="T27" fmla="*/ 2147483647 h 159"/>
                <a:gd name="T28" fmla="*/ 2147483647 w 272"/>
                <a:gd name="T29" fmla="*/ 2147483647 h 159"/>
                <a:gd name="T30" fmla="*/ 2147483647 w 272"/>
                <a:gd name="T31" fmla="*/ 2147483647 h 159"/>
                <a:gd name="T32" fmla="*/ 2147483647 w 272"/>
                <a:gd name="T33" fmla="*/ 2147483647 h 159"/>
                <a:gd name="T34" fmla="*/ 2147483647 w 272"/>
                <a:gd name="T35" fmla="*/ 2147483647 h 159"/>
                <a:gd name="T36" fmla="*/ 2147483647 w 272"/>
                <a:gd name="T37" fmla="*/ 2147483647 h 159"/>
                <a:gd name="T38" fmla="*/ 2147483647 w 272"/>
                <a:gd name="T39" fmla="*/ 2147483647 h 159"/>
                <a:gd name="T40" fmla="*/ 2147483647 w 272"/>
                <a:gd name="T41" fmla="*/ 2147483647 h 159"/>
                <a:gd name="T42" fmla="*/ 2147483647 w 272"/>
                <a:gd name="T43" fmla="*/ 2147483647 h 159"/>
                <a:gd name="T44" fmla="*/ 2147483647 w 272"/>
                <a:gd name="T45" fmla="*/ 2147483647 h 159"/>
                <a:gd name="T46" fmla="*/ 2147483647 w 272"/>
                <a:gd name="T47" fmla="*/ 2147483647 h 159"/>
                <a:gd name="T48" fmla="*/ 2147483647 w 272"/>
                <a:gd name="T49" fmla="*/ 2147483647 h 159"/>
                <a:gd name="T50" fmla="*/ 2147483647 w 272"/>
                <a:gd name="T51" fmla="*/ 2147483647 h 159"/>
                <a:gd name="T52" fmla="*/ 2147483647 w 272"/>
                <a:gd name="T53" fmla="*/ 2147483647 h 159"/>
                <a:gd name="T54" fmla="*/ 2147483647 w 272"/>
                <a:gd name="T55" fmla="*/ 2147483647 h 159"/>
                <a:gd name="T56" fmla="*/ 2147483647 w 272"/>
                <a:gd name="T57" fmla="*/ 2147483647 h 159"/>
                <a:gd name="T58" fmla="*/ 2147483647 w 272"/>
                <a:gd name="T59" fmla="*/ 0 h 159"/>
                <a:gd name="T60" fmla="*/ 2147483647 w 272"/>
                <a:gd name="T61" fmla="*/ 2147483647 h 159"/>
                <a:gd name="T62" fmla="*/ 2147483647 w 272"/>
                <a:gd name="T63" fmla="*/ 2147483647 h 159"/>
                <a:gd name="T64" fmla="*/ 2147483647 w 272"/>
                <a:gd name="T65" fmla="*/ 2147483647 h 159"/>
                <a:gd name="T66" fmla="*/ 2147483647 w 272"/>
                <a:gd name="T67" fmla="*/ 2147483647 h 159"/>
                <a:gd name="T68" fmla="*/ 2147483647 w 272"/>
                <a:gd name="T69" fmla="*/ 2147483647 h 159"/>
                <a:gd name="T70" fmla="*/ 2147483647 w 272"/>
                <a:gd name="T71" fmla="*/ 2147483647 h 159"/>
                <a:gd name="T72" fmla="*/ 2147483647 w 272"/>
                <a:gd name="T73" fmla="*/ 2147483647 h 159"/>
                <a:gd name="T74" fmla="*/ 2147483647 w 272"/>
                <a:gd name="T75" fmla="*/ 2147483647 h 159"/>
                <a:gd name="T76" fmla="*/ 2147483647 w 272"/>
                <a:gd name="T77" fmla="*/ 2147483647 h 159"/>
                <a:gd name="T78" fmla="*/ 2147483647 w 272"/>
                <a:gd name="T79" fmla="*/ 2147483647 h 159"/>
                <a:gd name="T80" fmla="*/ 2147483647 w 272"/>
                <a:gd name="T81" fmla="*/ 2147483647 h 159"/>
                <a:gd name="T82" fmla="*/ 2147483647 w 272"/>
                <a:gd name="T83" fmla="*/ 2147483647 h 159"/>
                <a:gd name="T84" fmla="*/ 2147483647 w 272"/>
                <a:gd name="T85" fmla="*/ 2147483647 h 159"/>
                <a:gd name="T86" fmla="*/ 2147483647 w 272"/>
                <a:gd name="T87" fmla="*/ 2147483647 h 159"/>
                <a:gd name="T88" fmla="*/ 2147483647 w 272"/>
                <a:gd name="T89" fmla="*/ 2147483647 h 159"/>
                <a:gd name="T90" fmla="*/ 2147483647 w 272"/>
                <a:gd name="T91" fmla="*/ 2147483647 h 159"/>
                <a:gd name="T92" fmla="*/ 2147483647 w 272"/>
                <a:gd name="T93" fmla="*/ 2147483647 h 159"/>
                <a:gd name="T94" fmla="*/ 2147483647 w 272"/>
                <a:gd name="T95" fmla="*/ 2147483647 h 159"/>
                <a:gd name="T96" fmla="*/ 2147483647 w 272"/>
                <a:gd name="T97" fmla="*/ 2147483647 h 159"/>
                <a:gd name="T98" fmla="*/ 2147483647 w 272"/>
                <a:gd name="T99" fmla="*/ 2147483647 h 159"/>
                <a:gd name="T100" fmla="*/ 0 w 272"/>
                <a:gd name="T101" fmla="*/ 2147483647 h 159"/>
                <a:gd name="T102" fmla="*/ 2147483647 w 272"/>
                <a:gd name="T103" fmla="*/ 2147483647 h 159"/>
                <a:gd name="T104" fmla="*/ 2147483647 w 272"/>
                <a:gd name="T105" fmla="*/ 2147483647 h 159"/>
                <a:gd name="T106" fmla="*/ 2147483647 w 272"/>
                <a:gd name="T107" fmla="*/ 2147483647 h 159"/>
                <a:gd name="T108" fmla="*/ 2147483647 w 272"/>
                <a:gd name="T109" fmla="*/ 2147483647 h 159"/>
                <a:gd name="T110" fmla="*/ 2147483647 w 272"/>
                <a:gd name="T111" fmla="*/ 2147483647 h 159"/>
                <a:gd name="T112" fmla="*/ 2147483647 w 272"/>
                <a:gd name="T113" fmla="*/ 2147483647 h 159"/>
                <a:gd name="T114" fmla="*/ 2147483647 w 272"/>
                <a:gd name="T115" fmla="*/ 2147483647 h 159"/>
                <a:gd name="T116" fmla="*/ 2147483647 w 272"/>
                <a:gd name="T117" fmla="*/ 2147483647 h 159"/>
                <a:gd name="T118" fmla="*/ 2147483647 w 272"/>
                <a:gd name="T119" fmla="*/ 2147483647 h 1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2"/>
                <a:gd name="T181" fmla="*/ 0 h 159"/>
                <a:gd name="T182" fmla="*/ 272 w 272"/>
                <a:gd name="T183" fmla="*/ 159 h 15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2" h="159">
                  <a:moveTo>
                    <a:pt x="118" y="153"/>
                  </a:moveTo>
                  <a:lnTo>
                    <a:pt x="119" y="153"/>
                  </a:lnTo>
                  <a:lnTo>
                    <a:pt x="122" y="152"/>
                  </a:lnTo>
                  <a:lnTo>
                    <a:pt x="123" y="152"/>
                  </a:lnTo>
                  <a:lnTo>
                    <a:pt x="125" y="151"/>
                  </a:lnTo>
                  <a:lnTo>
                    <a:pt x="126" y="149"/>
                  </a:lnTo>
                  <a:lnTo>
                    <a:pt x="127" y="148"/>
                  </a:lnTo>
                  <a:lnTo>
                    <a:pt x="127" y="147"/>
                  </a:lnTo>
                  <a:lnTo>
                    <a:pt x="128" y="146"/>
                  </a:lnTo>
                  <a:lnTo>
                    <a:pt x="128" y="144"/>
                  </a:lnTo>
                  <a:lnTo>
                    <a:pt x="127" y="142"/>
                  </a:lnTo>
                  <a:lnTo>
                    <a:pt x="127" y="140"/>
                  </a:lnTo>
                  <a:lnTo>
                    <a:pt x="126" y="138"/>
                  </a:lnTo>
                  <a:lnTo>
                    <a:pt x="124" y="137"/>
                  </a:lnTo>
                  <a:lnTo>
                    <a:pt x="123" y="134"/>
                  </a:lnTo>
                  <a:lnTo>
                    <a:pt x="121" y="132"/>
                  </a:lnTo>
                  <a:lnTo>
                    <a:pt x="119" y="129"/>
                  </a:lnTo>
                  <a:lnTo>
                    <a:pt x="118" y="128"/>
                  </a:lnTo>
                  <a:lnTo>
                    <a:pt x="117" y="127"/>
                  </a:lnTo>
                  <a:lnTo>
                    <a:pt x="117" y="126"/>
                  </a:lnTo>
                  <a:lnTo>
                    <a:pt x="116" y="124"/>
                  </a:lnTo>
                  <a:lnTo>
                    <a:pt x="115" y="121"/>
                  </a:lnTo>
                  <a:lnTo>
                    <a:pt x="114" y="118"/>
                  </a:lnTo>
                  <a:lnTo>
                    <a:pt x="114" y="116"/>
                  </a:lnTo>
                  <a:lnTo>
                    <a:pt x="115" y="112"/>
                  </a:lnTo>
                  <a:lnTo>
                    <a:pt x="116" y="109"/>
                  </a:lnTo>
                  <a:lnTo>
                    <a:pt x="118" y="107"/>
                  </a:lnTo>
                  <a:lnTo>
                    <a:pt x="119" y="104"/>
                  </a:lnTo>
                  <a:lnTo>
                    <a:pt x="121" y="102"/>
                  </a:lnTo>
                  <a:lnTo>
                    <a:pt x="124" y="99"/>
                  </a:lnTo>
                  <a:lnTo>
                    <a:pt x="127" y="98"/>
                  </a:lnTo>
                  <a:lnTo>
                    <a:pt x="129" y="97"/>
                  </a:lnTo>
                  <a:lnTo>
                    <a:pt x="133" y="95"/>
                  </a:lnTo>
                  <a:lnTo>
                    <a:pt x="136" y="94"/>
                  </a:lnTo>
                  <a:lnTo>
                    <a:pt x="139" y="94"/>
                  </a:lnTo>
                  <a:lnTo>
                    <a:pt x="143" y="94"/>
                  </a:lnTo>
                  <a:lnTo>
                    <a:pt x="146" y="95"/>
                  </a:lnTo>
                  <a:lnTo>
                    <a:pt x="149" y="97"/>
                  </a:lnTo>
                  <a:lnTo>
                    <a:pt x="151" y="98"/>
                  </a:lnTo>
                  <a:lnTo>
                    <a:pt x="154" y="100"/>
                  </a:lnTo>
                  <a:lnTo>
                    <a:pt x="156" y="102"/>
                  </a:lnTo>
                  <a:lnTo>
                    <a:pt x="157" y="104"/>
                  </a:lnTo>
                  <a:lnTo>
                    <a:pt x="159" y="107"/>
                  </a:lnTo>
                  <a:lnTo>
                    <a:pt x="160" y="110"/>
                  </a:lnTo>
                  <a:lnTo>
                    <a:pt x="161" y="113"/>
                  </a:lnTo>
                  <a:lnTo>
                    <a:pt x="162" y="116"/>
                  </a:lnTo>
                  <a:lnTo>
                    <a:pt x="162" y="118"/>
                  </a:lnTo>
                  <a:lnTo>
                    <a:pt x="161" y="121"/>
                  </a:lnTo>
                  <a:lnTo>
                    <a:pt x="160" y="124"/>
                  </a:lnTo>
                  <a:lnTo>
                    <a:pt x="159" y="127"/>
                  </a:lnTo>
                  <a:lnTo>
                    <a:pt x="157" y="128"/>
                  </a:lnTo>
                  <a:lnTo>
                    <a:pt x="154" y="132"/>
                  </a:lnTo>
                  <a:lnTo>
                    <a:pt x="150" y="136"/>
                  </a:lnTo>
                  <a:lnTo>
                    <a:pt x="149" y="137"/>
                  </a:lnTo>
                  <a:lnTo>
                    <a:pt x="148" y="139"/>
                  </a:lnTo>
                  <a:lnTo>
                    <a:pt x="147" y="140"/>
                  </a:lnTo>
                  <a:lnTo>
                    <a:pt x="147" y="142"/>
                  </a:lnTo>
                  <a:lnTo>
                    <a:pt x="147" y="144"/>
                  </a:lnTo>
                  <a:lnTo>
                    <a:pt x="147" y="145"/>
                  </a:lnTo>
                  <a:lnTo>
                    <a:pt x="147" y="147"/>
                  </a:lnTo>
                  <a:lnTo>
                    <a:pt x="147" y="148"/>
                  </a:lnTo>
                  <a:lnTo>
                    <a:pt x="148" y="150"/>
                  </a:lnTo>
                  <a:lnTo>
                    <a:pt x="149" y="151"/>
                  </a:lnTo>
                  <a:lnTo>
                    <a:pt x="151" y="153"/>
                  </a:lnTo>
                  <a:lnTo>
                    <a:pt x="154" y="154"/>
                  </a:lnTo>
                  <a:lnTo>
                    <a:pt x="156" y="156"/>
                  </a:lnTo>
                  <a:lnTo>
                    <a:pt x="159" y="156"/>
                  </a:lnTo>
                  <a:lnTo>
                    <a:pt x="163" y="157"/>
                  </a:lnTo>
                  <a:lnTo>
                    <a:pt x="167" y="158"/>
                  </a:lnTo>
                  <a:lnTo>
                    <a:pt x="171" y="158"/>
                  </a:lnTo>
                  <a:lnTo>
                    <a:pt x="175" y="159"/>
                  </a:lnTo>
                  <a:lnTo>
                    <a:pt x="180" y="159"/>
                  </a:lnTo>
                  <a:lnTo>
                    <a:pt x="185" y="159"/>
                  </a:lnTo>
                  <a:lnTo>
                    <a:pt x="189" y="159"/>
                  </a:lnTo>
                  <a:lnTo>
                    <a:pt x="195" y="158"/>
                  </a:lnTo>
                  <a:lnTo>
                    <a:pt x="198" y="158"/>
                  </a:lnTo>
                  <a:lnTo>
                    <a:pt x="203" y="157"/>
                  </a:lnTo>
                  <a:lnTo>
                    <a:pt x="207" y="156"/>
                  </a:lnTo>
                  <a:lnTo>
                    <a:pt x="210" y="155"/>
                  </a:lnTo>
                  <a:lnTo>
                    <a:pt x="214" y="153"/>
                  </a:lnTo>
                  <a:lnTo>
                    <a:pt x="214" y="151"/>
                  </a:lnTo>
                  <a:lnTo>
                    <a:pt x="214" y="149"/>
                  </a:lnTo>
                  <a:lnTo>
                    <a:pt x="215" y="148"/>
                  </a:lnTo>
                  <a:lnTo>
                    <a:pt x="215" y="147"/>
                  </a:lnTo>
                  <a:lnTo>
                    <a:pt x="215" y="143"/>
                  </a:lnTo>
                  <a:lnTo>
                    <a:pt x="215" y="139"/>
                  </a:lnTo>
                  <a:lnTo>
                    <a:pt x="215" y="135"/>
                  </a:lnTo>
                  <a:lnTo>
                    <a:pt x="215" y="130"/>
                  </a:lnTo>
                  <a:lnTo>
                    <a:pt x="214" y="127"/>
                  </a:lnTo>
                  <a:lnTo>
                    <a:pt x="214" y="122"/>
                  </a:lnTo>
                  <a:lnTo>
                    <a:pt x="212" y="114"/>
                  </a:lnTo>
                  <a:lnTo>
                    <a:pt x="210" y="106"/>
                  </a:lnTo>
                  <a:lnTo>
                    <a:pt x="210" y="102"/>
                  </a:lnTo>
                  <a:lnTo>
                    <a:pt x="210" y="98"/>
                  </a:lnTo>
                  <a:lnTo>
                    <a:pt x="210" y="96"/>
                  </a:lnTo>
                  <a:lnTo>
                    <a:pt x="211" y="93"/>
                  </a:lnTo>
                  <a:lnTo>
                    <a:pt x="212" y="91"/>
                  </a:lnTo>
                  <a:lnTo>
                    <a:pt x="213" y="89"/>
                  </a:lnTo>
                  <a:lnTo>
                    <a:pt x="214" y="87"/>
                  </a:lnTo>
                  <a:lnTo>
                    <a:pt x="216" y="86"/>
                  </a:lnTo>
                  <a:lnTo>
                    <a:pt x="218" y="84"/>
                  </a:lnTo>
                  <a:lnTo>
                    <a:pt x="220" y="82"/>
                  </a:lnTo>
                  <a:lnTo>
                    <a:pt x="223" y="81"/>
                  </a:lnTo>
                  <a:lnTo>
                    <a:pt x="224" y="80"/>
                  </a:lnTo>
                  <a:lnTo>
                    <a:pt x="226" y="80"/>
                  </a:lnTo>
                  <a:lnTo>
                    <a:pt x="229" y="79"/>
                  </a:lnTo>
                  <a:lnTo>
                    <a:pt x="231" y="79"/>
                  </a:lnTo>
                  <a:lnTo>
                    <a:pt x="233" y="80"/>
                  </a:lnTo>
                  <a:lnTo>
                    <a:pt x="235" y="80"/>
                  </a:lnTo>
                  <a:lnTo>
                    <a:pt x="237" y="82"/>
                  </a:lnTo>
                  <a:lnTo>
                    <a:pt x="239" y="83"/>
                  </a:lnTo>
                  <a:lnTo>
                    <a:pt x="241" y="85"/>
                  </a:lnTo>
                  <a:lnTo>
                    <a:pt x="242" y="87"/>
                  </a:lnTo>
                  <a:lnTo>
                    <a:pt x="244" y="88"/>
                  </a:lnTo>
                  <a:lnTo>
                    <a:pt x="246" y="89"/>
                  </a:lnTo>
                  <a:lnTo>
                    <a:pt x="249" y="90"/>
                  </a:lnTo>
                  <a:lnTo>
                    <a:pt x="252" y="90"/>
                  </a:lnTo>
                  <a:lnTo>
                    <a:pt x="254" y="90"/>
                  </a:lnTo>
                  <a:lnTo>
                    <a:pt x="257" y="89"/>
                  </a:lnTo>
                  <a:lnTo>
                    <a:pt x="260" y="89"/>
                  </a:lnTo>
                  <a:lnTo>
                    <a:pt x="262" y="88"/>
                  </a:lnTo>
                  <a:lnTo>
                    <a:pt x="264" y="86"/>
                  </a:lnTo>
                  <a:lnTo>
                    <a:pt x="267" y="85"/>
                  </a:lnTo>
                  <a:lnTo>
                    <a:pt x="269" y="83"/>
                  </a:lnTo>
                  <a:lnTo>
                    <a:pt x="270" y="81"/>
                  </a:lnTo>
                  <a:lnTo>
                    <a:pt x="271" y="79"/>
                  </a:lnTo>
                  <a:lnTo>
                    <a:pt x="271" y="76"/>
                  </a:lnTo>
                  <a:lnTo>
                    <a:pt x="272" y="74"/>
                  </a:lnTo>
                  <a:lnTo>
                    <a:pt x="271" y="70"/>
                  </a:lnTo>
                  <a:lnTo>
                    <a:pt x="271" y="67"/>
                  </a:lnTo>
                  <a:lnTo>
                    <a:pt x="270" y="64"/>
                  </a:lnTo>
                  <a:lnTo>
                    <a:pt x="269" y="61"/>
                  </a:lnTo>
                  <a:lnTo>
                    <a:pt x="267" y="59"/>
                  </a:lnTo>
                  <a:lnTo>
                    <a:pt x="264" y="57"/>
                  </a:lnTo>
                  <a:lnTo>
                    <a:pt x="262" y="56"/>
                  </a:lnTo>
                  <a:lnTo>
                    <a:pt x="260" y="54"/>
                  </a:lnTo>
                  <a:lnTo>
                    <a:pt x="257" y="53"/>
                  </a:lnTo>
                  <a:lnTo>
                    <a:pt x="254" y="52"/>
                  </a:lnTo>
                  <a:lnTo>
                    <a:pt x="252" y="52"/>
                  </a:lnTo>
                  <a:lnTo>
                    <a:pt x="249" y="52"/>
                  </a:lnTo>
                  <a:lnTo>
                    <a:pt x="246" y="53"/>
                  </a:lnTo>
                  <a:lnTo>
                    <a:pt x="244" y="54"/>
                  </a:lnTo>
                  <a:lnTo>
                    <a:pt x="242" y="55"/>
                  </a:lnTo>
                  <a:lnTo>
                    <a:pt x="241" y="56"/>
                  </a:lnTo>
                  <a:lnTo>
                    <a:pt x="239" y="58"/>
                  </a:lnTo>
                  <a:lnTo>
                    <a:pt x="237" y="59"/>
                  </a:lnTo>
                  <a:lnTo>
                    <a:pt x="234" y="60"/>
                  </a:lnTo>
                  <a:lnTo>
                    <a:pt x="233" y="60"/>
                  </a:lnTo>
                  <a:lnTo>
                    <a:pt x="230" y="60"/>
                  </a:lnTo>
                  <a:lnTo>
                    <a:pt x="227" y="60"/>
                  </a:lnTo>
                  <a:lnTo>
                    <a:pt x="224" y="60"/>
                  </a:lnTo>
                  <a:lnTo>
                    <a:pt x="223" y="60"/>
                  </a:lnTo>
                  <a:lnTo>
                    <a:pt x="220" y="60"/>
                  </a:lnTo>
                  <a:lnTo>
                    <a:pt x="217" y="59"/>
                  </a:lnTo>
                  <a:lnTo>
                    <a:pt x="215" y="59"/>
                  </a:lnTo>
                  <a:lnTo>
                    <a:pt x="214" y="57"/>
                  </a:lnTo>
                  <a:lnTo>
                    <a:pt x="212" y="56"/>
                  </a:lnTo>
                  <a:lnTo>
                    <a:pt x="210" y="54"/>
                  </a:lnTo>
                  <a:lnTo>
                    <a:pt x="210" y="52"/>
                  </a:lnTo>
                  <a:lnTo>
                    <a:pt x="209" y="50"/>
                  </a:lnTo>
                  <a:lnTo>
                    <a:pt x="209" y="48"/>
                  </a:lnTo>
                  <a:lnTo>
                    <a:pt x="209" y="42"/>
                  </a:lnTo>
                  <a:lnTo>
                    <a:pt x="209" y="36"/>
                  </a:lnTo>
                  <a:lnTo>
                    <a:pt x="210" y="29"/>
                  </a:lnTo>
                  <a:lnTo>
                    <a:pt x="211" y="22"/>
                  </a:lnTo>
                  <a:lnTo>
                    <a:pt x="212" y="14"/>
                  </a:lnTo>
                  <a:lnTo>
                    <a:pt x="213" y="9"/>
                  </a:lnTo>
                  <a:lnTo>
                    <a:pt x="214" y="3"/>
                  </a:lnTo>
                  <a:lnTo>
                    <a:pt x="213" y="3"/>
                  </a:lnTo>
                  <a:lnTo>
                    <a:pt x="204" y="3"/>
                  </a:lnTo>
                  <a:lnTo>
                    <a:pt x="196" y="3"/>
                  </a:lnTo>
                  <a:lnTo>
                    <a:pt x="189" y="3"/>
                  </a:lnTo>
                  <a:lnTo>
                    <a:pt x="183" y="2"/>
                  </a:lnTo>
                  <a:lnTo>
                    <a:pt x="176" y="1"/>
                  </a:lnTo>
                  <a:lnTo>
                    <a:pt x="171" y="1"/>
                  </a:lnTo>
                  <a:lnTo>
                    <a:pt x="167" y="0"/>
                  </a:lnTo>
                  <a:lnTo>
                    <a:pt x="165" y="0"/>
                  </a:lnTo>
                  <a:lnTo>
                    <a:pt x="163" y="0"/>
                  </a:lnTo>
                  <a:lnTo>
                    <a:pt x="162" y="1"/>
                  </a:lnTo>
                  <a:lnTo>
                    <a:pt x="160" y="2"/>
                  </a:lnTo>
                  <a:lnTo>
                    <a:pt x="158" y="3"/>
                  </a:lnTo>
                  <a:lnTo>
                    <a:pt x="157" y="4"/>
                  </a:lnTo>
                  <a:lnTo>
                    <a:pt x="156" y="6"/>
                  </a:lnTo>
                  <a:lnTo>
                    <a:pt x="156" y="9"/>
                  </a:lnTo>
                  <a:lnTo>
                    <a:pt x="155" y="11"/>
                  </a:lnTo>
                  <a:lnTo>
                    <a:pt x="154" y="13"/>
                  </a:lnTo>
                  <a:lnTo>
                    <a:pt x="154" y="16"/>
                  </a:lnTo>
                  <a:lnTo>
                    <a:pt x="154" y="19"/>
                  </a:lnTo>
                  <a:lnTo>
                    <a:pt x="155" y="21"/>
                  </a:lnTo>
                  <a:lnTo>
                    <a:pt x="156" y="23"/>
                  </a:lnTo>
                  <a:lnTo>
                    <a:pt x="156" y="26"/>
                  </a:lnTo>
                  <a:lnTo>
                    <a:pt x="158" y="29"/>
                  </a:lnTo>
                  <a:lnTo>
                    <a:pt x="160" y="31"/>
                  </a:lnTo>
                  <a:lnTo>
                    <a:pt x="163" y="32"/>
                  </a:lnTo>
                  <a:lnTo>
                    <a:pt x="164" y="35"/>
                  </a:lnTo>
                  <a:lnTo>
                    <a:pt x="166" y="39"/>
                  </a:lnTo>
                  <a:lnTo>
                    <a:pt x="166" y="41"/>
                  </a:lnTo>
                  <a:lnTo>
                    <a:pt x="166" y="44"/>
                  </a:lnTo>
                  <a:lnTo>
                    <a:pt x="166" y="47"/>
                  </a:lnTo>
                  <a:lnTo>
                    <a:pt x="166" y="50"/>
                  </a:lnTo>
                  <a:lnTo>
                    <a:pt x="165" y="51"/>
                  </a:lnTo>
                  <a:lnTo>
                    <a:pt x="164" y="54"/>
                  </a:lnTo>
                  <a:lnTo>
                    <a:pt x="162" y="57"/>
                  </a:lnTo>
                  <a:lnTo>
                    <a:pt x="160" y="59"/>
                  </a:lnTo>
                  <a:lnTo>
                    <a:pt x="157" y="60"/>
                  </a:lnTo>
                  <a:lnTo>
                    <a:pt x="155" y="62"/>
                  </a:lnTo>
                  <a:lnTo>
                    <a:pt x="151" y="63"/>
                  </a:lnTo>
                  <a:lnTo>
                    <a:pt x="147" y="64"/>
                  </a:lnTo>
                  <a:lnTo>
                    <a:pt x="144" y="65"/>
                  </a:lnTo>
                  <a:lnTo>
                    <a:pt x="142" y="65"/>
                  </a:lnTo>
                  <a:lnTo>
                    <a:pt x="140" y="65"/>
                  </a:lnTo>
                  <a:lnTo>
                    <a:pt x="138" y="64"/>
                  </a:lnTo>
                  <a:lnTo>
                    <a:pt x="137" y="64"/>
                  </a:lnTo>
                  <a:lnTo>
                    <a:pt x="135" y="63"/>
                  </a:lnTo>
                  <a:lnTo>
                    <a:pt x="133" y="62"/>
                  </a:lnTo>
                  <a:lnTo>
                    <a:pt x="132" y="61"/>
                  </a:lnTo>
                  <a:lnTo>
                    <a:pt x="130" y="60"/>
                  </a:lnTo>
                  <a:lnTo>
                    <a:pt x="128" y="59"/>
                  </a:lnTo>
                  <a:lnTo>
                    <a:pt x="126" y="57"/>
                  </a:lnTo>
                  <a:lnTo>
                    <a:pt x="124" y="54"/>
                  </a:lnTo>
                  <a:lnTo>
                    <a:pt x="123" y="51"/>
                  </a:lnTo>
                  <a:lnTo>
                    <a:pt x="122" y="49"/>
                  </a:lnTo>
                  <a:lnTo>
                    <a:pt x="122" y="45"/>
                  </a:lnTo>
                  <a:lnTo>
                    <a:pt x="121" y="42"/>
                  </a:lnTo>
                  <a:lnTo>
                    <a:pt x="122" y="40"/>
                  </a:lnTo>
                  <a:lnTo>
                    <a:pt x="122" y="36"/>
                  </a:lnTo>
                  <a:lnTo>
                    <a:pt x="124" y="34"/>
                  </a:lnTo>
                  <a:lnTo>
                    <a:pt x="125" y="31"/>
                  </a:lnTo>
                  <a:lnTo>
                    <a:pt x="127" y="30"/>
                  </a:lnTo>
                  <a:lnTo>
                    <a:pt x="128" y="28"/>
                  </a:lnTo>
                  <a:lnTo>
                    <a:pt x="129" y="26"/>
                  </a:lnTo>
                  <a:lnTo>
                    <a:pt x="130" y="24"/>
                  </a:lnTo>
                  <a:lnTo>
                    <a:pt x="131" y="22"/>
                  </a:lnTo>
                  <a:lnTo>
                    <a:pt x="132" y="21"/>
                  </a:lnTo>
                  <a:lnTo>
                    <a:pt x="132" y="19"/>
                  </a:lnTo>
                  <a:lnTo>
                    <a:pt x="132" y="17"/>
                  </a:lnTo>
                  <a:lnTo>
                    <a:pt x="131" y="15"/>
                  </a:lnTo>
                  <a:lnTo>
                    <a:pt x="130" y="13"/>
                  </a:lnTo>
                  <a:lnTo>
                    <a:pt x="129" y="12"/>
                  </a:lnTo>
                  <a:lnTo>
                    <a:pt x="128" y="10"/>
                  </a:lnTo>
                  <a:lnTo>
                    <a:pt x="125" y="9"/>
                  </a:lnTo>
                  <a:lnTo>
                    <a:pt x="122" y="7"/>
                  </a:lnTo>
                  <a:lnTo>
                    <a:pt x="119" y="6"/>
                  </a:lnTo>
                  <a:lnTo>
                    <a:pt x="116" y="4"/>
                  </a:lnTo>
                  <a:lnTo>
                    <a:pt x="111" y="3"/>
                  </a:lnTo>
                  <a:lnTo>
                    <a:pt x="107" y="3"/>
                  </a:lnTo>
                  <a:lnTo>
                    <a:pt x="100" y="3"/>
                  </a:lnTo>
                  <a:lnTo>
                    <a:pt x="93" y="3"/>
                  </a:lnTo>
                  <a:lnTo>
                    <a:pt x="86" y="3"/>
                  </a:lnTo>
                  <a:lnTo>
                    <a:pt x="78" y="3"/>
                  </a:lnTo>
                  <a:lnTo>
                    <a:pt x="70" y="4"/>
                  </a:lnTo>
                  <a:lnTo>
                    <a:pt x="64" y="5"/>
                  </a:lnTo>
                  <a:lnTo>
                    <a:pt x="60" y="6"/>
                  </a:lnTo>
                  <a:lnTo>
                    <a:pt x="61" y="12"/>
                  </a:lnTo>
                  <a:lnTo>
                    <a:pt x="63" y="18"/>
                  </a:lnTo>
                  <a:lnTo>
                    <a:pt x="65" y="26"/>
                  </a:lnTo>
                  <a:lnTo>
                    <a:pt x="67" y="34"/>
                  </a:lnTo>
                  <a:lnTo>
                    <a:pt x="67" y="38"/>
                  </a:lnTo>
                  <a:lnTo>
                    <a:pt x="68" y="42"/>
                  </a:lnTo>
                  <a:lnTo>
                    <a:pt x="68" y="46"/>
                  </a:lnTo>
                  <a:lnTo>
                    <a:pt x="68" y="50"/>
                  </a:lnTo>
                  <a:lnTo>
                    <a:pt x="68" y="52"/>
                  </a:lnTo>
                  <a:lnTo>
                    <a:pt x="67" y="55"/>
                  </a:lnTo>
                  <a:lnTo>
                    <a:pt x="66" y="56"/>
                  </a:lnTo>
                  <a:lnTo>
                    <a:pt x="66" y="58"/>
                  </a:lnTo>
                  <a:lnTo>
                    <a:pt x="65" y="59"/>
                  </a:lnTo>
                  <a:lnTo>
                    <a:pt x="64" y="59"/>
                  </a:lnTo>
                  <a:lnTo>
                    <a:pt x="63" y="60"/>
                  </a:lnTo>
                  <a:lnTo>
                    <a:pt x="61" y="61"/>
                  </a:lnTo>
                  <a:lnTo>
                    <a:pt x="60" y="62"/>
                  </a:lnTo>
                  <a:lnTo>
                    <a:pt x="57" y="63"/>
                  </a:lnTo>
                  <a:lnTo>
                    <a:pt x="55" y="64"/>
                  </a:lnTo>
                  <a:lnTo>
                    <a:pt x="53" y="64"/>
                  </a:lnTo>
                  <a:lnTo>
                    <a:pt x="51" y="64"/>
                  </a:lnTo>
                  <a:lnTo>
                    <a:pt x="50" y="64"/>
                  </a:lnTo>
                  <a:lnTo>
                    <a:pt x="48" y="64"/>
                  </a:lnTo>
                  <a:lnTo>
                    <a:pt x="46" y="64"/>
                  </a:lnTo>
                  <a:lnTo>
                    <a:pt x="44" y="63"/>
                  </a:lnTo>
                  <a:lnTo>
                    <a:pt x="42" y="63"/>
                  </a:lnTo>
                  <a:lnTo>
                    <a:pt x="41" y="62"/>
                  </a:lnTo>
                  <a:lnTo>
                    <a:pt x="39" y="61"/>
                  </a:lnTo>
                  <a:lnTo>
                    <a:pt x="38" y="60"/>
                  </a:lnTo>
                  <a:lnTo>
                    <a:pt x="37" y="59"/>
                  </a:lnTo>
                  <a:lnTo>
                    <a:pt x="35" y="58"/>
                  </a:lnTo>
                  <a:lnTo>
                    <a:pt x="32" y="56"/>
                  </a:lnTo>
                  <a:lnTo>
                    <a:pt x="30" y="55"/>
                  </a:lnTo>
                  <a:lnTo>
                    <a:pt x="27" y="54"/>
                  </a:lnTo>
                  <a:lnTo>
                    <a:pt x="24" y="54"/>
                  </a:lnTo>
                  <a:lnTo>
                    <a:pt x="22" y="54"/>
                  </a:lnTo>
                  <a:lnTo>
                    <a:pt x="18" y="54"/>
                  </a:lnTo>
                  <a:lnTo>
                    <a:pt x="15" y="55"/>
                  </a:lnTo>
                  <a:lnTo>
                    <a:pt x="13" y="56"/>
                  </a:lnTo>
                  <a:lnTo>
                    <a:pt x="10" y="58"/>
                  </a:lnTo>
                  <a:lnTo>
                    <a:pt x="7" y="60"/>
                  </a:lnTo>
                  <a:lnTo>
                    <a:pt x="4" y="62"/>
                  </a:lnTo>
                  <a:lnTo>
                    <a:pt x="3" y="64"/>
                  </a:lnTo>
                  <a:lnTo>
                    <a:pt x="3" y="65"/>
                  </a:lnTo>
                  <a:lnTo>
                    <a:pt x="3" y="67"/>
                  </a:lnTo>
                  <a:lnTo>
                    <a:pt x="2" y="69"/>
                  </a:lnTo>
                  <a:lnTo>
                    <a:pt x="1" y="70"/>
                  </a:lnTo>
                  <a:lnTo>
                    <a:pt x="1" y="72"/>
                  </a:lnTo>
                  <a:lnTo>
                    <a:pt x="0" y="75"/>
                  </a:lnTo>
                  <a:lnTo>
                    <a:pt x="0" y="77"/>
                  </a:lnTo>
                  <a:lnTo>
                    <a:pt x="0" y="79"/>
                  </a:lnTo>
                  <a:lnTo>
                    <a:pt x="1" y="80"/>
                  </a:lnTo>
                  <a:lnTo>
                    <a:pt x="1" y="82"/>
                  </a:lnTo>
                  <a:lnTo>
                    <a:pt x="2" y="83"/>
                  </a:lnTo>
                  <a:lnTo>
                    <a:pt x="2" y="85"/>
                  </a:lnTo>
                  <a:lnTo>
                    <a:pt x="3" y="86"/>
                  </a:lnTo>
                  <a:lnTo>
                    <a:pt x="3" y="88"/>
                  </a:lnTo>
                  <a:lnTo>
                    <a:pt x="4" y="89"/>
                  </a:lnTo>
                  <a:lnTo>
                    <a:pt x="6" y="91"/>
                  </a:lnTo>
                  <a:lnTo>
                    <a:pt x="9" y="93"/>
                  </a:lnTo>
                  <a:lnTo>
                    <a:pt x="12" y="94"/>
                  </a:lnTo>
                  <a:lnTo>
                    <a:pt x="14" y="95"/>
                  </a:lnTo>
                  <a:lnTo>
                    <a:pt x="17" y="96"/>
                  </a:lnTo>
                  <a:lnTo>
                    <a:pt x="20" y="97"/>
                  </a:lnTo>
                  <a:lnTo>
                    <a:pt x="23" y="97"/>
                  </a:lnTo>
                  <a:lnTo>
                    <a:pt x="26" y="97"/>
                  </a:lnTo>
                  <a:lnTo>
                    <a:pt x="28" y="96"/>
                  </a:lnTo>
                  <a:lnTo>
                    <a:pt x="31" y="95"/>
                  </a:lnTo>
                  <a:lnTo>
                    <a:pt x="32" y="94"/>
                  </a:lnTo>
                  <a:lnTo>
                    <a:pt x="33" y="92"/>
                  </a:lnTo>
                  <a:lnTo>
                    <a:pt x="35" y="91"/>
                  </a:lnTo>
                  <a:lnTo>
                    <a:pt x="37" y="90"/>
                  </a:lnTo>
                  <a:lnTo>
                    <a:pt x="39" y="89"/>
                  </a:lnTo>
                  <a:lnTo>
                    <a:pt x="41" y="89"/>
                  </a:lnTo>
                  <a:lnTo>
                    <a:pt x="42" y="89"/>
                  </a:lnTo>
                  <a:lnTo>
                    <a:pt x="45" y="89"/>
                  </a:lnTo>
                  <a:lnTo>
                    <a:pt x="47" y="89"/>
                  </a:lnTo>
                  <a:lnTo>
                    <a:pt x="49" y="89"/>
                  </a:lnTo>
                  <a:lnTo>
                    <a:pt x="51" y="90"/>
                  </a:lnTo>
                  <a:lnTo>
                    <a:pt x="53" y="91"/>
                  </a:lnTo>
                  <a:lnTo>
                    <a:pt x="54" y="92"/>
                  </a:lnTo>
                  <a:lnTo>
                    <a:pt x="56" y="94"/>
                  </a:lnTo>
                  <a:lnTo>
                    <a:pt x="57" y="96"/>
                  </a:lnTo>
                  <a:lnTo>
                    <a:pt x="59" y="97"/>
                  </a:lnTo>
                  <a:lnTo>
                    <a:pt x="59" y="98"/>
                  </a:lnTo>
                  <a:lnTo>
                    <a:pt x="60" y="100"/>
                  </a:lnTo>
                  <a:lnTo>
                    <a:pt x="59" y="105"/>
                  </a:lnTo>
                  <a:lnTo>
                    <a:pt x="59" y="110"/>
                  </a:lnTo>
                  <a:lnTo>
                    <a:pt x="58" y="117"/>
                  </a:lnTo>
                  <a:lnTo>
                    <a:pt x="58" y="124"/>
                  </a:lnTo>
                  <a:lnTo>
                    <a:pt x="57" y="132"/>
                  </a:lnTo>
                  <a:lnTo>
                    <a:pt x="57" y="139"/>
                  </a:lnTo>
                  <a:lnTo>
                    <a:pt x="58" y="143"/>
                  </a:lnTo>
                  <a:lnTo>
                    <a:pt x="58" y="147"/>
                  </a:lnTo>
                  <a:lnTo>
                    <a:pt x="59" y="149"/>
                  </a:lnTo>
                  <a:lnTo>
                    <a:pt x="60" y="153"/>
                  </a:lnTo>
                  <a:lnTo>
                    <a:pt x="61" y="154"/>
                  </a:lnTo>
                  <a:lnTo>
                    <a:pt x="63" y="154"/>
                  </a:lnTo>
                  <a:lnTo>
                    <a:pt x="66" y="155"/>
                  </a:lnTo>
                  <a:lnTo>
                    <a:pt x="69" y="155"/>
                  </a:lnTo>
                  <a:lnTo>
                    <a:pt x="76" y="155"/>
                  </a:lnTo>
                  <a:lnTo>
                    <a:pt x="83" y="155"/>
                  </a:lnTo>
                  <a:lnTo>
                    <a:pt x="92" y="154"/>
                  </a:lnTo>
                  <a:lnTo>
                    <a:pt x="100" y="154"/>
                  </a:lnTo>
                  <a:lnTo>
                    <a:pt x="109" y="153"/>
                  </a:lnTo>
                  <a:lnTo>
                    <a:pt x="118" y="153"/>
                  </a:lnTo>
                  <a:close/>
                </a:path>
              </a:pathLst>
            </a:custGeom>
            <a:solidFill>
              <a:schemeClr val="hlink"/>
            </a:solidFill>
            <a:ln w="3175" cmpd="sng">
              <a:solidFill>
                <a:srgbClr val="000000"/>
              </a:solidFill>
              <a:round/>
              <a:headEnd/>
              <a:tailEnd/>
            </a:ln>
          </p:spPr>
          <p:txBody>
            <a:bodyPr/>
            <a:lstStyle/>
            <a:p>
              <a:endParaRPr lang="en-US" sz="1350" dirty="0"/>
            </a:p>
          </p:txBody>
        </p:sp>
        <p:grpSp>
          <p:nvGrpSpPr>
            <p:cNvPr id="97" name="Group 106">
              <a:extLst>
                <a:ext uri="{FF2B5EF4-FFF2-40B4-BE49-F238E27FC236}">
                  <a16:creationId xmlns:a16="http://schemas.microsoft.com/office/drawing/2014/main" id="{E32624D2-1304-D643-A9B2-1071BD9E8777}"/>
                </a:ext>
              </a:extLst>
            </p:cNvPr>
            <p:cNvGrpSpPr>
              <a:grpSpLocks/>
            </p:cNvGrpSpPr>
            <p:nvPr/>
          </p:nvGrpSpPr>
          <p:grpSpPr bwMode="auto">
            <a:xfrm>
              <a:off x="9378950" y="2640014"/>
              <a:ext cx="615950" cy="447675"/>
              <a:chOff x="2756" y="2074"/>
              <a:chExt cx="240" cy="174"/>
            </a:xfrm>
          </p:grpSpPr>
          <p:sp>
            <p:nvSpPr>
              <p:cNvPr id="113" name="Freeform 107">
                <a:extLst>
                  <a:ext uri="{FF2B5EF4-FFF2-40B4-BE49-F238E27FC236}">
                    <a16:creationId xmlns:a16="http://schemas.microsoft.com/office/drawing/2014/main" id="{0C75370C-9927-9541-B8EE-4F1CA29F2339}"/>
                  </a:ext>
                </a:extLst>
              </p:cNvPr>
              <p:cNvSpPr>
                <a:spLocks/>
              </p:cNvSpPr>
              <p:nvPr/>
            </p:nvSpPr>
            <p:spPr bwMode="auto">
              <a:xfrm>
                <a:off x="2756" y="2074"/>
                <a:ext cx="93" cy="82"/>
              </a:xfrm>
              <a:custGeom>
                <a:avLst/>
                <a:gdLst>
                  <a:gd name="T0" fmla="*/ 93 w 93"/>
                  <a:gd name="T1" fmla="*/ 72 h 82"/>
                  <a:gd name="T2" fmla="*/ 76 w 93"/>
                  <a:gd name="T3" fmla="*/ 82 h 82"/>
                  <a:gd name="T4" fmla="*/ 67 w 93"/>
                  <a:gd name="T5" fmla="*/ 76 h 82"/>
                  <a:gd name="T6" fmla="*/ 66 w 93"/>
                  <a:gd name="T7" fmla="*/ 73 h 82"/>
                  <a:gd name="T8" fmla="*/ 64 w 93"/>
                  <a:gd name="T9" fmla="*/ 71 h 82"/>
                  <a:gd name="T10" fmla="*/ 62 w 93"/>
                  <a:gd name="T11" fmla="*/ 70 h 82"/>
                  <a:gd name="T12" fmla="*/ 58 w 93"/>
                  <a:gd name="T13" fmla="*/ 67 h 82"/>
                  <a:gd name="T14" fmla="*/ 51 w 93"/>
                  <a:gd name="T15" fmla="*/ 63 h 82"/>
                  <a:gd name="T16" fmla="*/ 27 w 93"/>
                  <a:gd name="T17" fmla="*/ 53 h 82"/>
                  <a:gd name="T18" fmla="*/ 21 w 93"/>
                  <a:gd name="T19" fmla="*/ 50 h 82"/>
                  <a:gd name="T20" fmla="*/ 15 w 93"/>
                  <a:gd name="T21" fmla="*/ 46 h 82"/>
                  <a:gd name="T22" fmla="*/ 10 w 93"/>
                  <a:gd name="T23" fmla="*/ 43 h 82"/>
                  <a:gd name="T24" fmla="*/ 6 w 93"/>
                  <a:gd name="T25" fmla="*/ 39 h 82"/>
                  <a:gd name="T26" fmla="*/ 3 w 93"/>
                  <a:gd name="T27" fmla="*/ 36 h 82"/>
                  <a:gd name="T28" fmla="*/ 1 w 93"/>
                  <a:gd name="T29" fmla="*/ 32 h 82"/>
                  <a:gd name="T30" fmla="*/ 0 w 93"/>
                  <a:gd name="T31" fmla="*/ 27 h 82"/>
                  <a:gd name="T32" fmla="*/ 0 w 93"/>
                  <a:gd name="T33" fmla="*/ 23 h 82"/>
                  <a:gd name="T34" fmla="*/ 0 w 93"/>
                  <a:gd name="T35" fmla="*/ 18 h 82"/>
                  <a:gd name="T36" fmla="*/ 1 w 93"/>
                  <a:gd name="T37" fmla="*/ 14 h 82"/>
                  <a:gd name="T38" fmla="*/ 3 w 93"/>
                  <a:gd name="T39" fmla="*/ 10 h 82"/>
                  <a:gd name="T40" fmla="*/ 7 w 93"/>
                  <a:gd name="T41" fmla="*/ 7 h 82"/>
                  <a:gd name="T42" fmla="*/ 10 w 93"/>
                  <a:gd name="T43" fmla="*/ 4 h 82"/>
                  <a:gd name="T44" fmla="*/ 14 w 93"/>
                  <a:gd name="T45" fmla="*/ 2 h 82"/>
                  <a:gd name="T46" fmla="*/ 19 w 93"/>
                  <a:gd name="T47" fmla="*/ 1 h 82"/>
                  <a:gd name="T48" fmla="*/ 24 w 93"/>
                  <a:gd name="T49" fmla="*/ 0 h 82"/>
                  <a:gd name="T50" fmla="*/ 31 w 93"/>
                  <a:gd name="T51" fmla="*/ 1 h 82"/>
                  <a:gd name="T52" fmla="*/ 37 w 93"/>
                  <a:gd name="T53" fmla="*/ 3 h 82"/>
                  <a:gd name="T54" fmla="*/ 40 w 93"/>
                  <a:gd name="T55" fmla="*/ 4 h 82"/>
                  <a:gd name="T56" fmla="*/ 43 w 93"/>
                  <a:gd name="T57" fmla="*/ 6 h 82"/>
                  <a:gd name="T58" fmla="*/ 49 w 93"/>
                  <a:gd name="T59" fmla="*/ 10 h 82"/>
                  <a:gd name="T60" fmla="*/ 54 w 93"/>
                  <a:gd name="T61" fmla="*/ 15 h 82"/>
                  <a:gd name="T62" fmla="*/ 56 w 93"/>
                  <a:gd name="T63" fmla="*/ 18 h 82"/>
                  <a:gd name="T64" fmla="*/ 57 w 93"/>
                  <a:gd name="T65" fmla="*/ 21 h 82"/>
                  <a:gd name="T66" fmla="*/ 58 w 93"/>
                  <a:gd name="T67" fmla="*/ 23 h 82"/>
                  <a:gd name="T68" fmla="*/ 59 w 93"/>
                  <a:gd name="T69" fmla="*/ 26 h 82"/>
                  <a:gd name="T70" fmla="*/ 60 w 93"/>
                  <a:gd name="T71" fmla="*/ 30 h 82"/>
                  <a:gd name="T72" fmla="*/ 60 w 93"/>
                  <a:gd name="T73" fmla="*/ 33 h 82"/>
                  <a:gd name="T74" fmla="*/ 59 w 93"/>
                  <a:gd name="T75" fmla="*/ 39 h 82"/>
                  <a:gd name="T76" fmla="*/ 59 w 93"/>
                  <a:gd name="T77" fmla="*/ 42 h 82"/>
                  <a:gd name="T78" fmla="*/ 59 w 93"/>
                  <a:gd name="T79" fmla="*/ 46 h 82"/>
                  <a:gd name="T80" fmla="*/ 59 w 93"/>
                  <a:gd name="T81" fmla="*/ 48 h 82"/>
                  <a:gd name="T82" fmla="*/ 60 w 93"/>
                  <a:gd name="T83" fmla="*/ 50 h 82"/>
                  <a:gd name="T84" fmla="*/ 62 w 93"/>
                  <a:gd name="T85" fmla="*/ 54 h 82"/>
                  <a:gd name="T86" fmla="*/ 64 w 93"/>
                  <a:gd name="T87" fmla="*/ 55 h 82"/>
                  <a:gd name="T88" fmla="*/ 67 w 93"/>
                  <a:gd name="T89" fmla="*/ 57 h 82"/>
                  <a:gd name="T90" fmla="*/ 72 w 93"/>
                  <a:gd name="T91" fmla="*/ 60 h 82"/>
                  <a:gd name="T92" fmla="*/ 77 w 93"/>
                  <a:gd name="T93" fmla="*/ 63 h 82"/>
                  <a:gd name="T94" fmla="*/ 93 w 93"/>
                  <a:gd name="T95" fmla="*/ 72 h 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3"/>
                  <a:gd name="T145" fmla="*/ 0 h 82"/>
                  <a:gd name="T146" fmla="*/ 93 w 93"/>
                  <a:gd name="T147" fmla="*/ 82 h 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3" h="82">
                    <a:moveTo>
                      <a:pt x="93" y="72"/>
                    </a:moveTo>
                    <a:lnTo>
                      <a:pt x="76" y="82"/>
                    </a:lnTo>
                    <a:lnTo>
                      <a:pt x="67" y="76"/>
                    </a:lnTo>
                    <a:lnTo>
                      <a:pt x="66" y="73"/>
                    </a:lnTo>
                    <a:lnTo>
                      <a:pt x="64" y="71"/>
                    </a:lnTo>
                    <a:lnTo>
                      <a:pt x="62" y="70"/>
                    </a:lnTo>
                    <a:lnTo>
                      <a:pt x="58" y="67"/>
                    </a:lnTo>
                    <a:lnTo>
                      <a:pt x="51" y="63"/>
                    </a:lnTo>
                    <a:lnTo>
                      <a:pt x="27" y="53"/>
                    </a:lnTo>
                    <a:lnTo>
                      <a:pt x="21" y="50"/>
                    </a:lnTo>
                    <a:lnTo>
                      <a:pt x="15" y="46"/>
                    </a:lnTo>
                    <a:lnTo>
                      <a:pt x="10" y="43"/>
                    </a:lnTo>
                    <a:lnTo>
                      <a:pt x="6" y="39"/>
                    </a:lnTo>
                    <a:lnTo>
                      <a:pt x="3" y="36"/>
                    </a:lnTo>
                    <a:lnTo>
                      <a:pt x="1" y="32"/>
                    </a:lnTo>
                    <a:lnTo>
                      <a:pt x="0" y="27"/>
                    </a:lnTo>
                    <a:lnTo>
                      <a:pt x="0" y="23"/>
                    </a:lnTo>
                    <a:lnTo>
                      <a:pt x="0" y="18"/>
                    </a:lnTo>
                    <a:lnTo>
                      <a:pt x="1" y="14"/>
                    </a:lnTo>
                    <a:lnTo>
                      <a:pt x="3" y="10"/>
                    </a:lnTo>
                    <a:lnTo>
                      <a:pt x="7" y="7"/>
                    </a:lnTo>
                    <a:lnTo>
                      <a:pt x="10" y="4"/>
                    </a:lnTo>
                    <a:lnTo>
                      <a:pt x="14" y="2"/>
                    </a:lnTo>
                    <a:lnTo>
                      <a:pt x="19" y="1"/>
                    </a:lnTo>
                    <a:lnTo>
                      <a:pt x="24" y="0"/>
                    </a:lnTo>
                    <a:lnTo>
                      <a:pt x="31" y="1"/>
                    </a:lnTo>
                    <a:lnTo>
                      <a:pt x="37" y="3"/>
                    </a:lnTo>
                    <a:lnTo>
                      <a:pt x="40" y="4"/>
                    </a:lnTo>
                    <a:lnTo>
                      <a:pt x="43" y="6"/>
                    </a:lnTo>
                    <a:lnTo>
                      <a:pt x="49" y="10"/>
                    </a:lnTo>
                    <a:lnTo>
                      <a:pt x="54" y="15"/>
                    </a:lnTo>
                    <a:lnTo>
                      <a:pt x="56" y="18"/>
                    </a:lnTo>
                    <a:lnTo>
                      <a:pt x="57" y="21"/>
                    </a:lnTo>
                    <a:lnTo>
                      <a:pt x="58" y="23"/>
                    </a:lnTo>
                    <a:lnTo>
                      <a:pt x="59" y="26"/>
                    </a:lnTo>
                    <a:lnTo>
                      <a:pt x="60" y="30"/>
                    </a:lnTo>
                    <a:lnTo>
                      <a:pt x="60" y="33"/>
                    </a:lnTo>
                    <a:lnTo>
                      <a:pt x="59" y="39"/>
                    </a:lnTo>
                    <a:lnTo>
                      <a:pt x="59" y="42"/>
                    </a:lnTo>
                    <a:lnTo>
                      <a:pt x="59" y="46"/>
                    </a:lnTo>
                    <a:lnTo>
                      <a:pt x="59" y="48"/>
                    </a:lnTo>
                    <a:lnTo>
                      <a:pt x="60" y="50"/>
                    </a:lnTo>
                    <a:lnTo>
                      <a:pt x="62" y="54"/>
                    </a:lnTo>
                    <a:lnTo>
                      <a:pt x="64" y="55"/>
                    </a:lnTo>
                    <a:lnTo>
                      <a:pt x="67" y="57"/>
                    </a:lnTo>
                    <a:lnTo>
                      <a:pt x="72" y="60"/>
                    </a:lnTo>
                    <a:lnTo>
                      <a:pt x="77" y="63"/>
                    </a:lnTo>
                    <a:lnTo>
                      <a:pt x="93" y="72"/>
                    </a:lnTo>
                    <a:close/>
                  </a:path>
                </a:pathLst>
              </a:custGeom>
              <a:solidFill>
                <a:schemeClr val="bg2"/>
              </a:solidFill>
              <a:ln w="3175" cmpd="sng">
                <a:solidFill>
                  <a:schemeClr val="tx1"/>
                </a:solidFill>
                <a:round/>
                <a:headEnd/>
                <a:tailEnd/>
              </a:ln>
            </p:spPr>
            <p:txBody>
              <a:bodyPr/>
              <a:lstStyle/>
              <a:p>
                <a:endParaRPr lang="en-US" sz="1350" dirty="0"/>
              </a:p>
            </p:txBody>
          </p:sp>
          <p:sp>
            <p:nvSpPr>
              <p:cNvPr id="114" name="Freeform 108">
                <a:extLst>
                  <a:ext uri="{FF2B5EF4-FFF2-40B4-BE49-F238E27FC236}">
                    <a16:creationId xmlns:a16="http://schemas.microsoft.com/office/drawing/2014/main" id="{8C81177F-505F-344E-BCE2-98EF892334E8}"/>
                  </a:ext>
                </a:extLst>
              </p:cNvPr>
              <p:cNvSpPr>
                <a:spLocks/>
              </p:cNvSpPr>
              <p:nvPr/>
            </p:nvSpPr>
            <p:spPr bwMode="auto">
              <a:xfrm>
                <a:off x="2756" y="2085"/>
                <a:ext cx="240" cy="163"/>
              </a:xfrm>
              <a:custGeom>
                <a:avLst/>
                <a:gdLst>
                  <a:gd name="T0" fmla="*/ 69 w 240"/>
                  <a:gd name="T1" fmla="*/ 83 h 163"/>
                  <a:gd name="T2" fmla="*/ 201 w 240"/>
                  <a:gd name="T3" fmla="*/ 0 h 163"/>
                  <a:gd name="T4" fmla="*/ 208 w 240"/>
                  <a:gd name="T5" fmla="*/ 0 h 163"/>
                  <a:gd name="T6" fmla="*/ 216 w 240"/>
                  <a:gd name="T7" fmla="*/ 0 h 163"/>
                  <a:gd name="T8" fmla="*/ 224 w 240"/>
                  <a:gd name="T9" fmla="*/ 1 h 163"/>
                  <a:gd name="T10" fmla="*/ 232 w 240"/>
                  <a:gd name="T11" fmla="*/ 3 h 163"/>
                  <a:gd name="T12" fmla="*/ 240 w 240"/>
                  <a:gd name="T13" fmla="*/ 6 h 163"/>
                  <a:gd name="T14" fmla="*/ 99 w 240"/>
                  <a:gd name="T15" fmla="*/ 88 h 163"/>
                  <a:gd name="T16" fmla="*/ 90 w 240"/>
                  <a:gd name="T17" fmla="*/ 93 h 163"/>
                  <a:gd name="T18" fmla="*/ 87 w 240"/>
                  <a:gd name="T19" fmla="*/ 94 h 163"/>
                  <a:gd name="T20" fmla="*/ 83 w 240"/>
                  <a:gd name="T21" fmla="*/ 96 h 163"/>
                  <a:gd name="T22" fmla="*/ 81 w 240"/>
                  <a:gd name="T23" fmla="*/ 97 h 163"/>
                  <a:gd name="T24" fmla="*/ 80 w 240"/>
                  <a:gd name="T25" fmla="*/ 99 h 163"/>
                  <a:gd name="T26" fmla="*/ 78 w 240"/>
                  <a:gd name="T27" fmla="*/ 103 h 163"/>
                  <a:gd name="T28" fmla="*/ 77 w 240"/>
                  <a:gd name="T29" fmla="*/ 105 h 163"/>
                  <a:gd name="T30" fmla="*/ 77 w 240"/>
                  <a:gd name="T31" fmla="*/ 107 h 163"/>
                  <a:gd name="T32" fmla="*/ 77 w 240"/>
                  <a:gd name="T33" fmla="*/ 108 h 163"/>
                  <a:gd name="T34" fmla="*/ 77 w 240"/>
                  <a:gd name="T35" fmla="*/ 111 h 163"/>
                  <a:gd name="T36" fmla="*/ 78 w 240"/>
                  <a:gd name="T37" fmla="*/ 117 h 163"/>
                  <a:gd name="T38" fmla="*/ 78 w 240"/>
                  <a:gd name="T39" fmla="*/ 121 h 163"/>
                  <a:gd name="T40" fmla="*/ 77 w 240"/>
                  <a:gd name="T41" fmla="*/ 125 h 163"/>
                  <a:gd name="T42" fmla="*/ 74 w 240"/>
                  <a:gd name="T43" fmla="*/ 133 h 163"/>
                  <a:gd name="T44" fmla="*/ 71 w 240"/>
                  <a:gd name="T45" fmla="*/ 136 h 163"/>
                  <a:gd name="T46" fmla="*/ 68 w 240"/>
                  <a:gd name="T47" fmla="*/ 140 h 163"/>
                  <a:gd name="T48" fmla="*/ 65 w 240"/>
                  <a:gd name="T49" fmla="*/ 144 h 163"/>
                  <a:gd name="T50" fmla="*/ 60 w 240"/>
                  <a:gd name="T51" fmla="*/ 148 h 163"/>
                  <a:gd name="T52" fmla="*/ 56 w 240"/>
                  <a:gd name="T53" fmla="*/ 151 h 163"/>
                  <a:gd name="T54" fmla="*/ 51 w 240"/>
                  <a:gd name="T55" fmla="*/ 154 h 163"/>
                  <a:gd name="T56" fmla="*/ 47 w 240"/>
                  <a:gd name="T57" fmla="*/ 157 h 163"/>
                  <a:gd name="T58" fmla="*/ 42 w 240"/>
                  <a:gd name="T59" fmla="*/ 159 h 163"/>
                  <a:gd name="T60" fmla="*/ 37 w 240"/>
                  <a:gd name="T61" fmla="*/ 161 h 163"/>
                  <a:gd name="T62" fmla="*/ 32 w 240"/>
                  <a:gd name="T63" fmla="*/ 162 h 163"/>
                  <a:gd name="T64" fmla="*/ 27 w 240"/>
                  <a:gd name="T65" fmla="*/ 163 h 163"/>
                  <a:gd name="T66" fmla="*/ 22 w 240"/>
                  <a:gd name="T67" fmla="*/ 163 h 163"/>
                  <a:gd name="T68" fmla="*/ 18 w 240"/>
                  <a:gd name="T69" fmla="*/ 163 h 163"/>
                  <a:gd name="T70" fmla="*/ 13 w 240"/>
                  <a:gd name="T71" fmla="*/ 162 h 163"/>
                  <a:gd name="T72" fmla="*/ 9 w 240"/>
                  <a:gd name="T73" fmla="*/ 160 h 163"/>
                  <a:gd name="T74" fmla="*/ 6 w 240"/>
                  <a:gd name="T75" fmla="*/ 158 h 163"/>
                  <a:gd name="T76" fmla="*/ 3 w 240"/>
                  <a:gd name="T77" fmla="*/ 155 h 163"/>
                  <a:gd name="T78" fmla="*/ 1 w 240"/>
                  <a:gd name="T79" fmla="*/ 152 h 163"/>
                  <a:gd name="T80" fmla="*/ 0 w 240"/>
                  <a:gd name="T81" fmla="*/ 149 h 163"/>
                  <a:gd name="T82" fmla="*/ 0 w 240"/>
                  <a:gd name="T83" fmla="*/ 145 h 163"/>
                  <a:gd name="T84" fmla="*/ 0 w 240"/>
                  <a:gd name="T85" fmla="*/ 142 h 163"/>
                  <a:gd name="T86" fmla="*/ 1 w 240"/>
                  <a:gd name="T87" fmla="*/ 139 h 163"/>
                  <a:gd name="T88" fmla="*/ 2 w 240"/>
                  <a:gd name="T89" fmla="*/ 137 h 163"/>
                  <a:gd name="T90" fmla="*/ 5 w 240"/>
                  <a:gd name="T91" fmla="*/ 134 h 163"/>
                  <a:gd name="T92" fmla="*/ 7 w 240"/>
                  <a:gd name="T93" fmla="*/ 131 h 163"/>
                  <a:gd name="T94" fmla="*/ 11 w 240"/>
                  <a:gd name="T95" fmla="*/ 128 h 163"/>
                  <a:gd name="T96" fmla="*/ 20 w 240"/>
                  <a:gd name="T97" fmla="*/ 122 h 163"/>
                  <a:gd name="T98" fmla="*/ 57 w 240"/>
                  <a:gd name="T99" fmla="*/ 99 h 163"/>
                  <a:gd name="T100" fmla="*/ 62 w 240"/>
                  <a:gd name="T101" fmla="*/ 95 h 163"/>
                  <a:gd name="T102" fmla="*/ 66 w 240"/>
                  <a:gd name="T103" fmla="*/ 92 h 163"/>
                  <a:gd name="T104" fmla="*/ 68 w 240"/>
                  <a:gd name="T105" fmla="*/ 88 h 163"/>
                  <a:gd name="T106" fmla="*/ 69 w 240"/>
                  <a:gd name="T107" fmla="*/ 87 h 163"/>
                  <a:gd name="T108" fmla="*/ 69 w 240"/>
                  <a:gd name="T109" fmla="*/ 85 h 163"/>
                  <a:gd name="T110" fmla="*/ 69 w 240"/>
                  <a:gd name="T111" fmla="*/ 83 h 1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163"/>
                  <a:gd name="T170" fmla="*/ 240 w 240"/>
                  <a:gd name="T171" fmla="*/ 163 h 1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163">
                    <a:moveTo>
                      <a:pt x="69" y="83"/>
                    </a:moveTo>
                    <a:lnTo>
                      <a:pt x="201" y="0"/>
                    </a:lnTo>
                    <a:lnTo>
                      <a:pt x="208" y="0"/>
                    </a:lnTo>
                    <a:lnTo>
                      <a:pt x="216" y="0"/>
                    </a:lnTo>
                    <a:lnTo>
                      <a:pt x="224" y="1"/>
                    </a:lnTo>
                    <a:lnTo>
                      <a:pt x="232" y="3"/>
                    </a:lnTo>
                    <a:lnTo>
                      <a:pt x="240" y="6"/>
                    </a:lnTo>
                    <a:lnTo>
                      <a:pt x="99" y="88"/>
                    </a:lnTo>
                    <a:lnTo>
                      <a:pt x="90" y="93"/>
                    </a:lnTo>
                    <a:lnTo>
                      <a:pt x="87" y="94"/>
                    </a:lnTo>
                    <a:lnTo>
                      <a:pt x="83" y="96"/>
                    </a:lnTo>
                    <a:lnTo>
                      <a:pt x="81" y="97"/>
                    </a:lnTo>
                    <a:lnTo>
                      <a:pt x="80" y="99"/>
                    </a:lnTo>
                    <a:lnTo>
                      <a:pt x="78" y="103"/>
                    </a:lnTo>
                    <a:lnTo>
                      <a:pt x="77" y="105"/>
                    </a:lnTo>
                    <a:lnTo>
                      <a:pt x="77" y="107"/>
                    </a:lnTo>
                    <a:lnTo>
                      <a:pt x="77" y="108"/>
                    </a:lnTo>
                    <a:lnTo>
                      <a:pt x="77" y="111"/>
                    </a:lnTo>
                    <a:lnTo>
                      <a:pt x="78" y="117"/>
                    </a:lnTo>
                    <a:lnTo>
                      <a:pt x="78" y="121"/>
                    </a:lnTo>
                    <a:lnTo>
                      <a:pt x="77" y="125"/>
                    </a:lnTo>
                    <a:lnTo>
                      <a:pt x="74" y="133"/>
                    </a:lnTo>
                    <a:lnTo>
                      <a:pt x="71" y="136"/>
                    </a:lnTo>
                    <a:lnTo>
                      <a:pt x="68" y="140"/>
                    </a:lnTo>
                    <a:lnTo>
                      <a:pt x="65" y="144"/>
                    </a:lnTo>
                    <a:lnTo>
                      <a:pt x="60" y="148"/>
                    </a:lnTo>
                    <a:lnTo>
                      <a:pt x="56" y="151"/>
                    </a:lnTo>
                    <a:lnTo>
                      <a:pt x="51" y="154"/>
                    </a:lnTo>
                    <a:lnTo>
                      <a:pt x="47" y="157"/>
                    </a:lnTo>
                    <a:lnTo>
                      <a:pt x="42" y="159"/>
                    </a:lnTo>
                    <a:lnTo>
                      <a:pt x="37" y="161"/>
                    </a:lnTo>
                    <a:lnTo>
                      <a:pt x="32" y="162"/>
                    </a:lnTo>
                    <a:lnTo>
                      <a:pt x="27" y="163"/>
                    </a:lnTo>
                    <a:lnTo>
                      <a:pt x="22" y="163"/>
                    </a:lnTo>
                    <a:lnTo>
                      <a:pt x="18" y="163"/>
                    </a:lnTo>
                    <a:lnTo>
                      <a:pt x="13" y="162"/>
                    </a:lnTo>
                    <a:lnTo>
                      <a:pt x="9" y="160"/>
                    </a:lnTo>
                    <a:lnTo>
                      <a:pt x="6" y="158"/>
                    </a:lnTo>
                    <a:lnTo>
                      <a:pt x="3" y="155"/>
                    </a:lnTo>
                    <a:lnTo>
                      <a:pt x="1" y="152"/>
                    </a:lnTo>
                    <a:lnTo>
                      <a:pt x="0" y="149"/>
                    </a:lnTo>
                    <a:lnTo>
                      <a:pt x="0" y="145"/>
                    </a:lnTo>
                    <a:lnTo>
                      <a:pt x="0" y="142"/>
                    </a:lnTo>
                    <a:lnTo>
                      <a:pt x="1" y="139"/>
                    </a:lnTo>
                    <a:lnTo>
                      <a:pt x="2" y="137"/>
                    </a:lnTo>
                    <a:lnTo>
                      <a:pt x="5" y="134"/>
                    </a:lnTo>
                    <a:lnTo>
                      <a:pt x="7" y="131"/>
                    </a:lnTo>
                    <a:lnTo>
                      <a:pt x="11" y="128"/>
                    </a:lnTo>
                    <a:lnTo>
                      <a:pt x="20" y="122"/>
                    </a:lnTo>
                    <a:lnTo>
                      <a:pt x="57" y="99"/>
                    </a:lnTo>
                    <a:lnTo>
                      <a:pt x="62" y="95"/>
                    </a:lnTo>
                    <a:lnTo>
                      <a:pt x="66" y="92"/>
                    </a:lnTo>
                    <a:lnTo>
                      <a:pt x="68" y="88"/>
                    </a:lnTo>
                    <a:lnTo>
                      <a:pt x="69" y="87"/>
                    </a:lnTo>
                    <a:lnTo>
                      <a:pt x="69" y="85"/>
                    </a:lnTo>
                    <a:lnTo>
                      <a:pt x="69" y="83"/>
                    </a:lnTo>
                    <a:close/>
                  </a:path>
                </a:pathLst>
              </a:custGeom>
              <a:solidFill>
                <a:schemeClr val="bg2"/>
              </a:solidFill>
              <a:ln w="3175" cmpd="sng">
                <a:solidFill>
                  <a:schemeClr val="tx1"/>
                </a:solidFill>
                <a:round/>
                <a:headEnd/>
                <a:tailEnd/>
              </a:ln>
            </p:spPr>
            <p:txBody>
              <a:bodyPr/>
              <a:lstStyle/>
              <a:p>
                <a:endParaRPr lang="en-US" sz="1350" dirty="0"/>
              </a:p>
            </p:txBody>
          </p:sp>
          <p:sp>
            <p:nvSpPr>
              <p:cNvPr id="115" name="Freeform 109">
                <a:extLst>
                  <a:ext uri="{FF2B5EF4-FFF2-40B4-BE49-F238E27FC236}">
                    <a16:creationId xmlns:a16="http://schemas.microsoft.com/office/drawing/2014/main" id="{7D93929D-4F8E-E043-9A26-12CDFD6746E5}"/>
                  </a:ext>
                </a:extLst>
              </p:cNvPr>
              <p:cNvSpPr>
                <a:spLocks/>
              </p:cNvSpPr>
              <p:nvPr/>
            </p:nvSpPr>
            <p:spPr bwMode="auto">
              <a:xfrm>
                <a:off x="2863" y="2164"/>
                <a:ext cx="133" cy="72"/>
              </a:xfrm>
              <a:custGeom>
                <a:avLst/>
                <a:gdLst>
                  <a:gd name="T0" fmla="*/ 0 w 133"/>
                  <a:gd name="T1" fmla="*/ 11 h 72"/>
                  <a:gd name="T2" fmla="*/ 18 w 133"/>
                  <a:gd name="T3" fmla="*/ 0 h 72"/>
                  <a:gd name="T4" fmla="*/ 133 w 133"/>
                  <a:gd name="T5" fmla="*/ 66 h 72"/>
                  <a:gd name="T6" fmla="*/ 125 w 133"/>
                  <a:gd name="T7" fmla="*/ 69 h 72"/>
                  <a:gd name="T8" fmla="*/ 118 w 133"/>
                  <a:gd name="T9" fmla="*/ 71 h 72"/>
                  <a:gd name="T10" fmla="*/ 112 w 133"/>
                  <a:gd name="T11" fmla="*/ 72 h 72"/>
                  <a:gd name="T12" fmla="*/ 105 w 133"/>
                  <a:gd name="T13" fmla="*/ 72 h 72"/>
                  <a:gd name="T14" fmla="*/ 100 w 133"/>
                  <a:gd name="T15" fmla="*/ 72 h 72"/>
                  <a:gd name="T16" fmla="*/ 94 w 133"/>
                  <a:gd name="T17" fmla="*/ 71 h 72"/>
                  <a:gd name="T18" fmla="*/ 0 w 133"/>
                  <a:gd name="T19" fmla="*/ 11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3"/>
                  <a:gd name="T31" fmla="*/ 0 h 72"/>
                  <a:gd name="T32" fmla="*/ 133 w 133"/>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3" h="72">
                    <a:moveTo>
                      <a:pt x="0" y="11"/>
                    </a:moveTo>
                    <a:lnTo>
                      <a:pt x="18" y="0"/>
                    </a:lnTo>
                    <a:lnTo>
                      <a:pt x="133" y="66"/>
                    </a:lnTo>
                    <a:lnTo>
                      <a:pt x="125" y="69"/>
                    </a:lnTo>
                    <a:lnTo>
                      <a:pt x="118" y="71"/>
                    </a:lnTo>
                    <a:lnTo>
                      <a:pt x="112" y="72"/>
                    </a:lnTo>
                    <a:lnTo>
                      <a:pt x="105" y="72"/>
                    </a:lnTo>
                    <a:lnTo>
                      <a:pt x="100" y="72"/>
                    </a:lnTo>
                    <a:lnTo>
                      <a:pt x="94" y="71"/>
                    </a:lnTo>
                    <a:lnTo>
                      <a:pt x="0" y="11"/>
                    </a:lnTo>
                    <a:close/>
                  </a:path>
                </a:pathLst>
              </a:custGeom>
              <a:solidFill>
                <a:schemeClr val="bg2"/>
              </a:solidFill>
              <a:ln w="3175" cmpd="sng">
                <a:solidFill>
                  <a:schemeClr val="tx1"/>
                </a:solidFill>
                <a:round/>
                <a:headEnd/>
                <a:tailEnd/>
              </a:ln>
            </p:spPr>
            <p:txBody>
              <a:bodyPr/>
              <a:lstStyle/>
              <a:p>
                <a:endParaRPr lang="en-US" sz="1350" dirty="0"/>
              </a:p>
            </p:txBody>
          </p:sp>
          <p:sp>
            <p:nvSpPr>
              <p:cNvPr id="116" name="Freeform 110">
                <a:extLst>
                  <a:ext uri="{FF2B5EF4-FFF2-40B4-BE49-F238E27FC236}">
                    <a16:creationId xmlns:a16="http://schemas.microsoft.com/office/drawing/2014/main" id="{AC1E9218-6882-DE4E-8551-4005EE5A6CFB}"/>
                  </a:ext>
                </a:extLst>
              </p:cNvPr>
              <p:cNvSpPr>
                <a:spLocks/>
              </p:cNvSpPr>
              <p:nvPr/>
            </p:nvSpPr>
            <p:spPr bwMode="auto">
              <a:xfrm>
                <a:off x="2764" y="2083"/>
                <a:ext cx="43" cy="39"/>
              </a:xfrm>
              <a:custGeom>
                <a:avLst/>
                <a:gdLst>
                  <a:gd name="T0" fmla="*/ 16 w 43"/>
                  <a:gd name="T1" fmla="*/ 32 h 39"/>
                  <a:gd name="T2" fmla="*/ 21 w 43"/>
                  <a:gd name="T3" fmla="*/ 35 h 39"/>
                  <a:gd name="T4" fmla="*/ 28 w 43"/>
                  <a:gd name="T5" fmla="*/ 38 h 39"/>
                  <a:gd name="T6" fmla="*/ 34 w 43"/>
                  <a:gd name="T7" fmla="*/ 39 h 39"/>
                  <a:gd name="T8" fmla="*/ 36 w 43"/>
                  <a:gd name="T9" fmla="*/ 38 h 39"/>
                  <a:gd name="T10" fmla="*/ 38 w 43"/>
                  <a:gd name="T11" fmla="*/ 38 h 39"/>
                  <a:gd name="T12" fmla="*/ 40 w 43"/>
                  <a:gd name="T13" fmla="*/ 37 h 39"/>
                  <a:gd name="T14" fmla="*/ 41 w 43"/>
                  <a:gd name="T15" fmla="*/ 35 h 39"/>
                  <a:gd name="T16" fmla="*/ 42 w 43"/>
                  <a:gd name="T17" fmla="*/ 34 h 39"/>
                  <a:gd name="T18" fmla="*/ 43 w 43"/>
                  <a:gd name="T19" fmla="*/ 31 h 39"/>
                  <a:gd name="T20" fmla="*/ 43 w 43"/>
                  <a:gd name="T21" fmla="*/ 29 h 39"/>
                  <a:gd name="T22" fmla="*/ 43 w 43"/>
                  <a:gd name="T23" fmla="*/ 26 h 39"/>
                  <a:gd name="T24" fmla="*/ 43 w 43"/>
                  <a:gd name="T25" fmla="*/ 21 h 39"/>
                  <a:gd name="T26" fmla="*/ 41 w 43"/>
                  <a:gd name="T27" fmla="*/ 16 h 39"/>
                  <a:gd name="T28" fmla="*/ 40 w 43"/>
                  <a:gd name="T29" fmla="*/ 14 h 39"/>
                  <a:gd name="T30" fmla="*/ 38 w 43"/>
                  <a:gd name="T31" fmla="*/ 12 h 39"/>
                  <a:gd name="T32" fmla="*/ 35 w 43"/>
                  <a:gd name="T33" fmla="*/ 8 h 39"/>
                  <a:gd name="T34" fmla="*/ 30 w 43"/>
                  <a:gd name="T35" fmla="*/ 4 h 39"/>
                  <a:gd name="T36" fmla="*/ 26 w 43"/>
                  <a:gd name="T37" fmla="*/ 2 h 39"/>
                  <a:gd name="T38" fmla="*/ 23 w 43"/>
                  <a:gd name="T39" fmla="*/ 1 h 39"/>
                  <a:gd name="T40" fmla="*/ 21 w 43"/>
                  <a:gd name="T41" fmla="*/ 0 h 39"/>
                  <a:gd name="T42" fmla="*/ 16 w 43"/>
                  <a:gd name="T43" fmla="*/ 0 h 39"/>
                  <a:gd name="T44" fmla="*/ 13 w 43"/>
                  <a:gd name="T45" fmla="*/ 0 h 39"/>
                  <a:gd name="T46" fmla="*/ 10 w 43"/>
                  <a:gd name="T47" fmla="*/ 1 h 39"/>
                  <a:gd name="T48" fmla="*/ 7 w 43"/>
                  <a:gd name="T49" fmla="*/ 2 h 39"/>
                  <a:gd name="T50" fmla="*/ 5 w 43"/>
                  <a:gd name="T51" fmla="*/ 4 h 39"/>
                  <a:gd name="T52" fmla="*/ 3 w 43"/>
                  <a:gd name="T53" fmla="*/ 6 h 39"/>
                  <a:gd name="T54" fmla="*/ 2 w 43"/>
                  <a:gd name="T55" fmla="*/ 9 h 39"/>
                  <a:gd name="T56" fmla="*/ 1 w 43"/>
                  <a:gd name="T57" fmla="*/ 10 h 39"/>
                  <a:gd name="T58" fmla="*/ 1 w 43"/>
                  <a:gd name="T59" fmla="*/ 12 h 39"/>
                  <a:gd name="T60" fmla="*/ 0 w 43"/>
                  <a:gd name="T61" fmla="*/ 14 h 39"/>
                  <a:gd name="T62" fmla="*/ 1 w 43"/>
                  <a:gd name="T63" fmla="*/ 17 h 39"/>
                  <a:gd name="T64" fmla="*/ 1 w 43"/>
                  <a:gd name="T65" fmla="*/ 19 h 39"/>
                  <a:gd name="T66" fmla="*/ 3 w 43"/>
                  <a:gd name="T67" fmla="*/ 22 h 39"/>
                  <a:gd name="T68" fmla="*/ 4 w 43"/>
                  <a:gd name="T69" fmla="*/ 24 h 39"/>
                  <a:gd name="T70" fmla="*/ 6 w 43"/>
                  <a:gd name="T71" fmla="*/ 26 h 39"/>
                  <a:gd name="T72" fmla="*/ 9 w 43"/>
                  <a:gd name="T73" fmla="*/ 28 h 39"/>
                  <a:gd name="T74" fmla="*/ 16 w 43"/>
                  <a:gd name="T75" fmla="*/ 32 h 3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3"/>
                  <a:gd name="T115" fmla="*/ 0 h 39"/>
                  <a:gd name="T116" fmla="*/ 43 w 43"/>
                  <a:gd name="T117" fmla="*/ 39 h 3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3" h="39">
                    <a:moveTo>
                      <a:pt x="16" y="32"/>
                    </a:moveTo>
                    <a:lnTo>
                      <a:pt x="21" y="35"/>
                    </a:lnTo>
                    <a:lnTo>
                      <a:pt x="28" y="38"/>
                    </a:lnTo>
                    <a:lnTo>
                      <a:pt x="34" y="39"/>
                    </a:lnTo>
                    <a:lnTo>
                      <a:pt x="36" y="38"/>
                    </a:lnTo>
                    <a:lnTo>
                      <a:pt x="38" y="38"/>
                    </a:lnTo>
                    <a:lnTo>
                      <a:pt x="40" y="37"/>
                    </a:lnTo>
                    <a:lnTo>
                      <a:pt x="41" y="35"/>
                    </a:lnTo>
                    <a:lnTo>
                      <a:pt x="42" y="34"/>
                    </a:lnTo>
                    <a:lnTo>
                      <a:pt x="43" y="31"/>
                    </a:lnTo>
                    <a:lnTo>
                      <a:pt x="43" y="29"/>
                    </a:lnTo>
                    <a:lnTo>
                      <a:pt x="43" y="26"/>
                    </a:lnTo>
                    <a:lnTo>
                      <a:pt x="43" y="21"/>
                    </a:lnTo>
                    <a:lnTo>
                      <a:pt x="41" y="16"/>
                    </a:lnTo>
                    <a:lnTo>
                      <a:pt x="40" y="14"/>
                    </a:lnTo>
                    <a:lnTo>
                      <a:pt x="38" y="12"/>
                    </a:lnTo>
                    <a:lnTo>
                      <a:pt x="35" y="8"/>
                    </a:lnTo>
                    <a:lnTo>
                      <a:pt x="30" y="4"/>
                    </a:lnTo>
                    <a:lnTo>
                      <a:pt x="26" y="2"/>
                    </a:lnTo>
                    <a:lnTo>
                      <a:pt x="23" y="1"/>
                    </a:lnTo>
                    <a:lnTo>
                      <a:pt x="21" y="0"/>
                    </a:lnTo>
                    <a:lnTo>
                      <a:pt x="16" y="0"/>
                    </a:lnTo>
                    <a:lnTo>
                      <a:pt x="13" y="0"/>
                    </a:lnTo>
                    <a:lnTo>
                      <a:pt x="10" y="1"/>
                    </a:lnTo>
                    <a:lnTo>
                      <a:pt x="7" y="2"/>
                    </a:lnTo>
                    <a:lnTo>
                      <a:pt x="5" y="4"/>
                    </a:lnTo>
                    <a:lnTo>
                      <a:pt x="3" y="6"/>
                    </a:lnTo>
                    <a:lnTo>
                      <a:pt x="2" y="9"/>
                    </a:lnTo>
                    <a:lnTo>
                      <a:pt x="1" y="10"/>
                    </a:lnTo>
                    <a:lnTo>
                      <a:pt x="1" y="12"/>
                    </a:lnTo>
                    <a:lnTo>
                      <a:pt x="0" y="14"/>
                    </a:lnTo>
                    <a:lnTo>
                      <a:pt x="1" y="17"/>
                    </a:lnTo>
                    <a:lnTo>
                      <a:pt x="1" y="19"/>
                    </a:lnTo>
                    <a:lnTo>
                      <a:pt x="3" y="22"/>
                    </a:lnTo>
                    <a:lnTo>
                      <a:pt x="4" y="24"/>
                    </a:lnTo>
                    <a:lnTo>
                      <a:pt x="6" y="26"/>
                    </a:lnTo>
                    <a:lnTo>
                      <a:pt x="9" y="28"/>
                    </a:lnTo>
                    <a:lnTo>
                      <a:pt x="16" y="32"/>
                    </a:lnTo>
                    <a:close/>
                  </a:path>
                </a:pathLst>
              </a:custGeom>
              <a:solidFill>
                <a:schemeClr val="bg1"/>
              </a:solidFill>
              <a:ln w="3175" cmpd="sng">
                <a:solidFill>
                  <a:schemeClr val="tx1"/>
                </a:solidFill>
                <a:round/>
                <a:headEnd/>
                <a:tailEnd/>
              </a:ln>
            </p:spPr>
            <p:txBody>
              <a:bodyPr/>
              <a:lstStyle/>
              <a:p>
                <a:endParaRPr lang="en-US" sz="1350" dirty="0"/>
              </a:p>
            </p:txBody>
          </p:sp>
          <p:sp>
            <p:nvSpPr>
              <p:cNvPr id="117" name="Freeform 111">
                <a:extLst>
                  <a:ext uri="{FF2B5EF4-FFF2-40B4-BE49-F238E27FC236}">
                    <a16:creationId xmlns:a16="http://schemas.microsoft.com/office/drawing/2014/main" id="{2950F374-FAF0-2D45-BE8A-5040E2574017}"/>
                  </a:ext>
                </a:extLst>
              </p:cNvPr>
              <p:cNvSpPr>
                <a:spLocks/>
              </p:cNvSpPr>
              <p:nvPr/>
            </p:nvSpPr>
            <p:spPr bwMode="auto">
              <a:xfrm>
                <a:off x="2764" y="2194"/>
                <a:ext cx="61" cy="45"/>
              </a:xfrm>
              <a:custGeom>
                <a:avLst/>
                <a:gdLst>
                  <a:gd name="T0" fmla="*/ 40 w 61"/>
                  <a:gd name="T1" fmla="*/ 6 h 45"/>
                  <a:gd name="T2" fmla="*/ 13 w 61"/>
                  <a:gd name="T3" fmla="*/ 22 h 45"/>
                  <a:gd name="T4" fmla="*/ 7 w 61"/>
                  <a:gd name="T5" fmla="*/ 26 h 45"/>
                  <a:gd name="T6" fmla="*/ 3 w 61"/>
                  <a:gd name="T7" fmla="*/ 30 h 45"/>
                  <a:gd name="T8" fmla="*/ 1 w 61"/>
                  <a:gd name="T9" fmla="*/ 33 h 45"/>
                  <a:gd name="T10" fmla="*/ 0 w 61"/>
                  <a:gd name="T11" fmla="*/ 36 h 45"/>
                  <a:gd name="T12" fmla="*/ 1 w 61"/>
                  <a:gd name="T13" fmla="*/ 38 h 45"/>
                  <a:gd name="T14" fmla="*/ 1 w 61"/>
                  <a:gd name="T15" fmla="*/ 40 h 45"/>
                  <a:gd name="T16" fmla="*/ 3 w 61"/>
                  <a:gd name="T17" fmla="*/ 42 h 45"/>
                  <a:gd name="T18" fmla="*/ 4 w 61"/>
                  <a:gd name="T19" fmla="*/ 43 h 45"/>
                  <a:gd name="T20" fmla="*/ 6 w 61"/>
                  <a:gd name="T21" fmla="*/ 44 h 45"/>
                  <a:gd name="T22" fmla="*/ 9 w 61"/>
                  <a:gd name="T23" fmla="*/ 45 h 45"/>
                  <a:gd name="T24" fmla="*/ 12 w 61"/>
                  <a:gd name="T25" fmla="*/ 45 h 45"/>
                  <a:gd name="T26" fmla="*/ 15 w 61"/>
                  <a:gd name="T27" fmla="*/ 45 h 45"/>
                  <a:gd name="T28" fmla="*/ 23 w 61"/>
                  <a:gd name="T29" fmla="*/ 45 h 45"/>
                  <a:gd name="T30" fmla="*/ 31 w 61"/>
                  <a:gd name="T31" fmla="*/ 42 h 45"/>
                  <a:gd name="T32" fmla="*/ 38 w 61"/>
                  <a:gd name="T33" fmla="*/ 38 h 45"/>
                  <a:gd name="T34" fmla="*/ 46 w 61"/>
                  <a:gd name="T35" fmla="*/ 33 h 45"/>
                  <a:gd name="T36" fmla="*/ 49 w 61"/>
                  <a:gd name="T37" fmla="*/ 30 h 45"/>
                  <a:gd name="T38" fmla="*/ 52 w 61"/>
                  <a:gd name="T39" fmla="*/ 27 h 45"/>
                  <a:gd name="T40" fmla="*/ 57 w 61"/>
                  <a:gd name="T41" fmla="*/ 21 h 45"/>
                  <a:gd name="T42" fmla="*/ 59 w 61"/>
                  <a:gd name="T43" fmla="*/ 18 h 45"/>
                  <a:gd name="T44" fmla="*/ 60 w 61"/>
                  <a:gd name="T45" fmla="*/ 15 h 45"/>
                  <a:gd name="T46" fmla="*/ 60 w 61"/>
                  <a:gd name="T47" fmla="*/ 12 h 45"/>
                  <a:gd name="T48" fmla="*/ 61 w 61"/>
                  <a:gd name="T49" fmla="*/ 9 h 45"/>
                  <a:gd name="T50" fmla="*/ 60 w 61"/>
                  <a:gd name="T51" fmla="*/ 5 h 45"/>
                  <a:gd name="T52" fmla="*/ 60 w 61"/>
                  <a:gd name="T53" fmla="*/ 3 h 45"/>
                  <a:gd name="T54" fmla="*/ 59 w 61"/>
                  <a:gd name="T55" fmla="*/ 2 h 45"/>
                  <a:gd name="T56" fmla="*/ 58 w 61"/>
                  <a:gd name="T57" fmla="*/ 1 h 45"/>
                  <a:gd name="T58" fmla="*/ 56 w 61"/>
                  <a:gd name="T59" fmla="*/ 1 h 45"/>
                  <a:gd name="T60" fmla="*/ 53 w 61"/>
                  <a:gd name="T61" fmla="*/ 0 h 45"/>
                  <a:gd name="T62" fmla="*/ 51 w 61"/>
                  <a:gd name="T63" fmla="*/ 0 h 45"/>
                  <a:gd name="T64" fmla="*/ 48 w 61"/>
                  <a:gd name="T65" fmla="*/ 2 h 45"/>
                  <a:gd name="T66" fmla="*/ 40 w 61"/>
                  <a:gd name="T67" fmla="*/ 6 h 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45"/>
                  <a:gd name="T104" fmla="*/ 61 w 61"/>
                  <a:gd name="T105" fmla="*/ 45 h 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45">
                    <a:moveTo>
                      <a:pt x="40" y="6"/>
                    </a:moveTo>
                    <a:lnTo>
                      <a:pt x="13" y="22"/>
                    </a:lnTo>
                    <a:lnTo>
                      <a:pt x="7" y="26"/>
                    </a:lnTo>
                    <a:lnTo>
                      <a:pt x="3" y="30"/>
                    </a:lnTo>
                    <a:lnTo>
                      <a:pt x="1" y="33"/>
                    </a:lnTo>
                    <a:lnTo>
                      <a:pt x="0" y="36"/>
                    </a:lnTo>
                    <a:lnTo>
                      <a:pt x="1" y="38"/>
                    </a:lnTo>
                    <a:lnTo>
                      <a:pt x="1" y="40"/>
                    </a:lnTo>
                    <a:lnTo>
                      <a:pt x="3" y="42"/>
                    </a:lnTo>
                    <a:lnTo>
                      <a:pt x="4" y="43"/>
                    </a:lnTo>
                    <a:lnTo>
                      <a:pt x="6" y="44"/>
                    </a:lnTo>
                    <a:lnTo>
                      <a:pt x="9" y="45"/>
                    </a:lnTo>
                    <a:lnTo>
                      <a:pt x="12" y="45"/>
                    </a:lnTo>
                    <a:lnTo>
                      <a:pt x="15" y="45"/>
                    </a:lnTo>
                    <a:lnTo>
                      <a:pt x="23" y="45"/>
                    </a:lnTo>
                    <a:lnTo>
                      <a:pt x="31" y="42"/>
                    </a:lnTo>
                    <a:lnTo>
                      <a:pt x="38" y="38"/>
                    </a:lnTo>
                    <a:lnTo>
                      <a:pt x="46" y="33"/>
                    </a:lnTo>
                    <a:lnTo>
                      <a:pt x="49" y="30"/>
                    </a:lnTo>
                    <a:lnTo>
                      <a:pt x="52" y="27"/>
                    </a:lnTo>
                    <a:lnTo>
                      <a:pt x="57" y="21"/>
                    </a:lnTo>
                    <a:lnTo>
                      <a:pt x="59" y="18"/>
                    </a:lnTo>
                    <a:lnTo>
                      <a:pt x="60" y="15"/>
                    </a:lnTo>
                    <a:lnTo>
                      <a:pt x="60" y="12"/>
                    </a:lnTo>
                    <a:lnTo>
                      <a:pt x="61" y="9"/>
                    </a:lnTo>
                    <a:lnTo>
                      <a:pt x="60" y="5"/>
                    </a:lnTo>
                    <a:lnTo>
                      <a:pt x="60" y="3"/>
                    </a:lnTo>
                    <a:lnTo>
                      <a:pt x="59" y="2"/>
                    </a:lnTo>
                    <a:lnTo>
                      <a:pt x="58" y="1"/>
                    </a:lnTo>
                    <a:lnTo>
                      <a:pt x="56" y="1"/>
                    </a:lnTo>
                    <a:lnTo>
                      <a:pt x="53" y="0"/>
                    </a:lnTo>
                    <a:lnTo>
                      <a:pt x="51" y="0"/>
                    </a:lnTo>
                    <a:lnTo>
                      <a:pt x="48" y="2"/>
                    </a:lnTo>
                    <a:lnTo>
                      <a:pt x="40" y="6"/>
                    </a:lnTo>
                    <a:close/>
                  </a:path>
                </a:pathLst>
              </a:custGeom>
              <a:solidFill>
                <a:schemeClr val="bg1"/>
              </a:solidFill>
              <a:ln w="3175" cmpd="sng">
                <a:solidFill>
                  <a:schemeClr val="tx1"/>
                </a:solidFill>
                <a:round/>
                <a:headEnd/>
                <a:tailEnd/>
              </a:ln>
            </p:spPr>
            <p:txBody>
              <a:bodyPr/>
              <a:lstStyle/>
              <a:p>
                <a:endParaRPr lang="en-US" sz="1350" dirty="0"/>
              </a:p>
            </p:txBody>
          </p:sp>
          <p:sp>
            <p:nvSpPr>
              <p:cNvPr id="118" name="Freeform 112">
                <a:extLst>
                  <a:ext uri="{FF2B5EF4-FFF2-40B4-BE49-F238E27FC236}">
                    <a16:creationId xmlns:a16="http://schemas.microsoft.com/office/drawing/2014/main" id="{E28DF54F-8726-FE4D-8974-90ECA87818AA}"/>
                  </a:ext>
                </a:extLst>
              </p:cNvPr>
              <p:cNvSpPr>
                <a:spLocks/>
              </p:cNvSpPr>
              <p:nvPr/>
            </p:nvSpPr>
            <p:spPr bwMode="auto">
              <a:xfrm>
                <a:off x="2849" y="2156"/>
                <a:ext cx="11" cy="11"/>
              </a:xfrm>
              <a:custGeom>
                <a:avLst/>
                <a:gdLst>
                  <a:gd name="T0" fmla="*/ 6 w 11"/>
                  <a:gd name="T1" fmla="*/ 11 h 11"/>
                  <a:gd name="T2" fmla="*/ 8 w 11"/>
                  <a:gd name="T3" fmla="*/ 10 h 11"/>
                  <a:gd name="T4" fmla="*/ 10 w 11"/>
                  <a:gd name="T5" fmla="*/ 9 h 11"/>
                  <a:gd name="T6" fmla="*/ 11 w 11"/>
                  <a:gd name="T7" fmla="*/ 7 h 11"/>
                  <a:gd name="T8" fmla="*/ 11 w 11"/>
                  <a:gd name="T9" fmla="*/ 5 h 11"/>
                  <a:gd name="T10" fmla="*/ 11 w 11"/>
                  <a:gd name="T11" fmla="*/ 3 h 11"/>
                  <a:gd name="T12" fmla="*/ 10 w 11"/>
                  <a:gd name="T13" fmla="*/ 1 h 11"/>
                  <a:gd name="T14" fmla="*/ 8 w 11"/>
                  <a:gd name="T15" fmla="*/ 0 h 11"/>
                  <a:gd name="T16" fmla="*/ 6 w 11"/>
                  <a:gd name="T17" fmla="*/ 0 h 11"/>
                  <a:gd name="T18" fmla="*/ 3 w 11"/>
                  <a:gd name="T19" fmla="*/ 0 h 11"/>
                  <a:gd name="T20" fmla="*/ 2 w 11"/>
                  <a:gd name="T21" fmla="*/ 1 h 11"/>
                  <a:gd name="T22" fmla="*/ 0 w 11"/>
                  <a:gd name="T23" fmla="*/ 3 h 11"/>
                  <a:gd name="T24" fmla="*/ 0 w 11"/>
                  <a:gd name="T25" fmla="*/ 5 h 11"/>
                  <a:gd name="T26" fmla="*/ 0 w 11"/>
                  <a:gd name="T27" fmla="*/ 7 h 11"/>
                  <a:gd name="T28" fmla="*/ 2 w 11"/>
                  <a:gd name="T29" fmla="*/ 9 h 11"/>
                  <a:gd name="T30" fmla="*/ 3 w 11"/>
                  <a:gd name="T31" fmla="*/ 10 h 11"/>
                  <a:gd name="T32" fmla="*/ 6 w 11"/>
                  <a:gd name="T33" fmla="*/ 11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1"/>
                  <a:gd name="T53" fmla="*/ 11 w 11"/>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1">
                    <a:moveTo>
                      <a:pt x="6" y="11"/>
                    </a:moveTo>
                    <a:lnTo>
                      <a:pt x="8" y="10"/>
                    </a:lnTo>
                    <a:lnTo>
                      <a:pt x="10" y="9"/>
                    </a:lnTo>
                    <a:lnTo>
                      <a:pt x="11" y="7"/>
                    </a:lnTo>
                    <a:lnTo>
                      <a:pt x="11" y="5"/>
                    </a:lnTo>
                    <a:lnTo>
                      <a:pt x="11" y="3"/>
                    </a:lnTo>
                    <a:lnTo>
                      <a:pt x="10" y="1"/>
                    </a:lnTo>
                    <a:lnTo>
                      <a:pt x="8" y="0"/>
                    </a:lnTo>
                    <a:lnTo>
                      <a:pt x="6" y="0"/>
                    </a:lnTo>
                    <a:lnTo>
                      <a:pt x="3" y="0"/>
                    </a:lnTo>
                    <a:lnTo>
                      <a:pt x="2" y="1"/>
                    </a:lnTo>
                    <a:lnTo>
                      <a:pt x="0" y="3"/>
                    </a:lnTo>
                    <a:lnTo>
                      <a:pt x="0" y="5"/>
                    </a:lnTo>
                    <a:lnTo>
                      <a:pt x="0" y="7"/>
                    </a:lnTo>
                    <a:lnTo>
                      <a:pt x="2" y="9"/>
                    </a:lnTo>
                    <a:lnTo>
                      <a:pt x="3" y="10"/>
                    </a:lnTo>
                    <a:lnTo>
                      <a:pt x="6" y="11"/>
                    </a:lnTo>
                    <a:close/>
                  </a:path>
                </a:pathLst>
              </a:custGeom>
              <a:solidFill>
                <a:schemeClr val="tx1"/>
              </a:solidFill>
              <a:ln w="3175" cmpd="sng">
                <a:solidFill>
                  <a:schemeClr val="tx1"/>
                </a:solidFill>
                <a:round/>
                <a:headEnd/>
                <a:tailEnd/>
              </a:ln>
            </p:spPr>
            <p:txBody>
              <a:bodyPr/>
              <a:lstStyle/>
              <a:p>
                <a:endParaRPr lang="en-US" sz="1350" dirty="0"/>
              </a:p>
            </p:txBody>
          </p:sp>
        </p:grpSp>
        <p:sp>
          <p:nvSpPr>
            <p:cNvPr id="98" name="AutoShape 113">
              <a:extLst>
                <a:ext uri="{FF2B5EF4-FFF2-40B4-BE49-F238E27FC236}">
                  <a16:creationId xmlns:a16="http://schemas.microsoft.com/office/drawing/2014/main" id="{60FCF21A-C818-9D41-8330-F3638D571137}"/>
                </a:ext>
              </a:extLst>
            </p:cNvPr>
            <p:cNvSpPr>
              <a:spLocks noChangeArrowheads="1"/>
            </p:cNvSpPr>
            <p:nvPr/>
          </p:nvSpPr>
          <p:spPr bwMode="auto">
            <a:xfrm>
              <a:off x="8788401" y="1093788"/>
              <a:ext cx="415925" cy="406400"/>
            </a:xfrm>
            <a:prstGeom prst="downArrow">
              <a:avLst>
                <a:gd name="adj1" fmla="val 50000"/>
                <a:gd name="adj2" fmla="val 25000"/>
              </a:avLst>
            </a:prstGeom>
            <a:solidFill>
              <a:srgbClr val="FFEA18"/>
            </a:solidFill>
            <a:ln w="3175">
              <a:solidFill>
                <a:schemeClr val="tx1"/>
              </a:solidFill>
              <a:miter lim="800000"/>
              <a:headEnd/>
              <a:tailEnd/>
            </a:ln>
          </p:spPr>
          <p:txBody>
            <a:bodyPr wrap="none" anchor="ctr"/>
            <a:lstStyle/>
            <a:p>
              <a:endParaRPr lang="en-US" sz="1350" dirty="0"/>
            </a:p>
          </p:txBody>
        </p:sp>
        <p:sp>
          <p:nvSpPr>
            <p:cNvPr id="99" name="AutoShape 114">
              <a:extLst>
                <a:ext uri="{FF2B5EF4-FFF2-40B4-BE49-F238E27FC236}">
                  <a16:creationId xmlns:a16="http://schemas.microsoft.com/office/drawing/2014/main" id="{F799E22B-2DF2-744F-BEB6-690F594B7294}"/>
                </a:ext>
              </a:extLst>
            </p:cNvPr>
            <p:cNvSpPr>
              <a:spLocks noChangeArrowheads="1"/>
            </p:cNvSpPr>
            <p:nvPr/>
          </p:nvSpPr>
          <p:spPr bwMode="auto">
            <a:xfrm>
              <a:off x="8788401" y="2173288"/>
              <a:ext cx="415925" cy="406400"/>
            </a:xfrm>
            <a:prstGeom prst="downArrow">
              <a:avLst>
                <a:gd name="adj1" fmla="val 50000"/>
                <a:gd name="adj2" fmla="val 25000"/>
              </a:avLst>
            </a:prstGeom>
            <a:solidFill>
              <a:srgbClr val="FFEA18"/>
            </a:solidFill>
            <a:ln w="3175">
              <a:solidFill>
                <a:schemeClr val="tx1"/>
              </a:solidFill>
              <a:miter lim="800000"/>
              <a:headEnd/>
              <a:tailEnd/>
            </a:ln>
          </p:spPr>
          <p:txBody>
            <a:bodyPr wrap="none" anchor="ctr"/>
            <a:lstStyle/>
            <a:p>
              <a:endParaRPr lang="en-US" sz="1350" dirty="0"/>
            </a:p>
          </p:txBody>
        </p:sp>
        <p:sp>
          <p:nvSpPr>
            <p:cNvPr id="100" name="AutoShape 115">
              <a:extLst>
                <a:ext uri="{FF2B5EF4-FFF2-40B4-BE49-F238E27FC236}">
                  <a16:creationId xmlns:a16="http://schemas.microsoft.com/office/drawing/2014/main" id="{C0573631-F874-1145-9640-37B8F3065325}"/>
                </a:ext>
              </a:extLst>
            </p:cNvPr>
            <p:cNvSpPr>
              <a:spLocks noChangeArrowheads="1"/>
            </p:cNvSpPr>
            <p:nvPr/>
          </p:nvSpPr>
          <p:spPr bwMode="auto">
            <a:xfrm>
              <a:off x="8788401" y="3187700"/>
              <a:ext cx="415925" cy="407988"/>
            </a:xfrm>
            <a:prstGeom prst="downArrow">
              <a:avLst>
                <a:gd name="adj1" fmla="val 50000"/>
                <a:gd name="adj2" fmla="val 25000"/>
              </a:avLst>
            </a:prstGeom>
            <a:solidFill>
              <a:srgbClr val="FFEA18"/>
            </a:solidFill>
            <a:ln w="3175">
              <a:solidFill>
                <a:schemeClr val="tx1"/>
              </a:solidFill>
              <a:miter lim="800000"/>
              <a:headEnd/>
              <a:tailEnd/>
            </a:ln>
          </p:spPr>
          <p:txBody>
            <a:bodyPr wrap="none" anchor="ctr"/>
            <a:lstStyle/>
            <a:p>
              <a:endParaRPr lang="en-US" sz="1350" dirty="0"/>
            </a:p>
          </p:txBody>
        </p:sp>
        <p:sp>
          <p:nvSpPr>
            <p:cNvPr id="101" name="AutoShape 116">
              <a:extLst>
                <a:ext uri="{FF2B5EF4-FFF2-40B4-BE49-F238E27FC236}">
                  <a16:creationId xmlns:a16="http://schemas.microsoft.com/office/drawing/2014/main" id="{0310A758-AA4E-0E4B-B535-BDAFE9FA9F9B}"/>
                </a:ext>
              </a:extLst>
            </p:cNvPr>
            <p:cNvSpPr>
              <a:spLocks noChangeArrowheads="1"/>
            </p:cNvSpPr>
            <p:nvPr/>
          </p:nvSpPr>
          <p:spPr bwMode="auto">
            <a:xfrm>
              <a:off x="8788401" y="4354513"/>
              <a:ext cx="415925" cy="404812"/>
            </a:xfrm>
            <a:prstGeom prst="downArrow">
              <a:avLst>
                <a:gd name="adj1" fmla="val 50000"/>
                <a:gd name="adj2" fmla="val 25000"/>
              </a:avLst>
            </a:prstGeom>
            <a:solidFill>
              <a:srgbClr val="FFEA18"/>
            </a:solidFill>
            <a:ln w="3175">
              <a:solidFill>
                <a:schemeClr val="tx1"/>
              </a:solidFill>
              <a:miter lim="800000"/>
              <a:headEnd/>
              <a:tailEnd/>
            </a:ln>
          </p:spPr>
          <p:txBody>
            <a:bodyPr wrap="none" anchor="ctr"/>
            <a:lstStyle/>
            <a:p>
              <a:endParaRPr lang="en-US" sz="1350" dirty="0"/>
            </a:p>
          </p:txBody>
        </p:sp>
        <p:sp>
          <p:nvSpPr>
            <p:cNvPr id="102" name="AutoShape 117">
              <a:extLst>
                <a:ext uri="{FF2B5EF4-FFF2-40B4-BE49-F238E27FC236}">
                  <a16:creationId xmlns:a16="http://schemas.microsoft.com/office/drawing/2014/main" id="{2079859C-03D8-E448-AF9B-6BE9507ACAFB}"/>
                </a:ext>
              </a:extLst>
            </p:cNvPr>
            <p:cNvSpPr>
              <a:spLocks noChangeArrowheads="1"/>
            </p:cNvSpPr>
            <p:nvPr/>
          </p:nvSpPr>
          <p:spPr bwMode="auto">
            <a:xfrm>
              <a:off x="8788401" y="5545138"/>
              <a:ext cx="415925" cy="406400"/>
            </a:xfrm>
            <a:prstGeom prst="downArrow">
              <a:avLst>
                <a:gd name="adj1" fmla="val 50000"/>
                <a:gd name="adj2" fmla="val 25000"/>
              </a:avLst>
            </a:prstGeom>
            <a:solidFill>
              <a:srgbClr val="FFEA18"/>
            </a:solidFill>
            <a:ln w="3175">
              <a:solidFill>
                <a:schemeClr val="tx1"/>
              </a:solidFill>
              <a:miter lim="800000"/>
              <a:headEnd/>
              <a:tailEnd/>
            </a:ln>
          </p:spPr>
          <p:txBody>
            <a:bodyPr wrap="none" anchor="ctr"/>
            <a:lstStyle/>
            <a:p>
              <a:endParaRPr lang="en-US" sz="1350" dirty="0"/>
            </a:p>
          </p:txBody>
        </p:sp>
        <p:sp>
          <p:nvSpPr>
            <p:cNvPr id="103" name="Rectangle 118">
              <a:extLst>
                <a:ext uri="{FF2B5EF4-FFF2-40B4-BE49-F238E27FC236}">
                  <a16:creationId xmlns:a16="http://schemas.microsoft.com/office/drawing/2014/main" id="{C9477C77-1668-A840-A4F3-61370A23BD12}"/>
                </a:ext>
              </a:extLst>
            </p:cNvPr>
            <p:cNvSpPr>
              <a:spLocks noChangeArrowheads="1"/>
            </p:cNvSpPr>
            <p:nvPr/>
          </p:nvSpPr>
          <p:spPr bwMode="auto">
            <a:xfrm>
              <a:off x="7923214" y="2497139"/>
              <a:ext cx="561975" cy="758825"/>
            </a:xfrm>
            <a:prstGeom prst="rect">
              <a:avLst/>
            </a:prstGeom>
            <a:solidFill>
              <a:schemeClr val="bg1"/>
            </a:solidFill>
            <a:ln w="3175">
              <a:solidFill>
                <a:schemeClr val="tx1"/>
              </a:solidFill>
              <a:miter lim="800000"/>
              <a:headEnd/>
              <a:tailEnd/>
            </a:ln>
          </p:spPr>
          <p:txBody>
            <a:bodyPr wrap="none" anchor="ctr"/>
            <a:lstStyle/>
            <a:p>
              <a:endParaRPr lang="en-US" sz="1350" dirty="0"/>
            </a:p>
          </p:txBody>
        </p:sp>
        <p:sp>
          <p:nvSpPr>
            <p:cNvPr id="104" name="Rectangle 119">
              <a:extLst>
                <a:ext uri="{FF2B5EF4-FFF2-40B4-BE49-F238E27FC236}">
                  <a16:creationId xmlns:a16="http://schemas.microsoft.com/office/drawing/2014/main" id="{1022CD47-E0F9-5245-8823-33CCCA30B8F5}"/>
                </a:ext>
              </a:extLst>
            </p:cNvPr>
            <p:cNvSpPr>
              <a:spLocks noChangeArrowheads="1"/>
            </p:cNvSpPr>
            <p:nvPr/>
          </p:nvSpPr>
          <p:spPr bwMode="auto">
            <a:xfrm>
              <a:off x="7942264" y="2519364"/>
              <a:ext cx="511175" cy="122237"/>
            </a:xfrm>
            <a:prstGeom prst="rect">
              <a:avLst/>
            </a:prstGeom>
            <a:solidFill>
              <a:schemeClr val="bg1"/>
            </a:solidFill>
            <a:ln w="3175">
              <a:solidFill>
                <a:schemeClr val="tx1"/>
              </a:solidFill>
              <a:miter lim="800000"/>
              <a:headEnd/>
              <a:tailEnd/>
            </a:ln>
          </p:spPr>
          <p:txBody>
            <a:bodyPr wrap="none" anchor="ctr"/>
            <a:lstStyle/>
            <a:p>
              <a:endParaRPr lang="en-US" sz="1350" dirty="0"/>
            </a:p>
          </p:txBody>
        </p:sp>
        <p:sp>
          <p:nvSpPr>
            <p:cNvPr id="105" name="Rectangle 120">
              <a:extLst>
                <a:ext uri="{FF2B5EF4-FFF2-40B4-BE49-F238E27FC236}">
                  <a16:creationId xmlns:a16="http://schemas.microsoft.com/office/drawing/2014/main" id="{9EA28CD4-29D0-0F49-B688-A66649C283F0}"/>
                </a:ext>
              </a:extLst>
            </p:cNvPr>
            <p:cNvSpPr>
              <a:spLocks noChangeArrowheads="1"/>
            </p:cNvSpPr>
            <p:nvPr/>
          </p:nvSpPr>
          <p:spPr bwMode="auto">
            <a:xfrm>
              <a:off x="8345489" y="2547939"/>
              <a:ext cx="79375" cy="65087"/>
            </a:xfrm>
            <a:prstGeom prst="rect">
              <a:avLst/>
            </a:prstGeom>
            <a:solidFill>
              <a:srgbClr val="ED181E"/>
            </a:solidFill>
            <a:ln w="3175">
              <a:solidFill>
                <a:schemeClr val="tx1"/>
              </a:solidFill>
              <a:miter lim="800000"/>
              <a:headEnd/>
              <a:tailEnd/>
            </a:ln>
          </p:spPr>
          <p:txBody>
            <a:bodyPr wrap="none" anchor="ctr"/>
            <a:lstStyle/>
            <a:p>
              <a:endParaRPr lang="en-US" sz="1350" dirty="0"/>
            </a:p>
          </p:txBody>
        </p:sp>
        <p:sp>
          <p:nvSpPr>
            <p:cNvPr id="106" name="Rectangle 121">
              <a:extLst>
                <a:ext uri="{FF2B5EF4-FFF2-40B4-BE49-F238E27FC236}">
                  <a16:creationId xmlns:a16="http://schemas.microsoft.com/office/drawing/2014/main" id="{B2E2E1A7-A2D9-3645-998B-814289E037FB}"/>
                </a:ext>
              </a:extLst>
            </p:cNvPr>
            <p:cNvSpPr>
              <a:spLocks noChangeArrowheads="1"/>
            </p:cNvSpPr>
            <p:nvPr/>
          </p:nvSpPr>
          <p:spPr bwMode="auto">
            <a:xfrm>
              <a:off x="8278813" y="2543175"/>
              <a:ext cx="19050" cy="77788"/>
            </a:xfrm>
            <a:prstGeom prst="rect">
              <a:avLst/>
            </a:prstGeom>
            <a:solidFill>
              <a:srgbClr val="60CA8E"/>
            </a:solidFill>
            <a:ln w="3175">
              <a:solidFill>
                <a:schemeClr val="tx1"/>
              </a:solidFill>
              <a:miter lim="800000"/>
              <a:headEnd/>
              <a:tailEnd/>
            </a:ln>
          </p:spPr>
          <p:txBody>
            <a:bodyPr wrap="none" anchor="ctr"/>
            <a:lstStyle/>
            <a:p>
              <a:endParaRPr lang="en-US" sz="1350" dirty="0"/>
            </a:p>
          </p:txBody>
        </p:sp>
        <p:sp>
          <p:nvSpPr>
            <p:cNvPr id="107" name="Rectangle 122">
              <a:extLst>
                <a:ext uri="{FF2B5EF4-FFF2-40B4-BE49-F238E27FC236}">
                  <a16:creationId xmlns:a16="http://schemas.microsoft.com/office/drawing/2014/main" id="{9A2ADE03-40D0-1542-861A-FF49A0AB87EF}"/>
                </a:ext>
              </a:extLst>
            </p:cNvPr>
            <p:cNvSpPr>
              <a:spLocks noChangeArrowheads="1"/>
            </p:cNvSpPr>
            <p:nvPr/>
          </p:nvSpPr>
          <p:spPr bwMode="auto">
            <a:xfrm>
              <a:off x="8226425" y="2543175"/>
              <a:ext cx="20638" cy="77788"/>
            </a:xfrm>
            <a:prstGeom prst="rect">
              <a:avLst/>
            </a:prstGeom>
            <a:solidFill>
              <a:srgbClr val="60CA8E"/>
            </a:solidFill>
            <a:ln w="3175">
              <a:solidFill>
                <a:schemeClr val="tx1"/>
              </a:solidFill>
              <a:miter lim="800000"/>
              <a:headEnd/>
              <a:tailEnd/>
            </a:ln>
          </p:spPr>
          <p:txBody>
            <a:bodyPr wrap="none" anchor="ctr"/>
            <a:lstStyle/>
            <a:p>
              <a:endParaRPr lang="en-US" sz="1350" dirty="0"/>
            </a:p>
          </p:txBody>
        </p:sp>
        <p:sp>
          <p:nvSpPr>
            <p:cNvPr id="108" name="Oval 123">
              <a:extLst>
                <a:ext uri="{FF2B5EF4-FFF2-40B4-BE49-F238E27FC236}">
                  <a16:creationId xmlns:a16="http://schemas.microsoft.com/office/drawing/2014/main" id="{B09B70EA-4049-D54A-91BA-F609F7FAA3B3}"/>
                </a:ext>
              </a:extLst>
            </p:cNvPr>
            <p:cNvSpPr>
              <a:spLocks noChangeArrowheads="1"/>
            </p:cNvSpPr>
            <p:nvPr/>
          </p:nvSpPr>
          <p:spPr bwMode="auto">
            <a:xfrm>
              <a:off x="7970839" y="2555875"/>
              <a:ext cx="52387" cy="57150"/>
            </a:xfrm>
            <a:prstGeom prst="ellipse">
              <a:avLst/>
            </a:prstGeom>
            <a:solidFill>
              <a:srgbClr val="848484"/>
            </a:solidFill>
            <a:ln w="3175">
              <a:solidFill>
                <a:schemeClr val="tx1"/>
              </a:solidFill>
              <a:round/>
              <a:headEnd/>
              <a:tailEnd/>
            </a:ln>
          </p:spPr>
          <p:txBody>
            <a:bodyPr wrap="none" anchor="ctr"/>
            <a:lstStyle/>
            <a:p>
              <a:endParaRPr lang="en-US" sz="1350" dirty="0"/>
            </a:p>
          </p:txBody>
        </p:sp>
        <p:sp>
          <p:nvSpPr>
            <p:cNvPr id="109" name="Oval 124">
              <a:extLst>
                <a:ext uri="{FF2B5EF4-FFF2-40B4-BE49-F238E27FC236}">
                  <a16:creationId xmlns:a16="http://schemas.microsoft.com/office/drawing/2014/main" id="{C6790E49-B581-744A-8AA1-FB65710059B0}"/>
                </a:ext>
              </a:extLst>
            </p:cNvPr>
            <p:cNvSpPr>
              <a:spLocks noChangeArrowheads="1"/>
            </p:cNvSpPr>
            <p:nvPr/>
          </p:nvSpPr>
          <p:spPr bwMode="auto">
            <a:xfrm>
              <a:off x="8061325" y="2555875"/>
              <a:ext cx="50800" cy="57150"/>
            </a:xfrm>
            <a:prstGeom prst="ellipse">
              <a:avLst/>
            </a:prstGeom>
            <a:solidFill>
              <a:srgbClr val="848484"/>
            </a:solidFill>
            <a:ln w="3175">
              <a:solidFill>
                <a:schemeClr val="tx1"/>
              </a:solidFill>
              <a:round/>
              <a:headEnd/>
              <a:tailEnd/>
            </a:ln>
          </p:spPr>
          <p:txBody>
            <a:bodyPr wrap="none" anchor="ctr"/>
            <a:lstStyle/>
            <a:p>
              <a:endParaRPr lang="en-US" sz="1350" dirty="0"/>
            </a:p>
          </p:txBody>
        </p:sp>
        <p:sp>
          <p:nvSpPr>
            <p:cNvPr id="110" name="Oval 125">
              <a:extLst>
                <a:ext uri="{FF2B5EF4-FFF2-40B4-BE49-F238E27FC236}">
                  <a16:creationId xmlns:a16="http://schemas.microsoft.com/office/drawing/2014/main" id="{04CAAA4E-E35E-0A41-9F61-B27A31E52A48}"/>
                </a:ext>
              </a:extLst>
            </p:cNvPr>
            <p:cNvSpPr>
              <a:spLocks noChangeArrowheads="1"/>
            </p:cNvSpPr>
            <p:nvPr/>
          </p:nvSpPr>
          <p:spPr bwMode="auto">
            <a:xfrm>
              <a:off x="8035926" y="2746376"/>
              <a:ext cx="346075" cy="346075"/>
            </a:xfrm>
            <a:prstGeom prst="ellipse">
              <a:avLst/>
            </a:prstGeom>
            <a:solidFill>
              <a:schemeClr val="bg1"/>
            </a:solidFill>
            <a:ln w="3175">
              <a:solidFill>
                <a:schemeClr val="tx1"/>
              </a:solidFill>
              <a:round/>
              <a:headEnd/>
              <a:tailEnd/>
            </a:ln>
          </p:spPr>
          <p:txBody>
            <a:bodyPr wrap="none" anchor="ctr"/>
            <a:lstStyle/>
            <a:p>
              <a:endParaRPr lang="en-US" sz="1350" dirty="0"/>
            </a:p>
          </p:txBody>
        </p:sp>
        <p:sp>
          <p:nvSpPr>
            <p:cNvPr id="111" name="Oval 126">
              <a:extLst>
                <a:ext uri="{FF2B5EF4-FFF2-40B4-BE49-F238E27FC236}">
                  <a16:creationId xmlns:a16="http://schemas.microsoft.com/office/drawing/2014/main" id="{94D10DB1-99F2-E742-B784-434F2A021423}"/>
                </a:ext>
              </a:extLst>
            </p:cNvPr>
            <p:cNvSpPr>
              <a:spLocks noChangeArrowheads="1"/>
            </p:cNvSpPr>
            <p:nvPr/>
          </p:nvSpPr>
          <p:spPr bwMode="auto">
            <a:xfrm>
              <a:off x="8075614" y="2789238"/>
              <a:ext cx="263525" cy="258762"/>
            </a:xfrm>
            <a:prstGeom prst="ellipse">
              <a:avLst/>
            </a:prstGeom>
            <a:gradFill rotWithShape="0">
              <a:gsLst>
                <a:gs pos="0">
                  <a:srgbClr val="0B1710"/>
                </a:gs>
                <a:gs pos="100000">
                  <a:srgbClr val="60CA8E"/>
                </a:gs>
              </a:gsLst>
              <a:lin ang="5400000" scaled="1"/>
            </a:gradFill>
            <a:ln w="3175">
              <a:solidFill>
                <a:schemeClr val="tx1"/>
              </a:solidFill>
              <a:round/>
              <a:headEnd/>
              <a:tailEnd/>
            </a:ln>
          </p:spPr>
          <p:txBody>
            <a:bodyPr wrap="none" anchor="ctr"/>
            <a:lstStyle/>
            <a:p>
              <a:endParaRPr lang="en-US" sz="1350" dirty="0"/>
            </a:p>
          </p:txBody>
        </p:sp>
        <p:pic>
          <p:nvPicPr>
            <p:cNvPr id="112" name="Picture 129">
              <a:extLst>
                <a:ext uri="{FF2B5EF4-FFF2-40B4-BE49-F238E27FC236}">
                  <a16:creationId xmlns:a16="http://schemas.microsoft.com/office/drawing/2014/main" id="{F5BFD92B-EBDB-BF43-AD6F-13FBF46758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8438" y="3578226"/>
              <a:ext cx="741362"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53026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4294967295"/>
          </p:nvPr>
        </p:nvSpPr>
        <p:spPr>
          <a:xfrm>
            <a:off x="0" y="590550"/>
            <a:ext cx="4041775" cy="3863975"/>
          </a:xfrm>
          <a:prstGeom prst="rect">
            <a:avLst/>
          </a:prstGeom>
        </p:spPr>
        <p:txBody>
          <a:bodyPr>
            <a:normAutofit fontScale="85000" lnSpcReduction="10000"/>
          </a:bodyPr>
          <a:lstStyle/>
          <a:p>
            <a:r>
              <a:rPr lang="en-US" dirty="0"/>
              <a:t>Extraction </a:t>
            </a:r>
            <a:r>
              <a:rPr lang="en-US" dirty="0">
                <a:sym typeface="Wingdings" panose="05000000000000000000" pitchFamily="2" charset="2"/>
              </a:rPr>
              <a:t></a:t>
            </a:r>
            <a:r>
              <a:rPr lang="en-US" dirty="0"/>
              <a:t>Load</a:t>
            </a:r>
            <a:r>
              <a:rPr lang="en-US" dirty="0">
                <a:sym typeface="Wingdings" panose="05000000000000000000" pitchFamily="2" charset="2"/>
              </a:rPr>
              <a:t></a:t>
            </a:r>
            <a:r>
              <a:rPr lang="en-US" dirty="0"/>
              <a:t> Transformation</a:t>
            </a:r>
          </a:p>
          <a:p>
            <a:pPr lvl="1"/>
            <a:r>
              <a:rPr lang="en-US" b="1" dirty="0"/>
              <a:t>Suggested mainly by ORACLE</a:t>
            </a:r>
          </a:p>
          <a:p>
            <a:pPr marL="0">
              <a:buNone/>
            </a:pPr>
            <a:r>
              <a:rPr lang="en-US" dirty="0"/>
              <a:t>ELT (Extract, Load, Transform) is a variant of ETL wherein the extracted data is first loaded into the target system. Transformations are performed after the data is loaded into the data warehouse. </a:t>
            </a:r>
          </a:p>
          <a:p>
            <a:pPr marL="0">
              <a:buNone/>
            </a:pPr>
            <a:r>
              <a:rPr lang="en-US" dirty="0"/>
              <a:t>ELT typically works well when the target system is powerful enough to handle transformations. </a:t>
            </a:r>
          </a:p>
          <a:p>
            <a:pPr marL="0">
              <a:buNone/>
            </a:pPr>
            <a:r>
              <a:rPr lang="en-US" b="1" dirty="0"/>
              <a:t>Advantages</a:t>
            </a:r>
          </a:p>
          <a:p>
            <a:pPr lvl="1"/>
            <a:r>
              <a:rPr lang="en-US" dirty="0"/>
              <a:t>All operations in the same DBMS (No staging system involved)</a:t>
            </a:r>
          </a:p>
          <a:p>
            <a:pPr lvl="1"/>
            <a:r>
              <a:rPr lang="en-US" dirty="0"/>
              <a:t>Faster loading</a:t>
            </a:r>
          </a:p>
          <a:p>
            <a:r>
              <a:rPr lang="en-US" b="1" dirty="0"/>
              <a:t>Disadvantages</a:t>
            </a:r>
          </a:p>
          <a:p>
            <a:pPr lvl="1"/>
            <a:r>
              <a:rPr lang="en-US" dirty="0"/>
              <a:t>Less flexible </a:t>
            </a:r>
          </a:p>
          <a:p>
            <a:pPr lvl="1"/>
            <a:r>
              <a:rPr lang="en-US" dirty="0"/>
              <a:t>Ties the process to the DBMS</a:t>
            </a:r>
          </a:p>
        </p:txBody>
      </p:sp>
      <p:sp>
        <p:nvSpPr>
          <p:cNvPr id="3" name="Title 2"/>
          <p:cNvSpPr>
            <a:spLocks noGrp="1"/>
          </p:cNvSpPr>
          <p:nvPr>
            <p:ph type="title" idx="4294967295"/>
          </p:nvPr>
        </p:nvSpPr>
        <p:spPr>
          <a:xfrm>
            <a:off x="0" y="163513"/>
            <a:ext cx="8569325" cy="449262"/>
          </a:xfrm>
          <a:prstGeom prst="rect">
            <a:avLst/>
          </a:prstGeom>
        </p:spPr>
        <p:txBody>
          <a:bodyPr>
            <a:normAutofit/>
          </a:bodyPr>
          <a:lstStyle/>
          <a:p>
            <a:r>
              <a:rPr lang="en-US"/>
              <a:t>ETL or ELT?</a:t>
            </a:r>
          </a:p>
        </p:txBody>
      </p:sp>
      <p:grpSp>
        <p:nvGrpSpPr>
          <p:cNvPr id="9" name="Group 8">
            <a:extLst>
              <a:ext uri="{FF2B5EF4-FFF2-40B4-BE49-F238E27FC236}">
                <a16:creationId xmlns:a16="http://schemas.microsoft.com/office/drawing/2014/main" id="{3FD571F8-E8DE-BE46-88CF-ABF72FA7C862}"/>
              </a:ext>
            </a:extLst>
          </p:cNvPr>
          <p:cNvGrpSpPr/>
          <p:nvPr/>
        </p:nvGrpSpPr>
        <p:grpSpPr>
          <a:xfrm>
            <a:off x="5166066" y="962696"/>
            <a:ext cx="2867025" cy="2911859"/>
            <a:chOff x="6888088" y="1283595"/>
            <a:chExt cx="3822700" cy="3882478"/>
          </a:xfrm>
        </p:grpSpPr>
        <p:pic>
          <p:nvPicPr>
            <p:cNvPr id="5" name="Picture 4">
              <a:extLst>
                <a:ext uri="{FF2B5EF4-FFF2-40B4-BE49-F238E27FC236}">
                  <a16:creationId xmlns:a16="http://schemas.microsoft.com/office/drawing/2014/main" id="{F45672FB-AB56-6D45-B5D3-136431CE39AF}"/>
                </a:ext>
              </a:extLst>
            </p:cNvPr>
            <p:cNvPicPr>
              <a:picLocks noChangeAspect="1"/>
            </p:cNvPicPr>
            <p:nvPr/>
          </p:nvPicPr>
          <p:blipFill>
            <a:blip r:embed="rId2"/>
            <a:stretch>
              <a:fillRect/>
            </a:stretch>
          </p:blipFill>
          <p:spPr>
            <a:xfrm>
              <a:off x="6888088" y="1283595"/>
              <a:ext cx="3822700" cy="1612900"/>
            </a:xfrm>
            <a:prstGeom prst="rect">
              <a:avLst/>
            </a:prstGeom>
            <a:ln>
              <a:solidFill>
                <a:schemeClr val="accent6"/>
              </a:solidFill>
            </a:ln>
          </p:spPr>
        </p:pic>
        <p:pic>
          <p:nvPicPr>
            <p:cNvPr id="6" name="Picture 5">
              <a:extLst>
                <a:ext uri="{FF2B5EF4-FFF2-40B4-BE49-F238E27FC236}">
                  <a16:creationId xmlns:a16="http://schemas.microsoft.com/office/drawing/2014/main" id="{A95108EC-14C4-5E4A-87F8-716BE5F921BF}"/>
                </a:ext>
              </a:extLst>
            </p:cNvPr>
            <p:cNvPicPr>
              <a:picLocks noChangeAspect="1"/>
            </p:cNvPicPr>
            <p:nvPr/>
          </p:nvPicPr>
          <p:blipFill>
            <a:blip r:embed="rId3"/>
            <a:stretch>
              <a:fillRect/>
            </a:stretch>
          </p:blipFill>
          <p:spPr>
            <a:xfrm>
              <a:off x="6888088" y="3362673"/>
              <a:ext cx="3822700" cy="1803400"/>
            </a:xfrm>
            <a:prstGeom prst="rect">
              <a:avLst/>
            </a:prstGeom>
            <a:ln>
              <a:solidFill>
                <a:schemeClr val="accent6"/>
              </a:solidFill>
            </a:ln>
          </p:spPr>
        </p:pic>
      </p:grpSp>
      <p:sp>
        <p:nvSpPr>
          <p:cNvPr id="8" name="TextBox 7">
            <a:extLst>
              <a:ext uri="{FF2B5EF4-FFF2-40B4-BE49-F238E27FC236}">
                <a16:creationId xmlns:a16="http://schemas.microsoft.com/office/drawing/2014/main" id="{FFB79FD7-ED73-E045-83AC-0506EF15FE8C}"/>
              </a:ext>
            </a:extLst>
          </p:cNvPr>
          <p:cNvSpPr txBox="1"/>
          <p:nvPr/>
        </p:nvSpPr>
        <p:spPr>
          <a:xfrm>
            <a:off x="5814138" y="3890015"/>
            <a:ext cx="2140330" cy="230832"/>
          </a:xfrm>
          <a:prstGeom prst="rect">
            <a:avLst/>
          </a:prstGeom>
          <a:noFill/>
        </p:spPr>
        <p:txBody>
          <a:bodyPr wrap="none" rtlCol="0">
            <a:spAutoFit/>
          </a:bodyPr>
          <a:lstStyle/>
          <a:p>
            <a:r>
              <a:rPr lang="en-US" sz="900" dirty="0"/>
              <a:t>https://www.guru99.com/</a:t>
            </a:r>
            <a:r>
              <a:rPr lang="en-US" sz="900" dirty="0" err="1"/>
              <a:t>etl</a:t>
            </a:r>
            <a:r>
              <a:rPr lang="en-US" sz="900" dirty="0"/>
              <a:t>-vs-</a:t>
            </a:r>
            <a:r>
              <a:rPr lang="en-US" sz="900" dirty="0" err="1"/>
              <a:t>elt.html</a:t>
            </a:r>
            <a:endParaRPr lang="en-US" sz="900" dirty="0"/>
          </a:p>
        </p:txBody>
      </p:sp>
    </p:spTree>
    <p:extLst>
      <p:ext uri="{BB962C8B-B14F-4D97-AF65-F5344CB8AC3E}">
        <p14:creationId xmlns:p14="http://schemas.microsoft.com/office/powerpoint/2010/main" val="762280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C8839-2202-424A-A6FA-C5D9A548EE43}"/>
              </a:ext>
            </a:extLst>
          </p:cNvPr>
          <p:cNvSpPr>
            <a:spLocks noGrp="1"/>
          </p:cNvSpPr>
          <p:nvPr>
            <p:ph idx="4294967295"/>
          </p:nvPr>
        </p:nvSpPr>
        <p:spPr>
          <a:xfrm>
            <a:off x="0" y="739775"/>
            <a:ext cx="4572000" cy="3929063"/>
          </a:xfrm>
          <a:prstGeom prst="rect">
            <a:avLst/>
          </a:prstGeom>
        </p:spPr>
        <p:txBody>
          <a:bodyPr/>
          <a:lstStyle/>
          <a:p>
            <a:r>
              <a:rPr lang="en-US" sz="1400" dirty="0"/>
              <a:t>How to implement data integration processes?</a:t>
            </a:r>
          </a:p>
          <a:p>
            <a:r>
              <a:rPr lang="en-US" sz="1400" dirty="0"/>
              <a:t>Two main alternatives:</a:t>
            </a:r>
          </a:p>
          <a:p>
            <a:r>
              <a:rPr lang="en-US" sz="1400" b="1" dirty="0"/>
              <a:t>Writing ad-hoc programs</a:t>
            </a:r>
          </a:p>
          <a:p>
            <a:pPr lvl="1"/>
            <a:r>
              <a:rPr lang="en-US" sz="1400" dirty="0"/>
              <a:t>SQL Scripts</a:t>
            </a:r>
          </a:p>
          <a:p>
            <a:pPr lvl="1"/>
            <a:r>
              <a:rPr lang="en-US" sz="1400" dirty="0"/>
              <a:t>Stored procedures</a:t>
            </a:r>
          </a:p>
          <a:p>
            <a:pPr lvl="1"/>
            <a:r>
              <a:rPr lang="en-US" sz="1400" dirty="0"/>
              <a:t>Shell Scripts</a:t>
            </a:r>
          </a:p>
          <a:p>
            <a:pPr lvl="1"/>
            <a:r>
              <a:rPr lang="en-US" sz="1400" dirty="0"/>
              <a:t>Programs written in general purposed programming languages (e.g., Java and Python)</a:t>
            </a:r>
          </a:p>
          <a:p>
            <a:r>
              <a:rPr lang="en-US" sz="1400" b="1" dirty="0"/>
              <a:t>Data Integration specific tools</a:t>
            </a:r>
          </a:p>
          <a:p>
            <a:pPr lvl="1"/>
            <a:r>
              <a:rPr lang="en-US" sz="1400" dirty="0"/>
              <a:t>Enable the implementation of data handling processes (jobs) from one or more sources to one or more destinations</a:t>
            </a:r>
          </a:p>
          <a:p>
            <a:pPr lvl="1"/>
            <a:r>
              <a:rPr lang="en-US" sz="1400" dirty="0"/>
              <a:t>Visual flow programming (drag-and-drop and ready-to-use component configuration)</a:t>
            </a:r>
          </a:p>
          <a:p>
            <a:pPr lvl="1"/>
            <a:endParaRPr lang="en-US" sz="1400" dirty="0"/>
          </a:p>
          <a:p>
            <a:pPr lvl="1"/>
            <a:endParaRPr lang="en-US" sz="1400" dirty="0"/>
          </a:p>
        </p:txBody>
      </p:sp>
      <p:pic>
        <p:nvPicPr>
          <p:cNvPr id="5" name="Picture 4">
            <a:extLst>
              <a:ext uri="{FF2B5EF4-FFF2-40B4-BE49-F238E27FC236}">
                <a16:creationId xmlns:a16="http://schemas.microsoft.com/office/drawing/2014/main" id="{D9420A6C-6599-3B48-995A-FD16C5E31BD3}"/>
              </a:ext>
            </a:extLst>
          </p:cNvPr>
          <p:cNvPicPr>
            <a:picLocks noChangeAspect="1"/>
          </p:cNvPicPr>
          <p:nvPr/>
        </p:nvPicPr>
        <p:blipFill>
          <a:blip r:embed="rId2"/>
          <a:stretch>
            <a:fillRect/>
          </a:stretch>
        </p:blipFill>
        <p:spPr>
          <a:xfrm>
            <a:off x="4700879" y="1226337"/>
            <a:ext cx="4422464" cy="2690827"/>
          </a:xfrm>
          <a:prstGeom prst="rect">
            <a:avLst/>
          </a:prstGeom>
        </p:spPr>
      </p:pic>
      <p:sp>
        <p:nvSpPr>
          <p:cNvPr id="6" name="Rectangle 5">
            <a:extLst>
              <a:ext uri="{FF2B5EF4-FFF2-40B4-BE49-F238E27FC236}">
                <a16:creationId xmlns:a16="http://schemas.microsoft.com/office/drawing/2014/main" id="{DE3A1ECE-DC43-8046-9354-775053082266}"/>
              </a:ext>
            </a:extLst>
          </p:cNvPr>
          <p:cNvSpPr/>
          <p:nvPr/>
        </p:nvSpPr>
        <p:spPr>
          <a:xfrm>
            <a:off x="3836619" y="-115121"/>
            <a:ext cx="1116588" cy="523220"/>
          </a:xfrm>
          <a:prstGeom prst="rect">
            <a:avLst/>
          </a:prstGeom>
        </p:spPr>
        <p:txBody>
          <a:bodyPr wrap="none">
            <a:spAutoFit/>
          </a:bodyPr>
          <a:lstStyle/>
          <a:p>
            <a:r>
              <a:rPr lang="en-US" sz="2800" b="1" dirty="0"/>
              <a:t>Tools</a:t>
            </a:r>
            <a:endParaRPr lang="en-IT" b="1" dirty="0"/>
          </a:p>
        </p:txBody>
      </p:sp>
    </p:spTree>
    <p:extLst>
      <p:ext uri="{BB962C8B-B14F-4D97-AF65-F5344CB8AC3E}">
        <p14:creationId xmlns:p14="http://schemas.microsoft.com/office/powerpoint/2010/main" val="10409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C8839-2202-424A-A6FA-C5D9A548EE43}"/>
              </a:ext>
            </a:extLst>
          </p:cNvPr>
          <p:cNvSpPr>
            <a:spLocks noGrp="1"/>
          </p:cNvSpPr>
          <p:nvPr>
            <p:ph idx="4294967295"/>
          </p:nvPr>
        </p:nvSpPr>
        <p:spPr>
          <a:xfrm>
            <a:off x="0" y="739775"/>
            <a:ext cx="4572000" cy="3929063"/>
          </a:xfrm>
          <a:prstGeom prst="rect">
            <a:avLst/>
          </a:prstGeom>
        </p:spPr>
        <p:txBody>
          <a:bodyPr/>
          <a:lstStyle/>
          <a:p>
            <a:r>
              <a:rPr lang="en-US" sz="1400" dirty="0"/>
              <a:t>How to implement data integration processes?</a:t>
            </a:r>
          </a:p>
          <a:p>
            <a:r>
              <a:rPr lang="en-US" sz="1400" dirty="0"/>
              <a:t>Two main alternatives:</a:t>
            </a:r>
          </a:p>
          <a:p>
            <a:r>
              <a:rPr lang="en-US" sz="1400" b="1" dirty="0"/>
              <a:t>Writing ad-hoc programs</a:t>
            </a:r>
          </a:p>
          <a:p>
            <a:pPr lvl="1"/>
            <a:r>
              <a:rPr lang="en-US" sz="1400" dirty="0"/>
              <a:t>SQL Scripts</a:t>
            </a:r>
          </a:p>
          <a:p>
            <a:pPr lvl="1"/>
            <a:r>
              <a:rPr lang="en-US" sz="1400" dirty="0"/>
              <a:t>Stored procedures</a:t>
            </a:r>
          </a:p>
          <a:p>
            <a:pPr lvl="1"/>
            <a:r>
              <a:rPr lang="en-US" sz="1400" dirty="0"/>
              <a:t>Shell Scripts</a:t>
            </a:r>
          </a:p>
          <a:p>
            <a:pPr lvl="1"/>
            <a:r>
              <a:rPr lang="en-US" sz="1400" dirty="0"/>
              <a:t>Programs written in general purposed programming languages (e.g., Java and Python)</a:t>
            </a:r>
          </a:p>
          <a:p>
            <a:r>
              <a:rPr lang="en-US" sz="1400" b="1" dirty="0"/>
              <a:t>Data Integration specific tools</a:t>
            </a:r>
          </a:p>
          <a:p>
            <a:pPr lvl="1"/>
            <a:r>
              <a:rPr lang="en-US" sz="1400" dirty="0"/>
              <a:t>Enable the implementation of data handling processes (jobs) from one or more sources to one or more destinations</a:t>
            </a:r>
          </a:p>
          <a:p>
            <a:pPr lvl="1"/>
            <a:r>
              <a:rPr lang="en-US" sz="1400" dirty="0"/>
              <a:t>Visual flow programming (drag-and-drop and ready-to-use component configuration)</a:t>
            </a:r>
          </a:p>
          <a:p>
            <a:pPr lvl="1"/>
            <a:endParaRPr lang="en-US" sz="1400" dirty="0"/>
          </a:p>
          <a:p>
            <a:pPr lvl="1"/>
            <a:endParaRPr lang="en-US" sz="1400" dirty="0"/>
          </a:p>
        </p:txBody>
      </p:sp>
      <p:pic>
        <p:nvPicPr>
          <p:cNvPr id="5" name="Picture 4">
            <a:extLst>
              <a:ext uri="{FF2B5EF4-FFF2-40B4-BE49-F238E27FC236}">
                <a16:creationId xmlns:a16="http://schemas.microsoft.com/office/drawing/2014/main" id="{D9420A6C-6599-3B48-995A-FD16C5E31BD3}"/>
              </a:ext>
            </a:extLst>
          </p:cNvPr>
          <p:cNvPicPr>
            <a:picLocks noChangeAspect="1"/>
          </p:cNvPicPr>
          <p:nvPr/>
        </p:nvPicPr>
        <p:blipFill>
          <a:blip r:embed="rId2"/>
          <a:stretch>
            <a:fillRect/>
          </a:stretch>
        </p:blipFill>
        <p:spPr>
          <a:xfrm>
            <a:off x="4700879" y="1226337"/>
            <a:ext cx="4422464" cy="2690827"/>
          </a:xfrm>
          <a:prstGeom prst="rect">
            <a:avLst/>
          </a:prstGeom>
        </p:spPr>
      </p:pic>
      <p:sp>
        <p:nvSpPr>
          <p:cNvPr id="6" name="Rectangle 5">
            <a:extLst>
              <a:ext uri="{FF2B5EF4-FFF2-40B4-BE49-F238E27FC236}">
                <a16:creationId xmlns:a16="http://schemas.microsoft.com/office/drawing/2014/main" id="{DE3A1ECE-DC43-8046-9354-775053082266}"/>
              </a:ext>
            </a:extLst>
          </p:cNvPr>
          <p:cNvSpPr/>
          <p:nvPr/>
        </p:nvSpPr>
        <p:spPr>
          <a:xfrm>
            <a:off x="3836619" y="-115121"/>
            <a:ext cx="1116588" cy="523220"/>
          </a:xfrm>
          <a:prstGeom prst="rect">
            <a:avLst/>
          </a:prstGeom>
        </p:spPr>
        <p:txBody>
          <a:bodyPr wrap="none">
            <a:spAutoFit/>
          </a:bodyPr>
          <a:lstStyle/>
          <a:p>
            <a:r>
              <a:rPr lang="en-US" sz="2800" b="1" dirty="0"/>
              <a:t>Tools</a:t>
            </a:r>
            <a:endParaRPr lang="en-IT" b="1" dirty="0"/>
          </a:p>
        </p:txBody>
      </p:sp>
      <p:sp>
        <p:nvSpPr>
          <p:cNvPr id="2" name="Rectangle 1">
            <a:extLst>
              <a:ext uri="{FF2B5EF4-FFF2-40B4-BE49-F238E27FC236}">
                <a16:creationId xmlns:a16="http://schemas.microsoft.com/office/drawing/2014/main" id="{AD9994F8-EDDE-614A-F8F7-F65A85C1249F}"/>
              </a:ext>
            </a:extLst>
          </p:cNvPr>
          <p:cNvSpPr/>
          <p:nvPr/>
        </p:nvSpPr>
        <p:spPr>
          <a:xfrm>
            <a:off x="365760" y="2229394"/>
            <a:ext cx="4206240" cy="505097"/>
          </a:xfrm>
          <a:prstGeom prst="rect">
            <a:avLst/>
          </a:prstGeom>
          <a:solidFill>
            <a:schemeClr val="accent1">
              <a:alpha val="1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 name="TextBox 3">
            <a:extLst>
              <a:ext uri="{FF2B5EF4-FFF2-40B4-BE49-F238E27FC236}">
                <a16:creationId xmlns:a16="http://schemas.microsoft.com/office/drawing/2014/main" id="{557DE170-7E18-8D06-72C2-EC1062DD915C}"/>
              </a:ext>
            </a:extLst>
          </p:cNvPr>
          <p:cNvSpPr txBox="1"/>
          <p:nvPr/>
        </p:nvSpPr>
        <p:spPr>
          <a:xfrm>
            <a:off x="2386148" y="1860062"/>
            <a:ext cx="1826141" cy="369332"/>
          </a:xfrm>
          <a:prstGeom prst="rect">
            <a:avLst/>
          </a:prstGeom>
          <a:noFill/>
        </p:spPr>
        <p:txBody>
          <a:bodyPr wrap="none" rtlCol="0">
            <a:spAutoFit/>
          </a:bodyPr>
          <a:lstStyle/>
          <a:p>
            <a:r>
              <a:rPr lang="en-IT" b="1" dirty="0">
                <a:solidFill>
                  <a:srgbClr val="FF0000"/>
                </a:solidFill>
              </a:rPr>
              <a:t>MAP-REDUCE!</a:t>
            </a:r>
          </a:p>
        </p:txBody>
      </p:sp>
    </p:spTree>
    <p:extLst>
      <p:ext uri="{BB962C8B-B14F-4D97-AF65-F5344CB8AC3E}">
        <p14:creationId xmlns:p14="http://schemas.microsoft.com/office/powerpoint/2010/main" val="2487120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BC99BC-718E-46A8-CA7C-A280E33FBCE0}"/>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38</a:t>
            </a:fld>
            <a:r>
              <a:rPr lang="nl-NL"/>
              <a:t>]</a:t>
            </a:r>
            <a:endParaRPr lang="nl-NL" dirty="0"/>
          </a:p>
        </p:txBody>
      </p:sp>
      <p:sp>
        <p:nvSpPr>
          <p:cNvPr id="3" name="Rectangle 2">
            <a:extLst>
              <a:ext uri="{FF2B5EF4-FFF2-40B4-BE49-F238E27FC236}">
                <a16:creationId xmlns:a16="http://schemas.microsoft.com/office/drawing/2014/main" id="{3AF9B6F1-39AD-E22B-3112-C56AD18EBECB}"/>
              </a:ext>
            </a:extLst>
          </p:cNvPr>
          <p:cNvSpPr/>
          <p:nvPr/>
        </p:nvSpPr>
        <p:spPr>
          <a:xfrm>
            <a:off x="1294152" y="1194298"/>
            <a:ext cx="4572000" cy="2862322"/>
          </a:xfrm>
          <a:prstGeom prst="rect">
            <a:avLst/>
          </a:prstGeom>
        </p:spPr>
        <p:txBody>
          <a:bodyPr numCol="2">
            <a:spAutoFit/>
          </a:bodyPr>
          <a:lstStyle/>
          <a:p>
            <a:r>
              <a:rPr lang="it-IT" dirty="0"/>
              <a:t>Commercial</a:t>
            </a:r>
          </a:p>
          <a:p>
            <a:pPr lvl="1"/>
            <a:r>
              <a:rPr lang="it-IT" dirty="0"/>
              <a:t>IBM</a:t>
            </a:r>
          </a:p>
          <a:p>
            <a:pPr lvl="1"/>
            <a:r>
              <a:rPr lang="it-IT" dirty="0"/>
              <a:t>Oracle</a:t>
            </a:r>
          </a:p>
          <a:p>
            <a:pPr lvl="1"/>
            <a:r>
              <a:rPr lang="it-IT" dirty="0"/>
              <a:t>Informatica</a:t>
            </a:r>
          </a:p>
          <a:p>
            <a:pPr lvl="1"/>
            <a:r>
              <a:rPr lang="it-IT" dirty="0" err="1"/>
              <a:t>DataRobot</a:t>
            </a:r>
            <a:endParaRPr lang="it-IT" dirty="0"/>
          </a:p>
          <a:p>
            <a:pPr lvl="1"/>
            <a:r>
              <a:rPr lang="it-IT" dirty="0" err="1"/>
              <a:t>MathWorks</a:t>
            </a:r>
            <a:endParaRPr lang="it-IT" dirty="0"/>
          </a:p>
          <a:p>
            <a:pPr lvl="1"/>
            <a:r>
              <a:rPr lang="it-IT" dirty="0"/>
              <a:t>…</a:t>
            </a:r>
          </a:p>
          <a:p>
            <a:endParaRPr lang="it-IT" dirty="0"/>
          </a:p>
          <a:p>
            <a:endParaRPr lang="it-IT" dirty="0"/>
          </a:p>
          <a:p>
            <a:endParaRPr lang="it-IT" dirty="0"/>
          </a:p>
          <a:p>
            <a:r>
              <a:rPr lang="it-IT" dirty="0"/>
              <a:t>Open-source</a:t>
            </a:r>
          </a:p>
          <a:p>
            <a:pPr lvl="1"/>
            <a:r>
              <a:rPr lang="it-IT" dirty="0" err="1"/>
              <a:t>Talend</a:t>
            </a:r>
            <a:r>
              <a:rPr lang="it-IT" dirty="0"/>
              <a:t> open studio</a:t>
            </a:r>
          </a:p>
          <a:p>
            <a:pPr lvl="1"/>
            <a:r>
              <a:rPr lang="it-IT" dirty="0" err="1"/>
              <a:t>Penthao</a:t>
            </a:r>
            <a:r>
              <a:rPr lang="it-IT" dirty="0"/>
              <a:t> </a:t>
            </a:r>
            <a:r>
              <a:rPr lang="it-IT" dirty="0" err="1"/>
              <a:t>Kettle</a:t>
            </a:r>
            <a:endParaRPr lang="it-IT" dirty="0"/>
          </a:p>
          <a:p>
            <a:pPr lvl="1"/>
            <a:r>
              <a:rPr lang="it-IT" dirty="0" err="1"/>
              <a:t>UnifiedViews</a:t>
            </a:r>
            <a:endParaRPr lang="it-IT" dirty="0"/>
          </a:p>
          <a:p>
            <a:pPr lvl="1"/>
            <a:r>
              <a:rPr lang="it-IT" dirty="0"/>
              <a:t>NIFI</a:t>
            </a:r>
          </a:p>
          <a:p>
            <a:pPr lvl="1"/>
            <a:r>
              <a:rPr lang="it-IT" dirty="0"/>
              <a:t>AIRFLOW</a:t>
            </a:r>
          </a:p>
          <a:p>
            <a:pPr lvl="1"/>
            <a:r>
              <a:rPr lang="it-IT" dirty="0"/>
              <a:t>LUIGI</a:t>
            </a:r>
          </a:p>
          <a:p>
            <a:pPr lvl="1"/>
            <a:r>
              <a:rPr lang="it-IT" dirty="0"/>
              <a:t>…</a:t>
            </a:r>
            <a:endParaRPr lang="en-US" dirty="0"/>
          </a:p>
        </p:txBody>
      </p:sp>
    </p:spTree>
    <p:extLst>
      <p:ext uri="{BB962C8B-B14F-4D97-AF65-F5344CB8AC3E}">
        <p14:creationId xmlns:p14="http://schemas.microsoft.com/office/powerpoint/2010/main" val="3964405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A29165-1106-004E-84BE-07B330F27FC4}"/>
              </a:ext>
            </a:extLst>
          </p:cNvPr>
          <p:cNvSpPr>
            <a:spLocks noGrp="1"/>
          </p:cNvSpPr>
          <p:nvPr>
            <p:ph idx="4294967295"/>
          </p:nvPr>
        </p:nvSpPr>
        <p:spPr>
          <a:xfrm>
            <a:off x="0" y="488950"/>
            <a:ext cx="5176838" cy="3927475"/>
          </a:xfrm>
          <a:prstGeom prst="rect">
            <a:avLst/>
          </a:prstGeom>
        </p:spPr>
        <p:txBody>
          <a:bodyPr>
            <a:normAutofit fontScale="92500" lnSpcReduction="10000"/>
          </a:bodyPr>
          <a:lstStyle/>
          <a:p>
            <a:r>
              <a:rPr lang="en-US" sz="1600" dirty="0"/>
              <a:t>Advantages:</a:t>
            </a:r>
          </a:p>
          <a:p>
            <a:pPr lvl="1"/>
            <a:r>
              <a:rPr lang="en-US" sz="1600" dirty="0"/>
              <a:t>High flexibility: total control over code and data transformations </a:t>
            </a:r>
          </a:p>
          <a:p>
            <a:pPr lvl="1"/>
            <a:r>
              <a:rPr lang="en-US" sz="1600" dirty="0"/>
              <a:t>Fine-tuning possibilities for better performance</a:t>
            </a:r>
          </a:p>
          <a:p>
            <a:pPr lvl="1"/>
            <a:r>
              <a:rPr lang="en-US" sz="1600" dirty="0"/>
              <a:t>No need to learn new tools</a:t>
            </a:r>
          </a:p>
          <a:p>
            <a:pPr lvl="1"/>
            <a:r>
              <a:rPr lang="en-US" sz="1600" dirty="0"/>
              <a:t>No license fees</a:t>
            </a:r>
          </a:p>
          <a:p>
            <a:r>
              <a:rPr lang="en-US" sz="1600" b="1" dirty="0"/>
              <a:t>Disadvantages</a:t>
            </a:r>
            <a:endParaRPr lang="en-US" sz="1600" dirty="0"/>
          </a:p>
          <a:p>
            <a:pPr lvl="1"/>
            <a:r>
              <a:rPr lang="en-US" sz="1600" dirty="0"/>
              <a:t>Reduced maintainability: the logic of the flow is often not very evident (it is in the programmer's head)</a:t>
            </a:r>
          </a:p>
          <a:p>
            <a:pPr lvl="1"/>
            <a:r>
              <a:rPr lang="en-US" sz="1600" dirty="0"/>
              <a:t>Lack of reusable components for extraction, loading and processing operations</a:t>
            </a:r>
          </a:p>
          <a:p>
            <a:pPr lvl="1"/>
            <a:r>
              <a:rPr lang="en-US" sz="1600" dirty="0"/>
              <a:t>Often low performance, if you do not know in depth the mechanisms behind the language used</a:t>
            </a:r>
          </a:p>
          <a:p>
            <a:pPr lvl="1"/>
            <a:r>
              <a:rPr lang="en-US" sz="1600" dirty="0"/>
              <a:t>Difficult to schedule and coordinate processes (workflow)</a:t>
            </a:r>
          </a:p>
          <a:p>
            <a:pPr lvl="1"/>
            <a:r>
              <a:rPr lang="en-US" sz="1600" dirty="0"/>
              <a:t>Difficult to monitor execution (logging/auditing)</a:t>
            </a:r>
          </a:p>
        </p:txBody>
      </p:sp>
      <p:pic>
        <p:nvPicPr>
          <p:cNvPr id="5" name="Picture 4" descr="A screenshot of text&#10;&#10;Description automatically generated">
            <a:extLst>
              <a:ext uri="{FF2B5EF4-FFF2-40B4-BE49-F238E27FC236}">
                <a16:creationId xmlns:a16="http://schemas.microsoft.com/office/drawing/2014/main" id="{B9AAD21A-FF81-B64C-BC5F-F9F18CA9D75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38819" y="2355726"/>
            <a:ext cx="3484586" cy="2320049"/>
          </a:xfrm>
          <a:prstGeom prst="rect">
            <a:avLst/>
          </a:prstGeom>
        </p:spPr>
      </p:pic>
      <p:sp>
        <p:nvSpPr>
          <p:cNvPr id="4" name="Rectangle 3">
            <a:extLst>
              <a:ext uri="{FF2B5EF4-FFF2-40B4-BE49-F238E27FC236}">
                <a16:creationId xmlns:a16="http://schemas.microsoft.com/office/drawing/2014/main" id="{8DD0CBC8-5CBF-CD40-AFC3-83BB10ABE746}"/>
              </a:ext>
            </a:extLst>
          </p:cNvPr>
          <p:cNvSpPr/>
          <p:nvPr/>
        </p:nvSpPr>
        <p:spPr>
          <a:xfrm>
            <a:off x="3297532" y="0"/>
            <a:ext cx="3161443" cy="523220"/>
          </a:xfrm>
          <a:prstGeom prst="rect">
            <a:avLst/>
          </a:prstGeom>
        </p:spPr>
        <p:txBody>
          <a:bodyPr wrap="none">
            <a:spAutoFit/>
          </a:bodyPr>
          <a:lstStyle/>
          <a:p>
            <a:r>
              <a:rPr lang="en-US" sz="2800" b="1" dirty="0"/>
              <a:t>Ad-Hoc solutions</a:t>
            </a:r>
            <a:endParaRPr lang="en-IT" sz="2800" b="1" dirty="0"/>
          </a:p>
        </p:txBody>
      </p:sp>
    </p:spTree>
    <p:extLst>
      <p:ext uri="{BB962C8B-B14F-4D97-AF65-F5344CB8AC3E}">
        <p14:creationId xmlns:p14="http://schemas.microsoft.com/office/powerpoint/2010/main" val="45471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4</a:t>
            </a:fld>
            <a:r>
              <a:rPr lang="nl-NL"/>
              <a:t>]</a:t>
            </a:r>
            <a:endParaRPr lang="nl-NL" dirty="0"/>
          </a:p>
        </p:txBody>
      </p:sp>
      <p:sp>
        <p:nvSpPr>
          <p:cNvPr id="2" name="object 2"/>
          <p:cNvSpPr txBox="1">
            <a:spLocks noGrp="1"/>
          </p:cNvSpPr>
          <p:nvPr>
            <p:ph type="title" idx="4294967295"/>
          </p:nvPr>
        </p:nvSpPr>
        <p:spPr>
          <a:xfrm>
            <a:off x="0" y="344488"/>
            <a:ext cx="6315075" cy="398462"/>
          </a:xfrm>
          <a:prstGeom prst="rect">
            <a:avLst/>
          </a:prstGeom>
        </p:spPr>
        <p:txBody>
          <a:bodyPr vert="horz" wrap="square" lIns="0" tIns="9525" rIns="0" bIns="0" rtlCol="0">
            <a:spAutoFit/>
          </a:bodyPr>
          <a:lstStyle/>
          <a:p>
            <a:pPr marL="9525">
              <a:spcBef>
                <a:spcPts val="75"/>
              </a:spcBef>
            </a:pPr>
            <a:r>
              <a:rPr lang="it-IT" sz="2800" spc="-4" dirty="0">
                <a:solidFill>
                  <a:schemeClr val="accent4">
                    <a:lumMod val="75000"/>
                  </a:schemeClr>
                </a:solidFill>
              </a:rPr>
              <a:t>Data </a:t>
            </a:r>
            <a:r>
              <a:rPr lang="en-GB" sz="2800" spc="-4" dirty="0">
                <a:solidFill>
                  <a:schemeClr val="accent4">
                    <a:lumMod val="75000"/>
                  </a:schemeClr>
                </a:solidFill>
              </a:rPr>
              <a:t>Quality</a:t>
            </a:r>
            <a:r>
              <a:rPr lang="it-IT" sz="2800" spc="-4" dirty="0">
                <a:solidFill>
                  <a:schemeClr val="accent4">
                    <a:lumMod val="75000"/>
                  </a:schemeClr>
                </a:solidFill>
              </a:rPr>
              <a:t> in Data Integration</a:t>
            </a:r>
          </a:p>
        </p:txBody>
      </p:sp>
      <p:sp>
        <p:nvSpPr>
          <p:cNvPr id="3" name="object 3"/>
          <p:cNvSpPr txBox="1"/>
          <p:nvPr/>
        </p:nvSpPr>
        <p:spPr>
          <a:xfrm>
            <a:off x="1119758" y="915161"/>
            <a:ext cx="4442842" cy="3087864"/>
          </a:xfrm>
          <a:prstGeom prst="rect">
            <a:avLst/>
          </a:prstGeom>
        </p:spPr>
        <p:txBody>
          <a:bodyPr vert="horz" wrap="square" lIns="0" tIns="10001" rIns="0" bIns="0" rtlCol="0">
            <a:spAutoFit/>
          </a:bodyPr>
          <a:lstStyle/>
          <a:p>
            <a:pPr marL="295275" indent="-285750">
              <a:spcBef>
                <a:spcPts val="79"/>
              </a:spcBef>
              <a:buFont typeface="Arial" panose="020B0604020202020204" pitchFamily="34" charset="0"/>
              <a:buChar char="•"/>
              <a:tabLst>
                <a:tab pos="266224" algn="l"/>
                <a:tab pos="266700" algn="l"/>
              </a:tabLst>
            </a:pPr>
            <a:r>
              <a:rPr sz="1500" dirty="0">
                <a:latin typeface="Arial" charset="0"/>
                <a:ea typeface="Arial" charset="0"/>
                <a:cs typeface="Arial" charset="0"/>
              </a:rPr>
              <a:t>Building a unified view of the database from</a:t>
            </a:r>
            <a:r>
              <a:rPr sz="1500" spc="-150" dirty="0">
                <a:latin typeface="Arial" charset="0"/>
                <a:ea typeface="Arial" charset="0"/>
                <a:cs typeface="Arial" charset="0"/>
              </a:rPr>
              <a:t> </a:t>
            </a:r>
            <a:r>
              <a:rPr sz="1500" dirty="0">
                <a:latin typeface="Arial" charset="0"/>
                <a:ea typeface="Arial" charset="0"/>
                <a:cs typeface="Arial" charset="0"/>
              </a:rPr>
              <a:t>the</a:t>
            </a:r>
            <a:r>
              <a:rPr lang="en-US" sz="1500" dirty="0">
                <a:latin typeface="Arial" charset="0"/>
                <a:ea typeface="Arial" charset="0"/>
                <a:cs typeface="Arial" charset="0"/>
              </a:rPr>
              <a:t> </a:t>
            </a:r>
            <a:r>
              <a:rPr sz="1500" spc="-4" dirty="0">
                <a:latin typeface="Arial" charset="0"/>
                <a:ea typeface="Arial" charset="0"/>
                <a:cs typeface="Arial" charset="0"/>
              </a:rPr>
              <a:t>information.</a:t>
            </a:r>
            <a:endParaRPr sz="1500" dirty="0">
              <a:latin typeface="Arial" charset="0"/>
              <a:ea typeface="Arial" charset="0"/>
              <a:cs typeface="Arial" charset="0"/>
            </a:endParaRPr>
          </a:p>
          <a:p>
            <a:pPr marL="295275" marR="70485" indent="-285750" algn="just">
              <a:spcBef>
                <a:spcPts val="360"/>
              </a:spcBef>
              <a:buFont typeface="Arial" panose="020B0604020202020204" pitchFamily="34" charset="0"/>
              <a:buChar char="•"/>
              <a:tabLst>
                <a:tab pos="266700" algn="l"/>
              </a:tabLst>
            </a:pPr>
            <a:r>
              <a:rPr sz="1500" dirty="0">
                <a:latin typeface="Arial" charset="0"/>
                <a:ea typeface="Arial" charset="0"/>
                <a:cs typeface="Arial" charset="0"/>
              </a:rPr>
              <a:t>An </a:t>
            </a:r>
            <a:r>
              <a:rPr sz="1500" spc="-4" dirty="0">
                <a:latin typeface="Arial" charset="0"/>
                <a:ea typeface="Arial" charset="0"/>
                <a:cs typeface="Arial" charset="0"/>
              </a:rPr>
              <a:t>effective </a:t>
            </a:r>
            <a:r>
              <a:rPr sz="1500" dirty="0">
                <a:latin typeface="Arial" charset="0"/>
                <a:ea typeface="Arial" charset="0"/>
                <a:cs typeface="Arial" charset="0"/>
              </a:rPr>
              <a:t>data integration strategy can</a:t>
            </a:r>
            <a:r>
              <a:rPr sz="1500" spc="-127" dirty="0">
                <a:latin typeface="Arial" charset="0"/>
                <a:ea typeface="Arial" charset="0"/>
                <a:cs typeface="Arial" charset="0"/>
              </a:rPr>
              <a:t> </a:t>
            </a:r>
            <a:r>
              <a:rPr sz="1500" dirty="0">
                <a:latin typeface="Arial" charset="0"/>
                <a:ea typeface="Arial" charset="0"/>
                <a:cs typeface="Arial" charset="0"/>
              </a:rPr>
              <a:t>lower  costs and </a:t>
            </a:r>
            <a:r>
              <a:rPr sz="1500" spc="-4" dirty="0">
                <a:latin typeface="Arial" charset="0"/>
                <a:ea typeface="Arial" charset="0"/>
                <a:cs typeface="Arial" charset="0"/>
              </a:rPr>
              <a:t>improve productivity </a:t>
            </a:r>
            <a:r>
              <a:rPr sz="1500" dirty="0">
                <a:latin typeface="Arial" charset="0"/>
                <a:ea typeface="Arial" charset="0"/>
                <a:cs typeface="Arial" charset="0"/>
              </a:rPr>
              <a:t>by ensuring the  </a:t>
            </a:r>
            <a:r>
              <a:rPr sz="1500" spc="-11" dirty="0">
                <a:latin typeface="Arial" charset="0"/>
                <a:ea typeface="Arial" charset="0"/>
                <a:cs typeface="Arial" charset="0"/>
              </a:rPr>
              <a:t>consistency, </a:t>
            </a:r>
            <a:r>
              <a:rPr sz="1500" dirty="0">
                <a:latin typeface="Arial" charset="0"/>
                <a:ea typeface="Arial" charset="0"/>
                <a:cs typeface="Arial" charset="0"/>
              </a:rPr>
              <a:t>accuracy and </a:t>
            </a:r>
            <a:r>
              <a:rPr sz="1500" spc="-4" dirty="0">
                <a:latin typeface="Arial" charset="0"/>
                <a:ea typeface="Arial" charset="0"/>
                <a:cs typeface="Arial" charset="0"/>
              </a:rPr>
              <a:t>reliability </a:t>
            </a:r>
            <a:r>
              <a:rPr sz="1500" dirty="0">
                <a:latin typeface="Arial" charset="0"/>
                <a:ea typeface="Arial" charset="0"/>
                <a:cs typeface="Arial" charset="0"/>
              </a:rPr>
              <a:t>of</a:t>
            </a:r>
            <a:r>
              <a:rPr sz="1500" spc="-68" dirty="0">
                <a:latin typeface="Arial" charset="0"/>
                <a:ea typeface="Arial" charset="0"/>
                <a:cs typeface="Arial" charset="0"/>
              </a:rPr>
              <a:t> </a:t>
            </a:r>
            <a:r>
              <a:rPr sz="1500" dirty="0">
                <a:latin typeface="Arial" charset="0"/>
                <a:ea typeface="Arial" charset="0"/>
                <a:cs typeface="Arial" charset="0"/>
              </a:rPr>
              <a:t>data.</a:t>
            </a:r>
          </a:p>
          <a:p>
            <a:pPr marL="295275" indent="-285750">
              <a:spcBef>
                <a:spcPts val="360"/>
              </a:spcBef>
              <a:buFont typeface="Arial" panose="020B0604020202020204" pitchFamily="34" charset="0"/>
              <a:buChar char="•"/>
              <a:tabLst>
                <a:tab pos="266224" algn="l"/>
                <a:tab pos="266700" algn="l"/>
              </a:tabLst>
            </a:pPr>
            <a:r>
              <a:rPr sz="1500" dirty="0">
                <a:latin typeface="Arial" charset="0"/>
                <a:ea typeface="Arial" charset="0"/>
                <a:cs typeface="Arial" charset="0"/>
              </a:rPr>
              <a:t>Data integration enables</a:t>
            </a:r>
            <a:r>
              <a:rPr sz="1500" spc="-71" dirty="0">
                <a:latin typeface="Arial" charset="0"/>
                <a:ea typeface="Arial" charset="0"/>
                <a:cs typeface="Arial" charset="0"/>
              </a:rPr>
              <a:t> </a:t>
            </a:r>
            <a:r>
              <a:rPr sz="1500" dirty="0">
                <a:latin typeface="Arial" charset="0"/>
                <a:ea typeface="Arial" charset="0"/>
                <a:cs typeface="Arial" charset="0"/>
              </a:rPr>
              <a:t>to:</a:t>
            </a:r>
          </a:p>
          <a:p>
            <a:pPr marL="638175" marR="233839" lvl="1" indent="-285750">
              <a:spcBef>
                <a:spcPts val="363"/>
              </a:spcBef>
              <a:buFont typeface="Arial" panose="020B0604020202020204" pitchFamily="34" charset="0"/>
              <a:buChar char="•"/>
              <a:tabLst>
                <a:tab pos="567690" algn="l"/>
              </a:tabLst>
            </a:pPr>
            <a:r>
              <a:rPr sz="1500" spc="-4" dirty="0">
                <a:latin typeface="Arial" charset="0"/>
                <a:ea typeface="Arial" charset="0"/>
                <a:cs typeface="Arial" charset="0"/>
              </a:rPr>
              <a:t>Match, link </a:t>
            </a:r>
            <a:r>
              <a:rPr sz="1500" dirty="0">
                <a:latin typeface="Arial" charset="0"/>
                <a:ea typeface="Arial" charset="0"/>
                <a:cs typeface="Arial" charset="0"/>
              </a:rPr>
              <a:t>and </a:t>
            </a:r>
            <a:r>
              <a:rPr sz="1500" spc="-4" dirty="0">
                <a:latin typeface="Arial" charset="0"/>
                <a:ea typeface="Arial" charset="0"/>
                <a:cs typeface="Arial" charset="0"/>
              </a:rPr>
              <a:t>consolidate multiple</a:t>
            </a:r>
            <a:r>
              <a:rPr sz="1500" spc="-41" dirty="0">
                <a:latin typeface="Arial" charset="0"/>
                <a:ea typeface="Arial" charset="0"/>
                <a:cs typeface="Arial" charset="0"/>
              </a:rPr>
              <a:t> </a:t>
            </a:r>
            <a:r>
              <a:rPr sz="1500" dirty="0">
                <a:latin typeface="Arial" charset="0"/>
                <a:ea typeface="Arial" charset="0"/>
                <a:cs typeface="Arial" charset="0"/>
              </a:rPr>
              <a:t>data  sources</a:t>
            </a:r>
          </a:p>
          <a:p>
            <a:pPr marL="638175" marR="157639" lvl="1" indent="-285750">
              <a:spcBef>
                <a:spcPts val="356"/>
              </a:spcBef>
              <a:buFont typeface="Arial" panose="020B0604020202020204" pitchFamily="34" charset="0"/>
              <a:buChar char="•"/>
              <a:tabLst>
                <a:tab pos="567690" algn="l"/>
              </a:tabLst>
            </a:pPr>
            <a:r>
              <a:rPr sz="1500" dirty="0">
                <a:latin typeface="Arial" charset="0"/>
                <a:ea typeface="Arial" charset="0"/>
                <a:cs typeface="Arial" charset="0"/>
              </a:rPr>
              <a:t>Gain </a:t>
            </a:r>
            <a:r>
              <a:rPr sz="1500" spc="-4" dirty="0">
                <a:latin typeface="Arial" charset="0"/>
                <a:ea typeface="Arial" charset="0"/>
                <a:cs typeface="Arial" charset="0"/>
              </a:rPr>
              <a:t>access </a:t>
            </a:r>
            <a:r>
              <a:rPr sz="1500" dirty="0">
                <a:latin typeface="Arial" charset="0"/>
                <a:ea typeface="Arial" charset="0"/>
                <a:cs typeface="Arial" charset="0"/>
              </a:rPr>
              <a:t>to the right data sources at</a:t>
            </a:r>
            <a:r>
              <a:rPr sz="1500" spc="-116" dirty="0">
                <a:latin typeface="Arial" charset="0"/>
                <a:ea typeface="Arial" charset="0"/>
                <a:cs typeface="Arial" charset="0"/>
              </a:rPr>
              <a:t> </a:t>
            </a:r>
            <a:r>
              <a:rPr sz="1500" dirty="0">
                <a:latin typeface="Arial" charset="0"/>
                <a:ea typeface="Arial" charset="0"/>
                <a:cs typeface="Arial" charset="0"/>
              </a:rPr>
              <a:t>the  right</a:t>
            </a:r>
            <a:r>
              <a:rPr sz="1500" spc="-34" dirty="0">
                <a:latin typeface="Arial" charset="0"/>
                <a:ea typeface="Arial" charset="0"/>
                <a:cs typeface="Arial" charset="0"/>
              </a:rPr>
              <a:t> </a:t>
            </a:r>
            <a:r>
              <a:rPr sz="1500" spc="-8" dirty="0">
                <a:latin typeface="Arial" charset="0"/>
                <a:ea typeface="Arial" charset="0"/>
                <a:cs typeface="Arial" charset="0"/>
              </a:rPr>
              <a:t>time</a:t>
            </a:r>
            <a:endParaRPr sz="1500" dirty="0">
              <a:latin typeface="Arial" charset="0"/>
              <a:ea typeface="Arial" charset="0"/>
              <a:cs typeface="Arial" charset="0"/>
            </a:endParaRPr>
          </a:p>
          <a:p>
            <a:pPr marL="638175" lvl="1" indent="-285750">
              <a:spcBef>
                <a:spcPts val="363"/>
              </a:spcBef>
              <a:buFont typeface="Arial" panose="020B0604020202020204" pitchFamily="34" charset="0"/>
              <a:buChar char="•"/>
              <a:tabLst>
                <a:tab pos="567690" algn="l"/>
              </a:tabLst>
            </a:pPr>
            <a:r>
              <a:rPr sz="1500" dirty="0">
                <a:latin typeface="Arial" charset="0"/>
                <a:ea typeface="Arial" charset="0"/>
                <a:cs typeface="Arial" charset="0"/>
              </a:rPr>
              <a:t>Deliver </a:t>
            </a:r>
            <a:r>
              <a:rPr sz="1500" spc="-4" dirty="0">
                <a:latin typeface="Arial" charset="0"/>
                <a:ea typeface="Arial" charset="0"/>
                <a:cs typeface="Arial" charset="0"/>
              </a:rPr>
              <a:t>high-quality</a:t>
            </a:r>
            <a:r>
              <a:rPr sz="1500" spc="-45" dirty="0">
                <a:latin typeface="Arial" charset="0"/>
                <a:ea typeface="Arial" charset="0"/>
                <a:cs typeface="Arial" charset="0"/>
              </a:rPr>
              <a:t> </a:t>
            </a:r>
            <a:r>
              <a:rPr sz="1500" spc="-4" dirty="0">
                <a:latin typeface="Arial" charset="0"/>
                <a:ea typeface="Arial" charset="0"/>
                <a:cs typeface="Arial" charset="0"/>
              </a:rPr>
              <a:t>information</a:t>
            </a:r>
            <a:endParaRPr sz="1500" dirty="0">
              <a:latin typeface="Arial" charset="0"/>
              <a:ea typeface="Arial" charset="0"/>
              <a:cs typeface="Arial" charset="0"/>
            </a:endParaRPr>
          </a:p>
          <a:p>
            <a:pPr marL="638175" lvl="1" indent="-285750">
              <a:spcBef>
                <a:spcPts val="360"/>
              </a:spcBef>
              <a:buFont typeface="Arial" panose="020B0604020202020204" pitchFamily="34" charset="0"/>
              <a:buChar char="•"/>
              <a:tabLst>
                <a:tab pos="567690" algn="l"/>
              </a:tabLst>
            </a:pPr>
            <a:r>
              <a:rPr sz="1500" dirty="0">
                <a:latin typeface="Arial" charset="0"/>
                <a:ea typeface="Arial" charset="0"/>
                <a:cs typeface="Arial" charset="0"/>
              </a:rPr>
              <a:t>Increase the </a:t>
            </a:r>
            <a:r>
              <a:rPr sz="1500" spc="-4" dirty="0">
                <a:latin typeface="Arial" charset="0"/>
                <a:ea typeface="Arial" charset="0"/>
                <a:cs typeface="Arial" charset="0"/>
              </a:rPr>
              <a:t>quality </a:t>
            </a:r>
            <a:r>
              <a:rPr sz="1500" dirty="0">
                <a:latin typeface="Arial" charset="0"/>
                <a:ea typeface="Arial" charset="0"/>
                <a:cs typeface="Arial" charset="0"/>
              </a:rPr>
              <a:t>of</a:t>
            </a:r>
            <a:r>
              <a:rPr sz="1500" spc="-64" dirty="0">
                <a:latin typeface="Arial" charset="0"/>
                <a:ea typeface="Arial" charset="0"/>
                <a:cs typeface="Arial" charset="0"/>
              </a:rPr>
              <a:t> </a:t>
            </a:r>
            <a:r>
              <a:rPr sz="1500" spc="-4" dirty="0">
                <a:latin typeface="Arial" charset="0"/>
                <a:ea typeface="Arial" charset="0"/>
                <a:cs typeface="Arial" charset="0"/>
              </a:rPr>
              <a:t>information</a:t>
            </a:r>
            <a:endParaRPr sz="1500" dirty="0">
              <a:latin typeface="Arial" charset="0"/>
              <a:ea typeface="Arial" charset="0"/>
              <a:cs typeface="Arial" charset="0"/>
            </a:endParaRPr>
          </a:p>
        </p:txBody>
      </p:sp>
      <p:pic>
        <p:nvPicPr>
          <p:cNvPr id="4098" name="Picture 2" descr="mage result for data  qua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050" y="1371600"/>
            <a:ext cx="3710950" cy="300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508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2E6B4-C91F-854A-9196-E60B0938179A}"/>
              </a:ext>
            </a:extLst>
          </p:cNvPr>
          <p:cNvSpPr>
            <a:spLocks noGrp="1"/>
          </p:cNvSpPr>
          <p:nvPr>
            <p:ph sz="half" idx="4294967295"/>
          </p:nvPr>
        </p:nvSpPr>
        <p:spPr>
          <a:xfrm>
            <a:off x="0" y="612775"/>
            <a:ext cx="4041775" cy="3863975"/>
          </a:xfrm>
          <a:prstGeom prst="rect">
            <a:avLst/>
          </a:prstGeom>
        </p:spPr>
        <p:txBody>
          <a:bodyPr>
            <a:normAutofit fontScale="62500" lnSpcReduction="20000"/>
          </a:bodyPr>
          <a:lstStyle/>
          <a:p>
            <a:pPr marL="0" indent="0">
              <a:buNone/>
            </a:pPr>
            <a:r>
              <a:rPr lang="en-US" dirty="0"/>
              <a:t>Generally structured in:</a:t>
            </a:r>
          </a:p>
          <a:p>
            <a:pPr>
              <a:buFont typeface="Arial" panose="020B0604020202020204" pitchFamily="34" charset="0"/>
              <a:buChar char="•"/>
            </a:pPr>
            <a:r>
              <a:rPr lang="en-US" b="1" dirty="0"/>
              <a:t>Set of components for access to external sources</a:t>
            </a:r>
          </a:p>
          <a:p>
            <a:pPr lvl="1">
              <a:buFont typeface="Arial" panose="020B0604020202020204" pitchFamily="34" charset="0"/>
              <a:buChar char="•"/>
            </a:pPr>
            <a:r>
              <a:rPr lang="en-US" dirty="0"/>
              <a:t>Access to files, relational DBs, big data, ...</a:t>
            </a:r>
          </a:p>
          <a:p>
            <a:pPr lvl="1">
              <a:buFont typeface="Arial" panose="020B0604020202020204" pitchFamily="34" charset="0"/>
              <a:buChar char="•"/>
            </a:pPr>
            <a:r>
              <a:rPr lang="en-US" dirty="0"/>
              <a:t>Both for reading (extraction) and writing (loading)</a:t>
            </a:r>
          </a:p>
          <a:p>
            <a:pPr>
              <a:buFont typeface="Arial" panose="020B0604020202020204" pitchFamily="34" charset="0"/>
              <a:buChar char="•"/>
            </a:pPr>
            <a:r>
              <a:rPr lang="en-US" b="1" dirty="0"/>
              <a:t>Set of components for transforming the stream of records</a:t>
            </a:r>
          </a:p>
          <a:p>
            <a:pPr lvl="1">
              <a:buFont typeface="Arial" panose="020B0604020202020204" pitchFamily="34" charset="0"/>
              <a:buChar char="•"/>
            </a:pPr>
            <a:r>
              <a:rPr lang="en-US" dirty="0"/>
              <a:t>Join, Filter, Lookup, ...</a:t>
            </a:r>
          </a:p>
          <a:p>
            <a:pPr>
              <a:buFont typeface="Arial" panose="020B0604020202020204" pitchFamily="34" charset="0"/>
              <a:buChar char="•"/>
            </a:pPr>
            <a:r>
              <a:rPr lang="en-US" b="1" dirty="0"/>
              <a:t>Visual job designer</a:t>
            </a:r>
          </a:p>
          <a:p>
            <a:pPr lvl="1">
              <a:buFont typeface="Arial" panose="020B0604020202020204" pitchFamily="34" charset="0"/>
              <a:buChar char="•"/>
            </a:pPr>
            <a:r>
              <a:rPr lang="en-US" dirty="0"/>
              <a:t>Allows you to draw the flow by connecting and configuring the necessary components appropriately</a:t>
            </a:r>
          </a:p>
          <a:p>
            <a:pPr>
              <a:buFont typeface="Arial" panose="020B0604020202020204" pitchFamily="34" charset="0"/>
              <a:buChar char="•"/>
            </a:pPr>
            <a:r>
              <a:rPr lang="en-US" b="1" dirty="0"/>
              <a:t>Engine of execution of the designed processes </a:t>
            </a:r>
          </a:p>
          <a:p>
            <a:pPr lvl="1">
              <a:buFont typeface="Arial" panose="020B0604020202020204" pitchFamily="34" charset="0"/>
              <a:buChar char="•"/>
            </a:pPr>
            <a:r>
              <a:rPr lang="en-US" dirty="0"/>
              <a:t>Allows to run the processes</a:t>
            </a:r>
          </a:p>
          <a:p>
            <a:pPr lvl="1">
              <a:buFont typeface="Arial" panose="020B0604020202020204" pitchFamily="34" charset="0"/>
              <a:buChar char="•"/>
            </a:pPr>
            <a:r>
              <a:rPr lang="en-US" dirty="0"/>
              <a:t>A distributed execution environment is often supported</a:t>
            </a:r>
          </a:p>
          <a:p>
            <a:pPr>
              <a:buFont typeface="Arial" panose="020B0604020202020204" pitchFamily="34" charset="0"/>
              <a:buChar char="•"/>
            </a:pPr>
            <a:r>
              <a:rPr lang="en-US" b="1" dirty="0"/>
              <a:t>Monitoring and control tools</a:t>
            </a:r>
          </a:p>
          <a:p>
            <a:pPr lvl="1">
              <a:buFont typeface="Arial" panose="020B0604020202020204" pitchFamily="34" charset="0"/>
              <a:buChar char="•"/>
            </a:pPr>
            <a:r>
              <a:rPr lang="en-US" dirty="0"/>
              <a:t>Scheduling, logging, error management, alerting, ...</a:t>
            </a:r>
          </a:p>
        </p:txBody>
      </p:sp>
      <p:sp>
        <p:nvSpPr>
          <p:cNvPr id="2" name="Title 1">
            <a:extLst>
              <a:ext uri="{FF2B5EF4-FFF2-40B4-BE49-F238E27FC236}">
                <a16:creationId xmlns:a16="http://schemas.microsoft.com/office/drawing/2014/main" id="{76ECCF21-FD87-144D-A9D6-E09B865C31DF}"/>
              </a:ext>
            </a:extLst>
          </p:cNvPr>
          <p:cNvSpPr>
            <a:spLocks noGrp="1"/>
          </p:cNvSpPr>
          <p:nvPr>
            <p:ph type="title" idx="4294967295"/>
          </p:nvPr>
        </p:nvSpPr>
        <p:spPr>
          <a:xfrm>
            <a:off x="0" y="163513"/>
            <a:ext cx="8569325" cy="449262"/>
          </a:xfrm>
          <a:prstGeom prst="rect">
            <a:avLst/>
          </a:prstGeom>
        </p:spPr>
        <p:txBody>
          <a:bodyPr>
            <a:normAutofit/>
          </a:bodyPr>
          <a:lstStyle/>
          <a:p>
            <a:r>
              <a:rPr lang="en-US" dirty="0"/>
              <a:t>ETL tools</a:t>
            </a:r>
          </a:p>
        </p:txBody>
      </p:sp>
      <p:pic>
        <p:nvPicPr>
          <p:cNvPr id="5" name="Picture 1" descr="page4image94135648">
            <a:extLst>
              <a:ext uri="{FF2B5EF4-FFF2-40B4-BE49-F238E27FC236}">
                <a16:creationId xmlns:a16="http://schemas.microsoft.com/office/drawing/2014/main" id="{02CD828C-A064-994B-A69B-C01AF594E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013" y="984714"/>
            <a:ext cx="4320480" cy="249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622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4E83B-D63F-904C-81C9-6A266446B612}"/>
              </a:ext>
            </a:extLst>
          </p:cNvPr>
          <p:cNvSpPr>
            <a:spLocks noGrp="1"/>
          </p:cNvSpPr>
          <p:nvPr>
            <p:ph sz="half" idx="4294967295"/>
          </p:nvPr>
        </p:nvSpPr>
        <p:spPr>
          <a:xfrm>
            <a:off x="0" y="612775"/>
            <a:ext cx="4041775" cy="3863975"/>
          </a:xfrm>
          <a:prstGeom prst="rect">
            <a:avLst/>
          </a:prstGeom>
        </p:spPr>
        <p:txBody>
          <a:bodyPr>
            <a:normAutofit fontScale="70000" lnSpcReduction="20000"/>
          </a:bodyPr>
          <a:lstStyle/>
          <a:p>
            <a:r>
              <a:rPr lang="en-US" b="1" dirty="0"/>
              <a:t>Advantages</a:t>
            </a:r>
            <a:r>
              <a:rPr lang="en-US" dirty="0"/>
              <a:t>:</a:t>
            </a:r>
          </a:p>
          <a:p>
            <a:pPr lvl="1"/>
            <a:r>
              <a:rPr lang="en-US" dirty="0"/>
              <a:t>Visual design of jobs: the logic of the data flow is explicit and evident (self-documenting)</a:t>
            </a:r>
          </a:p>
          <a:p>
            <a:pPr lvl="1"/>
            <a:r>
              <a:rPr lang="en-US" dirty="0"/>
              <a:t>Reusable components for data extraction, transformation and loading</a:t>
            </a:r>
          </a:p>
          <a:p>
            <a:pPr lvl="1"/>
            <a:r>
              <a:rPr lang="en-US" dirty="0"/>
              <a:t>Explicit support for the typical operations needed to feed a data-mart </a:t>
            </a:r>
          </a:p>
          <a:p>
            <a:pPr lvl="1"/>
            <a:r>
              <a:rPr lang="en-US" dirty="0"/>
              <a:t>Tracking of metadata and data origin (data lineage: where it comes from and how the data is transformed)</a:t>
            </a:r>
          </a:p>
          <a:p>
            <a:pPr lvl="1"/>
            <a:r>
              <a:rPr lang="en-US" dirty="0"/>
              <a:t>Consolidated tools for coordinating and scheduling processes</a:t>
            </a:r>
          </a:p>
          <a:p>
            <a:pPr lvl="1"/>
            <a:r>
              <a:rPr lang="en-US" dirty="0"/>
              <a:t>Effective tools for monitoring execution (logging/auditing)</a:t>
            </a:r>
          </a:p>
          <a:p>
            <a:r>
              <a:rPr lang="en-US" b="1" dirty="0"/>
              <a:t>Disadvantages</a:t>
            </a:r>
          </a:p>
          <a:p>
            <a:pPr lvl="1"/>
            <a:r>
              <a:rPr lang="en-US" dirty="0"/>
              <a:t>Reduced flexibility: depends very much on the instrument chosen and on the quantity and configurability of the transformation components supplied</a:t>
            </a:r>
          </a:p>
          <a:p>
            <a:pPr lvl="1"/>
            <a:r>
              <a:rPr lang="en-US" dirty="0"/>
              <a:t>Possible licensing and technical support costs</a:t>
            </a:r>
          </a:p>
          <a:p>
            <a:pPr lvl="1"/>
            <a:r>
              <a:rPr lang="en-US" dirty="0"/>
              <a:t>Difficulty in fine-tuning to improve performance</a:t>
            </a:r>
          </a:p>
        </p:txBody>
      </p:sp>
      <p:sp>
        <p:nvSpPr>
          <p:cNvPr id="2" name="Title 1">
            <a:extLst>
              <a:ext uri="{FF2B5EF4-FFF2-40B4-BE49-F238E27FC236}">
                <a16:creationId xmlns:a16="http://schemas.microsoft.com/office/drawing/2014/main" id="{B838CDDB-FE92-D141-BF58-1D8A6DBCCC63}"/>
              </a:ext>
            </a:extLst>
          </p:cNvPr>
          <p:cNvSpPr>
            <a:spLocks noGrp="1"/>
          </p:cNvSpPr>
          <p:nvPr>
            <p:ph type="title" idx="4294967295"/>
          </p:nvPr>
        </p:nvSpPr>
        <p:spPr>
          <a:xfrm>
            <a:off x="0" y="163513"/>
            <a:ext cx="8569325" cy="449262"/>
          </a:xfrm>
          <a:prstGeom prst="rect">
            <a:avLst/>
          </a:prstGeom>
        </p:spPr>
        <p:txBody>
          <a:bodyPr>
            <a:normAutofit/>
          </a:bodyPr>
          <a:lstStyle/>
          <a:p>
            <a:r>
              <a:rPr lang="en-US" dirty="0"/>
              <a:t>ELT tools</a:t>
            </a:r>
          </a:p>
        </p:txBody>
      </p:sp>
      <p:pic>
        <p:nvPicPr>
          <p:cNvPr id="6" name="Picture 1" descr="page4image94135648">
            <a:extLst>
              <a:ext uri="{FF2B5EF4-FFF2-40B4-BE49-F238E27FC236}">
                <a16:creationId xmlns:a16="http://schemas.microsoft.com/office/drawing/2014/main" id="{64C4D58E-4F02-AC4F-BE8F-39348D4CD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012" y="1167594"/>
            <a:ext cx="4320480" cy="249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043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30D73E-AACC-C54C-9ECC-BDFF9558B2E6}"/>
              </a:ext>
            </a:extLst>
          </p:cNvPr>
          <p:cNvSpPr>
            <a:spLocks noGrp="1"/>
          </p:cNvSpPr>
          <p:nvPr>
            <p:ph sz="half" idx="4294967295"/>
          </p:nvPr>
        </p:nvSpPr>
        <p:spPr>
          <a:xfrm>
            <a:off x="5100638" y="896938"/>
            <a:ext cx="4043362" cy="3865562"/>
          </a:xfrm>
          <a:prstGeom prst="rect">
            <a:avLst/>
          </a:prstGeom>
        </p:spPr>
        <p:txBody>
          <a:bodyPr/>
          <a:lstStyle/>
          <a:p>
            <a:r>
              <a:rPr lang="it-IT" b="1" dirty="0"/>
              <a:t>«</a:t>
            </a:r>
            <a:r>
              <a:rPr lang="it-IT" b="1" i="1" dirty="0" err="1"/>
              <a:t>Should</a:t>
            </a:r>
            <a:r>
              <a:rPr lang="it-IT" b="1" i="1" dirty="0"/>
              <a:t> </a:t>
            </a:r>
            <a:r>
              <a:rPr lang="it-IT" i="1" dirty="0" err="1"/>
              <a:t>you</a:t>
            </a:r>
            <a:r>
              <a:rPr lang="it-IT" i="1" dirty="0"/>
              <a:t> use an ETL tool? </a:t>
            </a:r>
            <a:r>
              <a:rPr lang="it-IT" b="1" i="1" dirty="0"/>
              <a:t>Yes</a:t>
            </a:r>
            <a:r>
              <a:rPr lang="it-IT" i="1" dirty="0"/>
              <a:t>.</a:t>
            </a:r>
            <a:br>
              <a:rPr lang="it-IT" i="1" dirty="0"/>
            </a:br>
            <a:r>
              <a:rPr lang="it-IT" b="1" i="1" dirty="0"/>
              <a:t>Do </a:t>
            </a:r>
            <a:r>
              <a:rPr lang="it-IT" b="1" i="1" dirty="0" err="1"/>
              <a:t>you</a:t>
            </a:r>
            <a:r>
              <a:rPr lang="it-IT" b="1" i="1" dirty="0"/>
              <a:t> </a:t>
            </a:r>
            <a:r>
              <a:rPr lang="it-IT" b="1" i="1" dirty="0" err="1"/>
              <a:t>have</a:t>
            </a:r>
            <a:r>
              <a:rPr lang="it-IT" b="1" i="1" dirty="0"/>
              <a:t> to use </a:t>
            </a:r>
            <a:r>
              <a:rPr lang="it-IT" i="1" dirty="0"/>
              <a:t>an ETL tool? </a:t>
            </a:r>
            <a:r>
              <a:rPr lang="it-IT" b="1" i="1" dirty="0"/>
              <a:t>No</a:t>
            </a:r>
            <a:r>
              <a:rPr lang="it-IT" i="1" dirty="0"/>
              <a:t>!</a:t>
            </a:r>
            <a:r>
              <a:rPr lang="it-IT" dirty="0"/>
              <a:t>»</a:t>
            </a:r>
          </a:p>
          <a:p>
            <a:pPr marL="0" indent="0">
              <a:buNone/>
            </a:pPr>
            <a:r>
              <a:rPr lang="en-US" dirty="0"/>
              <a:t>	Cit. Kimball</a:t>
            </a:r>
          </a:p>
          <a:p>
            <a:endParaRPr lang="en-US" dirty="0"/>
          </a:p>
          <a:p>
            <a:r>
              <a:rPr lang="en-US" dirty="0"/>
              <a:t>For simple processes, you don't need too sophisticated tools;</a:t>
            </a:r>
          </a:p>
          <a:p>
            <a:r>
              <a:rPr lang="en-US" dirty="0"/>
              <a:t>If the process is complex, it is necessary to approach it with tools up to the task.</a:t>
            </a:r>
          </a:p>
        </p:txBody>
      </p:sp>
      <p:sp>
        <p:nvSpPr>
          <p:cNvPr id="5" name="Content Placeholder 4">
            <a:extLst>
              <a:ext uri="{FF2B5EF4-FFF2-40B4-BE49-F238E27FC236}">
                <a16:creationId xmlns:a16="http://schemas.microsoft.com/office/drawing/2014/main" id="{D3C6B818-4D92-0946-9EE4-16E5D9C54D1A}"/>
              </a:ext>
            </a:extLst>
          </p:cNvPr>
          <p:cNvSpPr>
            <a:spLocks noGrp="1"/>
          </p:cNvSpPr>
          <p:nvPr>
            <p:ph sz="half" idx="4294967295"/>
          </p:nvPr>
        </p:nvSpPr>
        <p:spPr>
          <a:xfrm>
            <a:off x="0" y="2747963"/>
            <a:ext cx="4321175" cy="1455737"/>
          </a:xfrm>
          <a:prstGeom prst="rect">
            <a:avLst/>
          </a:prstGeom>
        </p:spPr>
        <p:txBody>
          <a:bodyPr/>
          <a:lstStyle/>
          <a:p>
            <a:r>
              <a:rPr lang="en-US" dirty="0"/>
              <a:t>The advantages of using an ETL tool are only evident with increasing process complexity </a:t>
            </a:r>
          </a:p>
        </p:txBody>
      </p:sp>
      <p:sp>
        <p:nvSpPr>
          <p:cNvPr id="2" name="Title 1">
            <a:extLst>
              <a:ext uri="{FF2B5EF4-FFF2-40B4-BE49-F238E27FC236}">
                <a16:creationId xmlns:a16="http://schemas.microsoft.com/office/drawing/2014/main" id="{FB3F986F-8060-1842-AD25-D49F8B8F9D35}"/>
              </a:ext>
            </a:extLst>
          </p:cNvPr>
          <p:cNvSpPr>
            <a:spLocks noGrp="1"/>
          </p:cNvSpPr>
          <p:nvPr>
            <p:ph type="title" idx="4294967295"/>
          </p:nvPr>
        </p:nvSpPr>
        <p:spPr>
          <a:xfrm>
            <a:off x="0" y="163513"/>
            <a:ext cx="8569325" cy="449262"/>
          </a:xfrm>
          <a:prstGeom prst="rect">
            <a:avLst/>
          </a:prstGeom>
        </p:spPr>
        <p:txBody>
          <a:bodyPr>
            <a:normAutofit/>
          </a:bodyPr>
          <a:lstStyle/>
          <a:p>
            <a:r>
              <a:rPr lang="en-US" dirty="0"/>
              <a:t>Which approach to use?</a:t>
            </a:r>
          </a:p>
        </p:txBody>
      </p:sp>
      <p:pic>
        <p:nvPicPr>
          <p:cNvPr id="6" name="Picture 5">
            <a:extLst>
              <a:ext uri="{FF2B5EF4-FFF2-40B4-BE49-F238E27FC236}">
                <a16:creationId xmlns:a16="http://schemas.microsoft.com/office/drawing/2014/main" id="{C999D57E-D72B-2A4A-8C1B-A9466682717D}"/>
              </a:ext>
            </a:extLst>
          </p:cNvPr>
          <p:cNvPicPr>
            <a:picLocks noChangeAspect="1"/>
          </p:cNvPicPr>
          <p:nvPr/>
        </p:nvPicPr>
        <p:blipFill>
          <a:blip r:embed="rId2"/>
          <a:stretch>
            <a:fillRect/>
          </a:stretch>
        </p:blipFill>
        <p:spPr>
          <a:xfrm>
            <a:off x="-1531" y="1059582"/>
            <a:ext cx="4562482" cy="1373833"/>
          </a:xfrm>
          <a:prstGeom prst="rect">
            <a:avLst/>
          </a:prstGeom>
        </p:spPr>
      </p:pic>
    </p:spTree>
    <p:extLst>
      <p:ext uri="{BB962C8B-B14F-4D97-AF65-F5344CB8AC3E}">
        <p14:creationId xmlns:p14="http://schemas.microsoft.com/office/powerpoint/2010/main" val="855004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12B348B-3D0A-5645-AA29-76BE69182A01}"/>
              </a:ext>
            </a:extLst>
          </p:cNvPr>
          <p:cNvSpPr>
            <a:spLocks noGrp="1"/>
          </p:cNvSpPr>
          <p:nvPr>
            <p:ph sz="half" idx="4294967295"/>
          </p:nvPr>
        </p:nvSpPr>
        <p:spPr>
          <a:xfrm>
            <a:off x="0" y="811213"/>
            <a:ext cx="4041775" cy="3863975"/>
          </a:xfrm>
          <a:prstGeom prst="rect">
            <a:avLst/>
          </a:prstGeom>
        </p:spPr>
        <p:txBody>
          <a:bodyPr/>
          <a:lstStyle/>
          <a:p>
            <a:r>
              <a:rPr lang="en-US" dirty="0"/>
              <a:t>Solutions for the management of "traditional" and big data</a:t>
            </a:r>
          </a:p>
          <a:p>
            <a:r>
              <a:rPr lang="en-US" dirty="0"/>
              <a:t>Open source products Licensed add-ons and enterprise support</a:t>
            </a:r>
          </a:p>
          <a:p>
            <a:r>
              <a:rPr lang="en-US" dirty="0"/>
              <a:t>Consulting and training services</a:t>
            </a:r>
          </a:p>
          <a:p>
            <a:r>
              <a:rPr lang="en-US" dirty="0"/>
              <a:t>Products distributed under Apache v2 license</a:t>
            </a:r>
          </a:p>
          <a:p>
            <a:endParaRPr lang="it-IT" b="1" dirty="0"/>
          </a:p>
          <a:p>
            <a:endParaRPr lang="en-US" dirty="0"/>
          </a:p>
        </p:txBody>
      </p:sp>
      <p:sp>
        <p:nvSpPr>
          <p:cNvPr id="3" name="Title 2"/>
          <p:cNvSpPr>
            <a:spLocks noGrp="1"/>
          </p:cNvSpPr>
          <p:nvPr>
            <p:ph type="title" idx="4294967295"/>
          </p:nvPr>
        </p:nvSpPr>
        <p:spPr>
          <a:xfrm>
            <a:off x="0" y="163513"/>
            <a:ext cx="8569325" cy="449262"/>
          </a:xfrm>
          <a:prstGeom prst="rect">
            <a:avLst/>
          </a:prstGeom>
        </p:spPr>
        <p:txBody>
          <a:bodyPr>
            <a:normAutofit/>
          </a:bodyPr>
          <a:lstStyle/>
          <a:p>
            <a:r>
              <a:rPr lang="it-IT" dirty="0" err="1"/>
              <a:t>Tool</a:t>
            </a:r>
            <a:r>
              <a:rPr lang="it-IT" dirty="0"/>
              <a:t> </a:t>
            </a:r>
            <a:r>
              <a:rPr lang="it-IT" dirty="0" err="1"/>
              <a:t>Example</a:t>
            </a:r>
            <a:r>
              <a:rPr lang="it-IT" dirty="0"/>
              <a:t>: </a:t>
            </a:r>
            <a:r>
              <a:rPr lang="it-IT" dirty="0" err="1"/>
              <a:t>Talend</a:t>
            </a:r>
            <a:endParaRPr lang="en-US" dirty="0"/>
          </a:p>
        </p:txBody>
      </p:sp>
      <p:pic>
        <p:nvPicPr>
          <p:cNvPr id="4097" name="Picture 1" descr="page12image93953552">
            <a:extLst>
              <a:ext uri="{FF2B5EF4-FFF2-40B4-BE49-F238E27FC236}">
                <a16:creationId xmlns:a16="http://schemas.microsoft.com/office/drawing/2014/main" id="{8D734C75-F44B-B545-91DE-D0EE7528F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810492"/>
            <a:ext cx="33432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052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12B348B-3D0A-5645-AA29-76BE69182A01}"/>
              </a:ext>
            </a:extLst>
          </p:cNvPr>
          <p:cNvSpPr>
            <a:spLocks noGrp="1"/>
          </p:cNvSpPr>
          <p:nvPr>
            <p:ph sz="half" idx="4294967295"/>
          </p:nvPr>
        </p:nvSpPr>
        <p:spPr>
          <a:xfrm>
            <a:off x="0" y="757238"/>
            <a:ext cx="4572000" cy="3578225"/>
          </a:xfrm>
          <a:prstGeom prst="rect">
            <a:avLst/>
          </a:prstGeom>
        </p:spPr>
        <p:txBody>
          <a:bodyPr>
            <a:normAutofit fontScale="92500" lnSpcReduction="20000"/>
          </a:bodyPr>
          <a:lstStyle/>
          <a:p>
            <a:r>
              <a:rPr lang="en-US" dirty="0"/>
              <a:t>Provides:</a:t>
            </a:r>
          </a:p>
          <a:p>
            <a:pPr lvl="1"/>
            <a:r>
              <a:rPr lang="en-US" dirty="0"/>
              <a:t>900+ data transformation components and connection to external sources</a:t>
            </a:r>
          </a:p>
          <a:p>
            <a:pPr lvl="1"/>
            <a:r>
              <a:rPr lang="en-US" dirty="0"/>
              <a:t>Job designer for visual modeling of transformation processes</a:t>
            </a:r>
          </a:p>
          <a:p>
            <a:pPr lvl="1"/>
            <a:r>
              <a:rPr lang="en-US" dirty="0"/>
              <a:t>Support for visual modeling of Business Models (abstract level data flow, business-oriented)</a:t>
            </a:r>
          </a:p>
          <a:p>
            <a:pPr lvl="1"/>
            <a:r>
              <a:rPr lang="en-US" dirty="0"/>
              <a:t>Multi-lingual support</a:t>
            </a:r>
          </a:p>
          <a:p>
            <a:r>
              <a:rPr lang="en-US" dirty="0"/>
              <a:t>What the enterprise version adds:</a:t>
            </a:r>
          </a:p>
          <a:p>
            <a:pPr lvl="1"/>
            <a:r>
              <a:rPr lang="en-US" dirty="0"/>
              <a:t>Development and collaboration tool for the team</a:t>
            </a:r>
          </a:p>
          <a:p>
            <a:pPr lvl="1"/>
            <a:r>
              <a:rPr lang="en-US" dirty="0"/>
              <a:t>Tools for administration and monitoring of job execution</a:t>
            </a:r>
          </a:p>
          <a:p>
            <a:pPr lvl="1"/>
            <a:r>
              <a:rPr lang="en-US" dirty="0"/>
              <a:t>Metadata management</a:t>
            </a:r>
          </a:p>
          <a:p>
            <a:pPr lvl="1"/>
            <a:r>
              <a:rPr lang="en-US" dirty="0"/>
              <a:t>Technical support via web and e-mail</a:t>
            </a:r>
          </a:p>
        </p:txBody>
      </p:sp>
      <p:sp>
        <p:nvSpPr>
          <p:cNvPr id="3" name="Title 2"/>
          <p:cNvSpPr>
            <a:spLocks noGrp="1"/>
          </p:cNvSpPr>
          <p:nvPr>
            <p:ph type="title" idx="4294967295"/>
          </p:nvPr>
        </p:nvSpPr>
        <p:spPr>
          <a:xfrm>
            <a:off x="0" y="163513"/>
            <a:ext cx="8569325" cy="449262"/>
          </a:xfrm>
          <a:prstGeom prst="rect">
            <a:avLst/>
          </a:prstGeom>
        </p:spPr>
        <p:txBody>
          <a:bodyPr>
            <a:normAutofit/>
          </a:bodyPr>
          <a:lstStyle/>
          <a:p>
            <a:r>
              <a:rPr lang="it-IT" dirty="0" err="1"/>
              <a:t>Talend</a:t>
            </a:r>
            <a:r>
              <a:rPr lang="it-IT" dirty="0"/>
              <a:t> Open Studio for Data Integration </a:t>
            </a:r>
            <a:endParaRPr lang="en-US" dirty="0"/>
          </a:p>
        </p:txBody>
      </p:sp>
      <p:pic>
        <p:nvPicPr>
          <p:cNvPr id="4" name="Picture 3"/>
          <p:cNvPicPr>
            <a:picLocks noChangeAspect="1"/>
          </p:cNvPicPr>
          <p:nvPr/>
        </p:nvPicPr>
        <p:blipFill>
          <a:blip r:embed="rId2"/>
          <a:stretch>
            <a:fillRect/>
          </a:stretch>
        </p:blipFill>
        <p:spPr>
          <a:xfrm>
            <a:off x="4680013" y="1167594"/>
            <a:ext cx="4370804" cy="2700300"/>
          </a:xfrm>
          <a:prstGeom prst="rect">
            <a:avLst/>
          </a:prstGeom>
        </p:spPr>
      </p:pic>
    </p:spTree>
    <p:extLst>
      <p:ext uri="{BB962C8B-B14F-4D97-AF65-F5344CB8AC3E}">
        <p14:creationId xmlns:p14="http://schemas.microsoft.com/office/powerpoint/2010/main" val="1047080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CAF-E664-A148-AD1D-CDECA961C7C3}"/>
              </a:ext>
            </a:extLst>
          </p:cNvPr>
          <p:cNvSpPr>
            <a:spLocks noGrp="1"/>
          </p:cNvSpPr>
          <p:nvPr>
            <p:ph type="title" idx="4294967295"/>
          </p:nvPr>
        </p:nvSpPr>
        <p:spPr>
          <a:xfrm>
            <a:off x="0" y="0"/>
            <a:ext cx="0" cy="0"/>
          </a:xfrm>
          <a:prstGeom prst="rect">
            <a:avLst/>
          </a:prstGeom>
        </p:spPr>
        <p:txBody>
          <a:bodyPr>
            <a:normAutofit fontScale="90000"/>
          </a:bodyPr>
          <a:lstStyle/>
          <a:p>
            <a:r>
              <a:rPr lang="it-IT" dirty="0" err="1"/>
              <a:t>Talend</a:t>
            </a:r>
            <a:r>
              <a:rPr lang="it-IT" dirty="0"/>
              <a:t> Open Studio for Data Integration </a:t>
            </a:r>
            <a:endParaRPr lang="en-US" dirty="0"/>
          </a:p>
        </p:txBody>
      </p:sp>
      <p:grpSp>
        <p:nvGrpSpPr>
          <p:cNvPr id="8" name="Group 7">
            <a:extLst>
              <a:ext uri="{FF2B5EF4-FFF2-40B4-BE49-F238E27FC236}">
                <a16:creationId xmlns:a16="http://schemas.microsoft.com/office/drawing/2014/main" id="{B892A146-5FB2-E649-AA9D-C547714B4AA8}"/>
              </a:ext>
            </a:extLst>
          </p:cNvPr>
          <p:cNvGrpSpPr/>
          <p:nvPr/>
        </p:nvGrpSpPr>
        <p:grpSpPr>
          <a:xfrm>
            <a:off x="1534538" y="786884"/>
            <a:ext cx="6074925" cy="3975503"/>
            <a:chOff x="2046050" y="1049179"/>
            <a:chExt cx="8099900" cy="5300670"/>
          </a:xfrm>
        </p:grpSpPr>
        <p:pic>
          <p:nvPicPr>
            <p:cNvPr id="4" name="Picture 3">
              <a:extLst>
                <a:ext uri="{FF2B5EF4-FFF2-40B4-BE49-F238E27FC236}">
                  <a16:creationId xmlns:a16="http://schemas.microsoft.com/office/drawing/2014/main" id="{2C159B2E-FDD2-0641-B433-6DDEA2279666}"/>
                </a:ext>
              </a:extLst>
            </p:cNvPr>
            <p:cNvPicPr>
              <a:picLocks noChangeAspect="1"/>
            </p:cNvPicPr>
            <p:nvPr/>
          </p:nvPicPr>
          <p:blipFill>
            <a:blip r:embed="rId3"/>
            <a:stretch>
              <a:fillRect/>
            </a:stretch>
          </p:blipFill>
          <p:spPr>
            <a:xfrm>
              <a:off x="2046050" y="1049179"/>
              <a:ext cx="8099900" cy="5300670"/>
            </a:xfrm>
            <a:prstGeom prst="rect">
              <a:avLst/>
            </a:prstGeom>
          </p:spPr>
        </p:pic>
        <p:sp>
          <p:nvSpPr>
            <p:cNvPr id="5" name="TextBox 4">
              <a:extLst>
                <a:ext uri="{FF2B5EF4-FFF2-40B4-BE49-F238E27FC236}">
                  <a16:creationId xmlns:a16="http://schemas.microsoft.com/office/drawing/2014/main" id="{C62B8960-C654-7C47-A313-7631264A0BC8}"/>
                </a:ext>
              </a:extLst>
            </p:cNvPr>
            <p:cNvSpPr txBox="1"/>
            <p:nvPr/>
          </p:nvSpPr>
          <p:spPr>
            <a:xfrm>
              <a:off x="4079777" y="3284984"/>
              <a:ext cx="2736304" cy="553997"/>
            </a:xfrm>
            <a:prstGeom prst="rect">
              <a:avLst/>
            </a:prstGeom>
            <a:solidFill>
              <a:schemeClr val="bg1"/>
            </a:solidFill>
          </p:spPr>
          <p:txBody>
            <a:bodyPr wrap="square" rtlCol="0">
              <a:spAutoFit/>
            </a:bodyPr>
            <a:lstStyle/>
            <a:p>
              <a:r>
                <a:rPr lang="en-US" sz="1050" dirty="0"/>
                <a:t>Connecting the necessary components in processes</a:t>
              </a:r>
            </a:p>
          </p:txBody>
        </p:sp>
        <p:sp>
          <p:nvSpPr>
            <p:cNvPr id="6" name="TextBox 5">
              <a:extLst>
                <a:ext uri="{FF2B5EF4-FFF2-40B4-BE49-F238E27FC236}">
                  <a16:creationId xmlns:a16="http://schemas.microsoft.com/office/drawing/2014/main" id="{910080C0-553F-FE4C-B4B7-79F4ADE08ED5}"/>
                </a:ext>
              </a:extLst>
            </p:cNvPr>
            <p:cNvSpPr txBox="1"/>
            <p:nvPr/>
          </p:nvSpPr>
          <p:spPr>
            <a:xfrm>
              <a:off x="7392144" y="1916832"/>
              <a:ext cx="2592288" cy="1620000"/>
            </a:xfrm>
            <a:prstGeom prst="rect">
              <a:avLst/>
            </a:prstGeom>
            <a:solidFill>
              <a:schemeClr val="bg1"/>
            </a:solidFill>
          </p:spPr>
          <p:txBody>
            <a:bodyPr wrap="square" rtlCol="0">
              <a:noAutofit/>
            </a:bodyPr>
            <a:lstStyle/>
            <a:p>
              <a:r>
                <a:rPr lang="en-US" sz="1050" dirty="0"/>
                <a:t>Different possibilities:</a:t>
              </a:r>
            </a:p>
            <a:p>
              <a:pPr marL="214313" indent="-214313">
                <a:buFont typeface="Arial" panose="020B0604020202020204" pitchFamily="34" charset="0"/>
                <a:buChar char="•"/>
              </a:pPr>
              <a:r>
                <a:rPr lang="en-US" sz="1050" b="1" dirty="0"/>
                <a:t>Standalone</a:t>
              </a:r>
              <a:r>
                <a:rPr lang="en-US" sz="1050" dirty="0"/>
                <a:t> (Jar executable with shell script)</a:t>
              </a:r>
            </a:p>
            <a:p>
              <a:pPr marL="214313" indent="-214313">
                <a:buFont typeface="Arial" panose="020B0604020202020204" pitchFamily="34" charset="0"/>
                <a:buChar char="•"/>
              </a:pPr>
              <a:r>
                <a:rPr lang="en-US" sz="1050" b="1" dirty="0"/>
                <a:t>Web service</a:t>
              </a:r>
              <a:r>
                <a:rPr lang="en-US" sz="1050" dirty="0"/>
                <a:t> (WAR/Zip)</a:t>
              </a:r>
            </a:p>
            <a:p>
              <a:pPr marL="214313" indent="-214313">
                <a:buFont typeface="Arial" panose="020B0604020202020204" pitchFamily="34" charset="0"/>
                <a:buChar char="•"/>
              </a:pPr>
              <a:r>
                <a:rPr lang="en-US" sz="1050" dirty="0"/>
                <a:t>OSGi Bundle for </a:t>
              </a:r>
              <a:r>
                <a:rPr lang="en-US" sz="1050" b="1" dirty="0"/>
                <a:t>Talend Enterprise Service Bus</a:t>
              </a:r>
            </a:p>
          </p:txBody>
        </p:sp>
        <p:sp>
          <p:nvSpPr>
            <p:cNvPr id="7" name="Rectangle 6">
              <a:extLst>
                <a:ext uri="{FF2B5EF4-FFF2-40B4-BE49-F238E27FC236}">
                  <a16:creationId xmlns:a16="http://schemas.microsoft.com/office/drawing/2014/main" id="{AA343D05-707E-834C-87B2-52E2D2DA622C}"/>
                </a:ext>
              </a:extLst>
            </p:cNvPr>
            <p:cNvSpPr/>
            <p:nvPr/>
          </p:nvSpPr>
          <p:spPr>
            <a:xfrm>
              <a:off x="9552384" y="6093296"/>
              <a:ext cx="432048" cy="25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24296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666F9-EEC0-A846-9380-A70D6F5561DB}"/>
              </a:ext>
            </a:extLst>
          </p:cNvPr>
          <p:cNvSpPr>
            <a:spLocks noGrp="1"/>
          </p:cNvSpPr>
          <p:nvPr>
            <p:ph type="title" idx="4294967295"/>
          </p:nvPr>
        </p:nvSpPr>
        <p:spPr>
          <a:xfrm>
            <a:off x="0" y="0"/>
            <a:ext cx="0" cy="0"/>
          </a:xfrm>
          <a:prstGeom prst="rect">
            <a:avLst/>
          </a:prstGeom>
        </p:spPr>
        <p:txBody>
          <a:bodyPr>
            <a:normAutofit fontScale="90000"/>
          </a:bodyPr>
          <a:lstStyle/>
          <a:p>
            <a:r>
              <a:rPr lang="en-US" dirty="0"/>
              <a:t>Talend Open Studio for DI: some components</a:t>
            </a:r>
          </a:p>
        </p:txBody>
      </p:sp>
      <p:sp>
        <p:nvSpPr>
          <p:cNvPr id="2" name="Content Placeholder 1">
            <a:extLst>
              <a:ext uri="{FF2B5EF4-FFF2-40B4-BE49-F238E27FC236}">
                <a16:creationId xmlns:a16="http://schemas.microsoft.com/office/drawing/2014/main" id="{69960EF5-A5AF-2B44-AB6B-FDED83B5D5BB}"/>
              </a:ext>
            </a:extLst>
          </p:cNvPr>
          <p:cNvSpPr>
            <a:spLocks noGrp="1"/>
          </p:cNvSpPr>
          <p:nvPr>
            <p:ph idx="4294967295"/>
          </p:nvPr>
        </p:nvSpPr>
        <p:spPr>
          <a:xfrm>
            <a:off x="0" y="200025"/>
            <a:ext cx="5608638" cy="3929063"/>
          </a:xfrm>
          <a:prstGeom prst="rect">
            <a:avLst/>
          </a:prstGeom>
        </p:spPr>
        <p:txBody>
          <a:bodyPr>
            <a:normAutofit fontScale="92500" lnSpcReduction="10000"/>
          </a:bodyPr>
          <a:lstStyle/>
          <a:p>
            <a:r>
              <a:rPr lang="en-US" sz="1600" b="1" dirty="0"/>
              <a:t>Access to relational DBs</a:t>
            </a:r>
          </a:p>
          <a:p>
            <a:pPr lvl="1"/>
            <a:r>
              <a:rPr lang="en-US" sz="1600" dirty="0"/>
              <a:t>The following are the components for MySQL, but there are for the most common DBMS, and generic JDBC components</a:t>
            </a:r>
          </a:p>
          <a:p>
            <a:pPr lvl="1"/>
            <a:r>
              <a:rPr lang="en-US" sz="1600" dirty="0"/>
              <a:t>Opening of DB connections and transaction control</a:t>
            </a:r>
          </a:p>
          <a:p>
            <a:pPr lvl="1"/>
            <a:r>
              <a:rPr lang="en-US" sz="1600" dirty="0"/>
              <a:t>Read (SQL SELECT) and write (SQL INSERT/UPDATE/DELETE) tuples in MySQL</a:t>
            </a:r>
          </a:p>
          <a:p>
            <a:pPr lvl="1"/>
            <a:r>
              <a:rPr lang="en-US" sz="1600" dirty="0"/>
              <a:t>Loading of bulk tuples (more efficient than performing single INSERT)</a:t>
            </a:r>
          </a:p>
          <a:p>
            <a:endParaRPr lang="en-US" sz="1600" b="1" dirty="0"/>
          </a:p>
          <a:p>
            <a:endParaRPr lang="en-US" sz="1600" b="1" dirty="0"/>
          </a:p>
          <a:p>
            <a:r>
              <a:rPr lang="en-US" sz="1600" b="1" dirty="0"/>
              <a:t>File manipulation</a:t>
            </a:r>
          </a:p>
          <a:p>
            <a:pPr lvl="1"/>
            <a:r>
              <a:rPr lang="en-US" sz="1600" dirty="0"/>
              <a:t>Reading and writing delimited files (CSV/TSV)</a:t>
            </a:r>
          </a:p>
          <a:p>
            <a:pPr lvl="1"/>
            <a:r>
              <a:rPr lang="en-US" sz="1600" dirty="0"/>
              <a:t>Reading and writing Excel files</a:t>
            </a:r>
          </a:p>
          <a:p>
            <a:pPr lvl="1"/>
            <a:r>
              <a:rPr lang="en-US" sz="1600" dirty="0"/>
              <a:t>Verify the existence of a file, delete and copy files</a:t>
            </a:r>
          </a:p>
          <a:p>
            <a:pPr lvl="1"/>
            <a:r>
              <a:rPr lang="en-US" sz="1600" dirty="0"/>
              <a:t>Diff between files and reading the contents of a directory</a:t>
            </a:r>
          </a:p>
        </p:txBody>
      </p:sp>
      <p:pic>
        <p:nvPicPr>
          <p:cNvPr id="5" name="Picture 4">
            <a:extLst>
              <a:ext uri="{FF2B5EF4-FFF2-40B4-BE49-F238E27FC236}">
                <a16:creationId xmlns:a16="http://schemas.microsoft.com/office/drawing/2014/main" id="{85989E77-3481-744B-A5CE-B24ABD385A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850" y="82403"/>
            <a:ext cx="3105150" cy="1952625"/>
          </a:xfrm>
          <a:prstGeom prst="rect">
            <a:avLst/>
          </a:prstGeom>
          <a:ln>
            <a:solidFill>
              <a:schemeClr val="accent5"/>
            </a:solidFill>
          </a:ln>
        </p:spPr>
      </p:pic>
      <p:pic>
        <p:nvPicPr>
          <p:cNvPr id="6" name="Picture 5">
            <a:extLst>
              <a:ext uri="{FF2B5EF4-FFF2-40B4-BE49-F238E27FC236}">
                <a16:creationId xmlns:a16="http://schemas.microsoft.com/office/drawing/2014/main" id="{24D9FAB2-3841-D041-9109-D5E974758367}"/>
              </a:ext>
            </a:extLst>
          </p:cNvPr>
          <p:cNvPicPr>
            <a:picLocks noChangeAspect="1"/>
          </p:cNvPicPr>
          <p:nvPr/>
        </p:nvPicPr>
        <p:blipFill>
          <a:blip r:embed="rId3"/>
          <a:stretch>
            <a:fillRect/>
          </a:stretch>
        </p:blipFill>
        <p:spPr>
          <a:xfrm>
            <a:off x="6810322" y="2657284"/>
            <a:ext cx="2126156" cy="2303336"/>
          </a:xfrm>
          <a:prstGeom prst="rect">
            <a:avLst/>
          </a:prstGeom>
          <a:ln>
            <a:solidFill>
              <a:schemeClr val="accent5"/>
            </a:solidFill>
          </a:ln>
        </p:spPr>
      </p:pic>
    </p:spTree>
    <p:extLst>
      <p:ext uri="{BB962C8B-B14F-4D97-AF65-F5344CB8AC3E}">
        <p14:creationId xmlns:p14="http://schemas.microsoft.com/office/powerpoint/2010/main" val="3089496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C79374-31D8-3E46-A1EA-C60BBABE6673}"/>
              </a:ext>
            </a:extLst>
          </p:cNvPr>
          <p:cNvSpPr>
            <a:spLocks noGrp="1"/>
          </p:cNvSpPr>
          <p:nvPr>
            <p:ph sz="half" idx="4294967295"/>
          </p:nvPr>
        </p:nvSpPr>
        <p:spPr>
          <a:xfrm>
            <a:off x="0" y="531813"/>
            <a:ext cx="4041775" cy="3863975"/>
          </a:xfrm>
          <a:prstGeom prst="rect">
            <a:avLst/>
          </a:prstGeom>
        </p:spPr>
        <p:txBody>
          <a:bodyPr/>
          <a:lstStyle/>
          <a:p>
            <a:r>
              <a:rPr lang="en-US" b="1" dirty="0"/>
              <a:t>Process control</a:t>
            </a:r>
          </a:p>
          <a:p>
            <a:pPr lvl="1"/>
            <a:r>
              <a:rPr lang="en-US" sz="1600" dirty="0"/>
              <a:t>Raising fatal errors (with process interruption) and warnings</a:t>
            </a:r>
          </a:p>
          <a:p>
            <a:pPr lvl="1"/>
            <a:r>
              <a:rPr lang="en-US" sz="1600" dirty="0"/>
              <a:t>Definition of assertions for the control of the process status</a:t>
            </a:r>
          </a:p>
          <a:p>
            <a:pPr lvl="1"/>
            <a:r>
              <a:rPr lang="en-US" sz="1600" dirty="0"/>
              <a:t>Iterative execution of components and sub-processes</a:t>
            </a:r>
          </a:p>
        </p:txBody>
      </p:sp>
      <p:sp>
        <p:nvSpPr>
          <p:cNvPr id="6" name="Content Placeholder 5">
            <a:extLst>
              <a:ext uri="{FF2B5EF4-FFF2-40B4-BE49-F238E27FC236}">
                <a16:creationId xmlns:a16="http://schemas.microsoft.com/office/drawing/2014/main" id="{30DFF79D-FC30-C64E-959C-033130EB621C}"/>
              </a:ext>
            </a:extLst>
          </p:cNvPr>
          <p:cNvSpPr>
            <a:spLocks noGrp="1"/>
          </p:cNvSpPr>
          <p:nvPr>
            <p:ph sz="half" idx="4294967295"/>
          </p:nvPr>
        </p:nvSpPr>
        <p:spPr>
          <a:xfrm>
            <a:off x="5816600" y="531813"/>
            <a:ext cx="3327400" cy="3863975"/>
          </a:xfrm>
          <a:prstGeom prst="rect">
            <a:avLst/>
          </a:prstGeom>
        </p:spPr>
        <p:txBody>
          <a:bodyPr/>
          <a:lstStyle/>
          <a:p>
            <a:r>
              <a:rPr lang="en-US" b="1" dirty="0"/>
              <a:t>Transformation and aggregation</a:t>
            </a:r>
          </a:p>
          <a:p>
            <a:pPr lvl="1"/>
            <a:r>
              <a:rPr lang="en-US" sz="1600" dirty="0"/>
              <a:t>Join (lookup) data into a reference and mapping stream between multiple stream schemes</a:t>
            </a:r>
          </a:p>
          <a:p>
            <a:pPr lvl="1"/>
            <a:r>
              <a:rPr lang="en-US" sz="1600" dirty="0"/>
              <a:t>Filtration of the tuples of a stream according to a condition, and filtering of the selected columns</a:t>
            </a:r>
          </a:p>
          <a:p>
            <a:pPr lvl="1"/>
            <a:r>
              <a:rPr lang="en-US" sz="1600" dirty="0"/>
              <a:t>Normalization and denormalization of a data stream</a:t>
            </a:r>
          </a:p>
          <a:p>
            <a:pPr lvl="1"/>
            <a:r>
              <a:rPr lang="en-US" sz="1600" dirty="0"/>
              <a:t>Aggregation and sorting</a:t>
            </a:r>
          </a:p>
        </p:txBody>
      </p:sp>
      <p:sp>
        <p:nvSpPr>
          <p:cNvPr id="5" name="Title 4">
            <a:extLst>
              <a:ext uri="{FF2B5EF4-FFF2-40B4-BE49-F238E27FC236}">
                <a16:creationId xmlns:a16="http://schemas.microsoft.com/office/drawing/2014/main" id="{5971FA9C-E7D5-6943-820E-36F3E3CFAED6}"/>
              </a:ext>
            </a:extLst>
          </p:cNvPr>
          <p:cNvSpPr>
            <a:spLocks noGrp="1"/>
          </p:cNvSpPr>
          <p:nvPr>
            <p:ph type="title" idx="4294967295"/>
          </p:nvPr>
        </p:nvSpPr>
        <p:spPr>
          <a:xfrm>
            <a:off x="0" y="163513"/>
            <a:ext cx="8569325" cy="449262"/>
          </a:xfrm>
          <a:prstGeom prst="rect">
            <a:avLst/>
          </a:prstGeom>
        </p:spPr>
        <p:txBody>
          <a:bodyPr>
            <a:normAutofit/>
          </a:bodyPr>
          <a:lstStyle/>
          <a:p>
            <a:r>
              <a:rPr lang="en-US" dirty="0"/>
              <a:t>Talend Open Studio for DI: some components</a:t>
            </a:r>
          </a:p>
        </p:txBody>
      </p:sp>
      <p:pic>
        <p:nvPicPr>
          <p:cNvPr id="4" name="Picture 3">
            <a:extLst>
              <a:ext uri="{FF2B5EF4-FFF2-40B4-BE49-F238E27FC236}">
                <a16:creationId xmlns:a16="http://schemas.microsoft.com/office/drawing/2014/main" id="{4254CE57-36BE-FD4B-B1C3-9A563D0F7022}"/>
              </a:ext>
            </a:extLst>
          </p:cNvPr>
          <p:cNvPicPr>
            <a:picLocks noChangeAspect="1"/>
          </p:cNvPicPr>
          <p:nvPr/>
        </p:nvPicPr>
        <p:blipFill>
          <a:blip r:embed="rId3"/>
          <a:stretch>
            <a:fillRect/>
          </a:stretch>
        </p:blipFill>
        <p:spPr>
          <a:xfrm>
            <a:off x="2537797" y="2178859"/>
            <a:ext cx="1363307" cy="1898892"/>
          </a:xfrm>
          <a:prstGeom prst="rect">
            <a:avLst/>
          </a:prstGeom>
        </p:spPr>
      </p:pic>
      <p:pic>
        <p:nvPicPr>
          <p:cNvPr id="7" name="Picture 6">
            <a:extLst>
              <a:ext uri="{FF2B5EF4-FFF2-40B4-BE49-F238E27FC236}">
                <a16:creationId xmlns:a16="http://schemas.microsoft.com/office/drawing/2014/main" id="{E428FCC7-8466-CF43-9393-33443591981A}"/>
              </a:ext>
            </a:extLst>
          </p:cNvPr>
          <p:cNvPicPr>
            <a:picLocks noChangeAspect="1"/>
          </p:cNvPicPr>
          <p:nvPr/>
        </p:nvPicPr>
        <p:blipFill>
          <a:blip r:embed="rId4"/>
          <a:stretch>
            <a:fillRect/>
          </a:stretch>
        </p:blipFill>
        <p:spPr>
          <a:xfrm>
            <a:off x="7277100" y="1946253"/>
            <a:ext cx="1866900" cy="2131498"/>
          </a:xfrm>
          <a:prstGeom prst="rect">
            <a:avLst/>
          </a:prstGeom>
        </p:spPr>
      </p:pic>
    </p:spTree>
    <p:extLst>
      <p:ext uri="{BB962C8B-B14F-4D97-AF65-F5344CB8AC3E}">
        <p14:creationId xmlns:p14="http://schemas.microsoft.com/office/powerpoint/2010/main" val="194127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ttp://www.openarc.it/images/PDI%20(Kett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7" y="263723"/>
            <a:ext cx="1835944" cy="650082"/>
          </a:xfrm>
          <a:prstGeom prst="rect">
            <a:avLst/>
          </a:prstGeom>
          <a:solidFill>
            <a:schemeClr val="tx1"/>
          </a:solidFill>
        </p:spPr>
      </p:pic>
      <p:pic>
        <p:nvPicPr>
          <p:cNvPr id="17414" name="Picture 6" descr="http://www.pentaho.com/images/transformation_screen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839" y="913805"/>
            <a:ext cx="5798321" cy="39500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2E57B0-909F-1072-8016-7541B4C193CC}"/>
              </a:ext>
            </a:extLst>
          </p:cNvPr>
          <p:cNvSpPr/>
          <p:nvPr/>
        </p:nvSpPr>
        <p:spPr>
          <a:xfrm>
            <a:off x="2032000" y="-626765"/>
            <a:ext cx="4572000" cy="923330"/>
          </a:xfrm>
          <a:prstGeom prst="rect">
            <a:avLst/>
          </a:prstGeom>
        </p:spPr>
        <p:txBody>
          <a:bodyPr>
            <a:spAutoFit/>
          </a:bodyPr>
          <a:lstStyle/>
          <a:p>
            <a:r>
              <a:rPr lang="en-NL" dirty="0"/>
              <a:t>Re: Status update: (Aanvraag niet-standaard werkplek / of accessoires) Melding nummer M22053684</a:t>
            </a:r>
          </a:p>
        </p:txBody>
      </p:sp>
    </p:spTree>
    <p:extLst>
      <p:ext uri="{BB962C8B-B14F-4D97-AF65-F5344CB8AC3E}">
        <p14:creationId xmlns:p14="http://schemas.microsoft.com/office/powerpoint/2010/main" val="2305519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0" cy="0"/>
          </a:xfrm>
          <a:prstGeom prst="rect">
            <a:avLst/>
          </a:prstGeom>
        </p:spPr>
        <p:txBody>
          <a:bodyPr>
            <a:noAutofit/>
          </a:bodyPr>
          <a:lstStyle/>
          <a:p>
            <a:r>
              <a:rPr lang="en-GB" sz="2800" dirty="0">
                <a:solidFill>
                  <a:schemeClr val="accent4">
                    <a:lumMod val="75000"/>
                  </a:schemeClr>
                </a:solidFill>
              </a:rPr>
              <a:t>References </a:t>
            </a:r>
          </a:p>
        </p:txBody>
      </p:sp>
      <p:pic>
        <p:nvPicPr>
          <p:cNvPr id="5" name="Picture 2" descr="Cover for Principles of Data Integ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197" y="1189208"/>
            <a:ext cx="1999786" cy="24688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57819" y="3725597"/>
            <a:ext cx="9164436" cy="461665"/>
          </a:xfrm>
          <a:prstGeom prst="rect">
            <a:avLst/>
          </a:prstGeom>
        </p:spPr>
        <p:txBody>
          <a:bodyPr wrap="square">
            <a:spAutoFit/>
          </a:bodyPr>
          <a:lstStyle/>
          <a:p>
            <a:r>
              <a:rPr lang="en-US" sz="1200" dirty="0">
                <a:hlinkClick r:id="rId3"/>
              </a:rPr>
              <a:t>https://www.sciencedirect.com/book/9780124160446/principles-of-data-integration</a:t>
            </a:r>
            <a:endParaRPr lang="en-US" sz="1200" dirty="0"/>
          </a:p>
          <a:p>
            <a:endParaRPr lang="en-US" sz="1200" dirty="0"/>
          </a:p>
        </p:txBody>
      </p:sp>
      <p:sp>
        <p:nvSpPr>
          <p:cNvPr id="7" name="TextBox 6"/>
          <p:cNvSpPr txBox="1"/>
          <p:nvPr/>
        </p:nvSpPr>
        <p:spPr>
          <a:xfrm>
            <a:off x="257819" y="3947065"/>
            <a:ext cx="8455964" cy="307777"/>
          </a:xfrm>
          <a:prstGeom prst="rect">
            <a:avLst/>
          </a:prstGeom>
          <a:noFill/>
        </p:spPr>
        <p:txBody>
          <a:bodyPr wrap="square" rtlCol="0">
            <a:spAutoFit/>
          </a:bodyPr>
          <a:lstStyle/>
          <a:p>
            <a:r>
              <a:rPr lang="en-US" sz="1400" dirty="0"/>
              <a:t>The students should be able to download this book with a </a:t>
            </a:r>
            <a:r>
              <a:rPr lang="en-US" sz="1400" dirty="0" err="1"/>
              <a:t>Tu</a:t>
            </a:r>
            <a:r>
              <a:rPr lang="en-US" sz="1400" dirty="0"/>
              <a:t>/e account (e.g., at JADS or using VPN)</a:t>
            </a:r>
          </a:p>
        </p:txBody>
      </p:sp>
      <p:pic>
        <p:nvPicPr>
          <p:cNvPr id="17412" name="Picture 4" descr="https://www.db-book.com/db7/images/db7-cov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0094" y="430577"/>
            <a:ext cx="1844702" cy="227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844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a:t>
            </a:fld>
            <a:r>
              <a:rPr lang="nl-NL"/>
              <a:t>]</a:t>
            </a:r>
            <a:endParaRPr lang="nl-NL" dirty="0"/>
          </a:p>
        </p:txBody>
      </p:sp>
      <p:sp>
        <p:nvSpPr>
          <p:cNvPr id="2" name="Title 1">
            <a:extLst>
              <a:ext uri="{FF2B5EF4-FFF2-40B4-BE49-F238E27FC236}">
                <a16:creationId xmlns:a16="http://schemas.microsoft.com/office/drawing/2014/main" id="{94A46156-0355-8A43-AD9B-165D65C9A584}"/>
              </a:ext>
            </a:extLst>
          </p:cNvPr>
          <p:cNvSpPr>
            <a:spLocks noGrp="1"/>
          </p:cNvSpPr>
          <p:nvPr>
            <p:ph type="title" idx="4294967295"/>
          </p:nvPr>
        </p:nvSpPr>
        <p:spPr>
          <a:xfrm>
            <a:off x="0" y="442913"/>
            <a:ext cx="7847013" cy="350837"/>
          </a:xfrm>
          <a:prstGeom prst="rect">
            <a:avLst/>
          </a:prstGeom>
        </p:spPr>
        <p:txBody>
          <a:bodyPr>
            <a:noAutofit/>
          </a:bodyPr>
          <a:lstStyle/>
          <a:p>
            <a:r>
              <a:rPr lang="en-US" sz="2800" dirty="0">
                <a:solidFill>
                  <a:schemeClr val="accent4">
                    <a:lumMod val="75000"/>
                  </a:schemeClr>
                </a:solidFill>
              </a:rPr>
              <a:t>Data Quality Dimensions</a:t>
            </a:r>
          </a:p>
        </p:txBody>
      </p:sp>
      <p:sp>
        <p:nvSpPr>
          <p:cNvPr id="3" name="Content Placeholder 2">
            <a:extLst>
              <a:ext uri="{FF2B5EF4-FFF2-40B4-BE49-F238E27FC236}">
                <a16:creationId xmlns:a16="http://schemas.microsoft.com/office/drawing/2014/main" id="{0703BEB2-187F-5C4F-9EEC-B3041315A428}"/>
              </a:ext>
            </a:extLst>
          </p:cNvPr>
          <p:cNvSpPr>
            <a:spLocks noGrp="1"/>
          </p:cNvSpPr>
          <p:nvPr>
            <p:ph idx="4294967295"/>
          </p:nvPr>
        </p:nvSpPr>
        <p:spPr>
          <a:xfrm>
            <a:off x="0" y="1044575"/>
            <a:ext cx="8369300" cy="2435225"/>
          </a:xfrm>
          <a:prstGeom prst="rect">
            <a:avLst/>
          </a:prstGeom>
        </p:spPr>
        <p:txBody>
          <a:bodyPr>
            <a:noAutofit/>
          </a:bodyPr>
          <a:lstStyle/>
          <a:p>
            <a:r>
              <a:rPr lang="en-US" dirty="0">
                <a:solidFill>
                  <a:srgbClr val="000099"/>
                </a:solidFill>
              </a:rPr>
              <a:t>Accuracy</a:t>
            </a:r>
            <a:r>
              <a:rPr lang="en-US" dirty="0"/>
              <a:t>: Degree to which data correctly reflects the real world or a surrogate source</a:t>
            </a:r>
          </a:p>
          <a:p>
            <a:r>
              <a:rPr lang="en-US" dirty="0">
                <a:solidFill>
                  <a:srgbClr val="000099"/>
                </a:solidFill>
              </a:rPr>
              <a:t>Correctness</a:t>
            </a:r>
            <a:r>
              <a:rPr lang="en-US" dirty="0"/>
              <a:t>: Degree to which reported information values conform with the true or accepted values (Fitness)</a:t>
            </a:r>
          </a:p>
          <a:p>
            <a:r>
              <a:rPr lang="en-US" dirty="0">
                <a:solidFill>
                  <a:srgbClr val="000099"/>
                </a:solidFill>
              </a:rPr>
              <a:t>Consistency/Validity</a:t>
            </a:r>
            <a:r>
              <a:rPr lang="en-US" dirty="0"/>
              <a:t>: </a:t>
            </a:r>
          </a:p>
          <a:p>
            <a:pPr lvl="1"/>
            <a:r>
              <a:rPr lang="en-US" dirty="0"/>
              <a:t>Degree to which data is synchronized across all sources</a:t>
            </a:r>
          </a:p>
          <a:p>
            <a:pPr lvl="1"/>
            <a:r>
              <a:rPr lang="en-US" dirty="0"/>
              <a:t>Degree of freedom from variation or contradiction</a:t>
            </a:r>
          </a:p>
          <a:p>
            <a:pPr lvl="1"/>
            <a:r>
              <a:rPr lang="en-US" dirty="0"/>
              <a:t>Degree of satisfaction of constraints (including syntax/format/semantics)</a:t>
            </a:r>
          </a:p>
        </p:txBody>
      </p:sp>
    </p:spTree>
    <p:extLst>
      <p:ext uri="{BB962C8B-B14F-4D97-AF65-F5344CB8AC3E}">
        <p14:creationId xmlns:p14="http://schemas.microsoft.com/office/powerpoint/2010/main" val="858377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Segnaposto numero diapositiva 3"/>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it-IT"/>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1D2430-FB11-4C87-BF1D-6F488A17F237}" type="slidenum">
              <a:rPr lang="en-US" smtClean="0"/>
              <a:pPr/>
              <a:t>50</a:t>
            </a:fld>
            <a:endParaRPr lang="en-US" altLang="en-US" b="0"/>
          </a:p>
        </p:txBody>
      </p:sp>
      <p:sp>
        <p:nvSpPr>
          <p:cNvPr id="60418" name="Titolo 1"/>
          <p:cNvSpPr>
            <a:spLocks noGrp="1"/>
          </p:cNvSpPr>
          <p:nvPr>
            <p:ph type="title" idx="4294967295"/>
          </p:nvPr>
        </p:nvSpPr>
        <p:spPr>
          <a:xfrm>
            <a:off x="0" y="0"/>
            <a:ext cx="0" cy="0"/>
          </a:xfrm>
          <a:prstGeom prst="rect">
            <a:avLst/>
          </a:prstGeom>
        </p:spPr>
        <p:txBody>
          <a:bodyPr>
            <a:normAutofit fontScale="90000"/>
          </a:bodyPr>
          <a:lstStyle/>
          <a:p>
            <a:r>
              <a:rPr lang="en-US" altLang="en-US" dirty="0"/>
              <a:t>References</a:t>
            </a:r>
          </a:p>
        </p:txBody>
      </p:sp>
      <p:sp>
        <p:nvSpPr>
          <p:cNvPr id="60419" name="Segnaposto contenuto 2"/>
          <p:cNvSpPr>
            <a:spLocks noGrp="1"/>
          </p:cNvSpPr>
          <p:nvPr>
            <p:ph idx="4294967295"/>
          </p:nvPr>
        </p:nvSpPr>
        <p:spPr>
          <a:xfrm>
            <a:off x="0" y="0"/>
            <a:ext cx="0" cy="0"/>
          </a:xfrm>
          <a:prstGeom prst="rect">
            <a:avLst/>
          </a:prstGeom>
        </p:spPr>
        <p:txBody>
          <a:bodyPr>
            <a:noAutofit/>
          </a:bodyPr>
          <a:lstStyle/>
          <a:p>
            <a:pPr marL="266700" indent="-266700">
              <a:buNone/>
            </a:pPr>
            <a:endParaRPr lang="en-US" altLang="en-US" sz="1200" dirty="0"/>
          </a:p>
          <a:p>
            <a:pPr marL="266700" indent="-266700">
              <a:buNone/>
            </a:pPr>
            <a:endParaRPr lang="en-US" altLang="en-US" sz="1200" dirty="0"/>
          </a:p>
        </p:txBody>
      </p:sp>
      <p:sp>
        <p:nvSpPr>
          <p:cNvPr id="2" name="TextBox 1">
            <a:extLst>
              <a:ext uri="{FF2B5EF4-FFF2-40B4-BE49-F238E27FC236}">
                <a16:creationId xmlns:a16="http://schemas.microsoft.com/office/drawing/2014/main" id="{6C67831F-6309-8E4C-8163-0FA2155B3249}"/>
              </a:ext>
            </a:extLst>
          </p:cNvPr>
          <p:cNvSpPr txBox="1"/>
          <p:nvPr/>
        </p:nvSpPr>
        <p:spPr>
          <a:xfrm>
            <a:off x="212435" y="450715"/>
            <a:ext cx="8734697" cy="3539430"/>
          </a:xfrm>
          <a:prstGeom prst="rect">
            <a:avLst/>
          </a:prstGeom>
          <a:noFill/>
        </p:spPr>
        <p:txBody>
          <a:bodyPr wrap="square" rtlCol="0">
            <a:spAutoFit/>
          </a:bodyPr>
          <a:lstStyle/>
          <a:p>
            <a:endParaRPr lang="en-GB" sz="1400" dirty="0"/>
          </a:p>
          <a:p>
            <a:r>
              <a:rPr lang="en-GB" sz="1400" dirty="0"/>
              <a:t>[1] Roland </a:t>
            </a:r>
            <a:r>
              <a:rPr lang="en-GB" sz="1400" dirty="0" err="1"/>
              <a:t>Bouman</a:t>
            </a:r>
            <a:r>
              <a:rPr lang="en-GB" sz="1400" dirty="0"/>
              <a:t>, Trends in Data Warehouse Data </a:t>
            </a:r>
            <a:r>
              <a:rPr lang="en-GB" sz="1400" dirty="0" err="1"/>
              <a:t>Modeling</a:t>
            </a:r>
            <a:r>
              <a:rPr lang="en-GB" sz="1400" dirty="0"/>
              <a:t>: Data Vault and Anchor </a:t>
            </a:r>
            <a:r>
              <a:rPr lang="en-GB" sz="1400" dirty="0" err="1"/>
              <a:t>Modeling</a:t>
            </a:r>
            <a:r>
              <a:rPr lang="en-GB" sz="1400" dirty="0"/>
              <a:t>, http://</a:t>
            </a:r>
            <a:r>
              <a:rPr lang="en-GB" sz="1400" dirty="0" err="1"/>
              <a:t>www.percona.com</a:t>
            </a:r>
            <a:r>
              <a:rPr lang="en-GB" sz="1400" dirty="0"/>
              <a:t>/files/presentations/</a:t>
            </a:r>
            <a:r>
              <a:rPr lang="en-GB" sz="1400" dirty="0" err="1"/>
              <a:t>percona</a:t>
            </a:r>
            <a:r>
              <a:rPr lang="en-GB" sz="1400" dirty="0"/>
              <a:t>-live/london-2011/PLUK2011-trends-in-data-warehouse-data-modeling-data-vault-and-anchor-modeling.pdf </a:t>
            </a:r>
          </a:p>
          <a:p>
            <a:endParaRPr lang="en-GB" sz="1400" dirty="0"/>
          </a:p>
          <a:p>
            <a:r>
              <a:rPr lang="en-GB" sz="1400" dirty="0"/>
              <a:t>[2]	Dan </a:t>
            </a:r>
            <a:r>
              <a:rPr lang="en-GB" sz="1400" dirty="0" err="1"/>
              <a:t>Linstedt</a:t>
            </a:r>
            <a:r>
              <a:rPr lang="en-GB" sz="1400" dirty="0"/>
              <a:t>, Data Vault Basics, http://</a:t>
            </a:r>
            <a:r>
              <a:rPr lang="en-GB" sz="1400" dirty="0" err="1"/>
              <a:t>danlinstedt.com</a:t>
            </a:r>
            <a:r>
              <a:rPr lang="en-GB" sz="1400" dirty="0"/>
              <a:t>/about/data-vault-basics/ </a:t>
            </a:r>
          </a:p>
          <a:p>
            <a:endParaRPr lang="en-GB" sz="1400" dirty="0"/>
          </a:p>
          <a:p>
            <a:r>
              <a:rPr lang="en-GB" sz="1400" dirty="0"/>
              <a:t>[3]	Tony Brown, Data Warehouse Implementation with the SAS® System, SAS Institute Inc., Dallas, TX, http://www2.sas.com/proceedings/sugi22/DATAWARE/PAPER132.PDF </a:t>
            </a:r>
          </a:p>
          <a:p>
            <a:endParaRPr lang="en-GB" sz="1400" dirty="0"/>
          </a:p>
          <a:p>
            <a:r>
              <a:rPr lang="en-GB" sz="1400" dirty="0"/>
              <a:t>[4] 	Matteo </a:t>
            </a:r>
            <a:r>
              <a:rPr lang="en-GB" sz="1400" dirty="0" err="1"/>
              <a:t>Golfarelli</a:t>
            </a:r>
            <a:r>
              <a:rPr lang="en-GB" sz="1400" dirty="0"/>
              <a:t>, Stefano </a:t>
            </a:r>
            <a:r>
              <a:rPr lang="en-GB" sz="1400" dirty="0" err="1"/>
              <a:t>Rizzi</a:t>
            </a:r>
            <a:r>
              <a:rPr lang="en-GB" sz="1400" dirty="0"/>
              <a:t>, A Survey on Temporal Data Warehousing, International Journal of Data Warehousing &amp; Mining, 5(1), 1-17, January-March 2009 </a:t>
            </a:r>
          </a:p>
          <a:p>
            <a:endParaRPr lang="en-GB" sz="1400" dirty="0"/>
          </a:p>
          <a:p>
            <a:r>
              <a:rPr lang="en-GB" sz="1400" dirty="0"/>
              <a:t>[5]  Slides  Prof. Stefano </a:t>
            </a:r>
            <a:r>
              <a:rPr lang="en-GB" sz="1400" dirty="0" err="1"/>
              <a:t>Rizzi</a:t>
            </a:r>
            <a:r>
              <a:rPr lang="en-GB" sz="1400" dirty="0"/>
              <a:t> (http://www-</a:t>
            </a:r>
            <a:r>
              <a:rPr lang="en-GB" sz="1400" dirty="0" err="1"/>
              <a:t>db.deis.unibo.it</a:t>
            </a:r>
            <a:r>
              <a:rPr lang="en-GB" sz="1400" dirty="0"/>
              <a:t>/~</a:t>
            </a:r>
            <a:r>
              <a:rPr lang="en-GB" sz="1400" dirty="0" err="1"/>
              <a:t>srizzi</a:t>
            </a:r>
            <a:r>
              <a:rPr lang="en-GB" sz="1400" dirty="0"/>
              <a:t>/) e il </a:t>
            </a:r>
            <a:r>
              <a:rPr lang="en-GB" sz="1400" dirty="0" err="1"/>
              <a:t>Dott</a:t>
            </a:r>
            <a:r>
              <a:rPr lang="en-GB" sz="1400" dirty="0"/>
              <a:t>. Angelo </a:t>
            </a:r>
            <a:r>
              <a:rPr lang="en-GB" sz="1400" dirty="0" err="1"/>
              <a:t>Sironi</a:t>
            </a:r>
            <a:endParaRPr lang="en-GB" sz="1400" dirty="0"/>
          </a:p>
          <a:p>
            <a:endParaRPr lang="en-GB" sz="1400" dirty="0"/>
          </a:p>
          <a:p>
            <a:r>
              <a:rPr lang="en-GB" sz="1400" dirty="0"/>
              <a:t>[6]	Kimball Group, Articles &amp; Papers, http://</a:t>
            </a:r>
            <a:r>
              <a:rPr lang="en-GB" sz="1400" dirty="0" err="1"/>
              <a:t>www.kimballgroup.com</a:t>
            </a:r>
            <a:r>
              <a:rPr lang="en-GB" sz="1400" dirty="0"/>
              <a:t>/html/</a:t>
            </a:r>
            <a:r>
              <a:rPr lang="en-GB" sz="1400" dirty="0" err="1"/>
              <a:t>articles.html</a:t>
            </a:r>
            <a:r>
              <a:rPr lang="en-GB" sz="1400" dirty="0"/>
              <a:t> </a:t>
            </a:r>
          </a:p>
        </p:txBody>
      </p:sp>
    </p:spTree>
    <p:extLst>
      <p:ext uri="{BB962C8B-B14F-4D97-AF65-F5344CB8AC3E}">
        <p14:creationId xmlns:p14="http://schemas.microsoft.com/office/powerpoint/2010/main" val="1875056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Segnaposto numero diapositiva 3"/>
          <p:cNvSpPr>
            <a:spLocks noGrp="1"/>
          </p:cNvSpPr>
          <p:nvPr>
            <p:ph type="sldNum" sz="quarter" idx="12"/>
          </p:nvPr>
        </p:nvSpPr>
        <p:spPr>
          <a:xfrm>
            <a:off x="8709025" y="3905250"/>
            <a:ext cx="434975" cy="3921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it-IT"/>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1D2430-FB11-4C87-BF1D-6F488A17F237}" type="slidenum">
              <a:rPr lang="en-US" smtClean="0"/>
              <a:pPr/>
              <a:t>51</a:t>
            </a:fld>
            <a:endParaRPr lang="en-US" altLang="en-US" b="0"/>
          </a:p>
        </p:txBody>
      </p:sp>
      <p:sp>
        <p:nvSpPr>
          <p:cNvPr id="61442" name="Titolo 1"/>
          <p:cNvSpPr>
            <a:spLocks noGrp="1"/>
          </p:cNvSpPr>
          <p:nvPr>
            <p:ph type="title" idx="4294967295"/>
          </p:nvPr>
        </p:nvSpPr>
        <p:spPr>
          <a:xfrm>
            <a:off x="0" y="0"/>
            <a:ext cx="0" cy="0"/>
          </a:xfrm>
          <a:prstGeom prst="rect">
            <a:avLst/>
          </a:prstGeom>
        </p:spPr>
        <p:txBody>
          <a:bodyPr>
            <a:normAutofit fontScale="90000"/>
          </a:bodyPr>
          <a:lstStyle/>
          <a:p>
            <a:r>
              <a:rPr lang="en-US" altLang="en-US" dirty="0"/>
              <a:t>References</a:t>
            </a:r>
          </a:p>
        </p:txBody>
      </p:sp>
      <p:sp>
        <p:nvSpPr>
          <p:cNvPr id="2" name="TextBox 1">
            <a:extLst>
              <a:ext uri="{FF2B5EF4-FFF2-40B4-BE49-F238E27FC236}">
                <a16:creationId xmlns:a16="http://schemas.microsoft.com/office/drawing/2014/main" id="{C399E283-7669-904D-80C4-CE84B8AFD395}"/>
              </a:ext>
            </a:extLst>
          </p:cNvPr>
          <p:cNvSpPr txBox="1"/>
          <p:nvPr/>
        </p:nvSpPr>
        <p:spPr>
          <a:xfrm>
            <a:off x="182880" y="740228"/>
            <a:ext cx="7289074" cy="2677656"/>
          </a:xfrm>
          <a:prstGeom prst="rect">
            <a:avLst/>
          </a:prstGeom>
          <a:noFill/>
        </p:spPr>
        <p:txBody>
          <a:bodyPr wrap="square" rtlCol="0">
            <a:spAutoFit/>
          </a:bodyPr>
          <a:lstStyle/>
          <a:p>
            <a:r>
              <a:rPr lang="en-GB" sz="1400" dirty="0"/>
              <a:t>[7] Claudia Imhoff e al., Mastering Data Warehouse Design: Relational and Dimensional Techniques, Wiley Publishing, Inc., 2003</a:t>
            </a:r>
          </a:p>
          <a:p>
            <a:endParaRPr lang="en-GB" sz="1400" dirty="0"/>
          </a:p>
          <a:p>
            <a:r>
              <a:rPr lang="en-GB" sz="1400" dirty="0"/>
              <a:t>[8]	H.J. Watson &amp; T. </a:t>
            </a:r>
            <a:r>
              <a:rPr lang="en-GB" sz="1400" dirty="0" err="1"/>
              <a:t>Ariyachandra</a:t>
            </a:r>
            <a:r>
              <a:rPr lang="en-GB" sz="1400" dirty="0"/>
              <a:t>, Data Warehouse Architectures: Factors in the Selection Decision and the Success of the Architectures,  2005 (http://</a:t>
            </a:r>
            <a:r>
              <a:rPr lang="en-GB" sz="1400" dirty="0" err="1"/>
              <a:t>www.terry.uga.edu</a:t>
            </a:r>
            <a:r>
              <a:rPr lang="en-GB" sz="1400" dirty="0"/>
              <a:t>/~</a:t>
            </a:r>
            <a:r>
              <a:rPr lang="en-GB" sz="1400" dirty="0" err="1"/>
              <a:t>hwatson</a:t>
            </a:r>
            <a:r>
              <a:rPr lang="en-GB" sz="1400" dirty="0"/>
              <a:t>/</a:t>
            </a:r>
            <a:r>
              <a:rPr lang="en-GB" sz="1400" dirty="0" err="1"/>
              <a:t>DW_Architecture_Report.pdf</a:t>
            </a:r>
            <a:r>
              <a:rPr lang="en-GB" sz="1400" dirty="0"/>
              <a:t> )</a:t>
            </a:r>
          </a:p>
          <a:p>
            <a:endParaRPr lang="en-GB" sz="1400" dirty="0"/>
          </a:p>
          <a:p>
            <a:r>
              <a:rPr lang="en-GB" sz="1400" dirty="0"/>
              <a:t>[9] William H. </a:t>
            </a:r>
            <a:r>
              <a:rPr lang="en-GB" sz="1400" dirty="0" err="1"/>
              <a:t>Inmon</a:t>
            </a:r>
            <a:r>
              <a:rPr lang="en-GB" sz="1400" dirty="0"/>
              <a:t>, Building the Data Warehouse, Fourth Edition, Wiley Publishing Inc., 2005</a:t>
            </a:r>
          </a:p>
          <a:p>
            <a:endParaRPr lang="en-GB" sz="1400" dirty="0"/>
          </a:p>
          <a:p>
            <a:r>
              <a:rPr lang="en-GB" sz="1400" dirty="0"/>
              <a:t>[10]	R. Kimball &amp; M. Ross, The Data </a:t>
            </a:r>
            <a:r>
              <a:rPr lang="en-GB" sz="1400" dirty="0" err="1"/>
              <a:t>Warehosue</a:t>
            </a:r>
            <a:r>
              <a:rPr lang="en-GB" sz="1400" dirty="0"/>
              <a:t> </a:t>
            </a:r>
            <a:r>
              <a:rPr lang="en-GB" sz="1400" dirty="0" err="1"/>
              <a:t>Tollkit</a:t>
            </a:r>
            <a:r>
              <a:rPr lang="en-GB" sz="1400" dirty="0"/>
              <a:t>, Second Edition, Wiley Publishing Inc., 2002</a:t>
            </a:r>
            <a:endParaRPr lang="en-IT" sz="1400" dirty="0"/>
          </a:p>
        </p:txBody>
      </p:sp>
    </p:spTree>
    <p:extLst>
      <p:ext uri="{BB962C8B-B14F-4D97-AF65-F5344CB8AC3E}">
        <p14:creationId xmlns:p14="http://schemas.microsoft.com/office/powerpoint/2010/main" val="1076851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00A28C-3085-3483-0160-67447594F430}"/>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52</a:t>
            </a:fld>
            <a:r>
              <a:rPr lang="nl-NL"/>
              <a:t>]</a:t>
            </a:r>
            <a:endParaRPr lang="nl-NL" dirty="0"/>
          </a:p>
        </p:txBody>
      </p:sp>
      <p:grpSp>
        <p:nvGrpSpPr>
          <p:cNvPr id="4" name="Group 3">
            <a:extLst>
              <a:ext uri="{FF2B5EF4-FFF2-40B4-BE49-F238E27FC236}">
                <a16:creationId xmlns:a16="http://schemas.microsoft.com/office/drawing/2014/main" id="{D2BF7356-C320-BD1A-B8C3-9AA8649F4AD8}"/>
              </a:ext>
            </a:extLst>
          </p:cNvPr>
          <p:cNvGrpSpPr/>
          <p:nvPr/>
        </p:nvGrpSpPr>
        <p:grpSpPr>
          <a:xfrm>
            <a:off x="5255173" y="327157"/>
            <a:ext cx="3888827" cy="3937825"/>
            <a:chOff x="2471432" y="128295"/>
            <a:chExt cx="3888827" cy="3937825"/>
          </a:xfrm>
        </p:grpSpPr>
        <p:pic>
          <p:nvPicPr>
            <p:cNvPr id="5122" name="Picture 2" descr="Lab icons - Vectorain - Free Vectors, Icons, Logos and More">
              <a:extLst>
                <a:ext uri="{FF2B5EF4-FFF2-40B4-BE49-F238E27FC236}">
                  <a16:creationId xmlns:a16="http://schemas.microsoft.com/office/drawing/2014/main" id="{85F6FCA1-7B2B-39A2-0F54-E2F5FD54A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909" y="128295"/>
              <a:ext cx="3302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114CFAE-EFBE-DDA1-8E5A-93D843C5CBF6}"/>
                </a:ext>
              </a:extLst>
            </p:cNvPr>
            <p:cNvSpPr/>
            <p:nvPr/>
          </p:nvSpPr>
          <p:spPr>
            <a:xfrm>
              <a:off x="2471432" y="2960614"/>
              <a:ext cx="3888827" cy="110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
        <p:nvSpPr>
          <p:cNvPr id="5" name="Rectangle 4">
            <a:extLst>
              <a:ext uri="{FF2B5EF4-FFF2-40B4-BE49-F238E27FC236}">
                <a16:creationId xmlns:a16="http://schemas.microsoft.com/office/drawing/2014/main" id="{C3828D6F-2915-8DF7-611F-2939B866BDDA}"/>
              </a:ext>
            </a:extLst>
          </p:cNvPr>
          <p:cNvSpPr/>
          <p:nvPr/>
        </p:nvSpPr>
        <p:spPr>
          <a:xfrm>
            <a:off x="583605" y="921678"/>
            <a:ext cx="5297156" cy="2031325"/>
          </a:xfrm>
          <a:prstGeom prst="rect">
            <a:avLst/>
          </a:prstGeom>
        </p:spPr>
        <p:txBody>
          <a:bodyPr wrap="none">
            <a:spAutoFit/>
          </a:bodyPr>
          <a:lstStyle/>
          <a:p>
            <a:r>
              <a:rPr lang="en-US" sz="5400" b="1" dirty="0">
                <a:solidFill>
                  <a:schemeClr val="accent4">
                    <a:lumMod val="75000"/>
                  </a:schemeClr>
                </a:solidFill>
              </a:rPr>
              <a:t>LAB SESSION:</a:t>
            </a:r>
          </a:p>
          <a:p>
            <a:endParaRPr lang="en-US" b="1" dirty="0"/>
          </a:p>
          <a:p>
            <a:endParaRPr lang="en-US" b="1" dirty="0"/>
          </a:p>
          <a:p>
            <a:r>
              <a:rPr lang="en-US" sz="3600" b="1" dirty="0"/>
              <a:t>Data Quality in ACTION</a:t>
            </a:r>
          </a:p>
        </p:txBody>
      </p:sp>
    </p:spTree>
    <p:extLst>
      <p:ext uri="{BB962C8B-B14F-4D97-AF65-F5344CB8AC3E}">
        <p14:creationId xmlns:p14="http://schemas.microsoft.com/office/powerpoint/2010/main" val="1801000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idx="4294967295"/>
          </p:nvPr>
        </p:nvSpPr>
        <p:spPr>
          <a:xfrm>
            <a:off x="0" y="3217863"/>
            <a:ext cx="7954963" cy="1227137"/>
          </a:xfrm>
          <a:prstGeom prst="rect">
            <a:avLst/>
          </a:prstGeom>
        </p:spPr>
        <p:txBody>
          <a:bodyPr>
            <a:normAutofit/>
          </a:bodyPr>
          <a:lstStyle/>
          <a:p>
            <a:r>
              <a:rPr lang="en-US" dirty="0"/>
              <a:t>			</a:t>
            </a:r>
            <a:br>
              <a:rPr lang="en-US" dirty="0"/>
            </a:br>
            <a:br>
              <a:rPr lang="en-US" dirty="0"/>
            </a:br>
            <a:br>
              <a:rPr lang="en-US" dirty="0"/>
            </a:br>
            <a:endParaRPr lang="nl-NL" dirty="0"/>
          </a:p>
        </p:txBody>
      </p:sp>
      <p:sp>
        <p:nvSpPr>
          <p:cNvPr id="4" name="Tekstvak 5">
            <a:extLst>
              <a:ext uri="{FF2B5EF4-FFF2-40B4-BE49-F238E27FC236}">
                <a16:creationId xmlns:a16="http://schemas.microsoft.com/office/drawing/2014/main" id="{FAEA39EF-A625-1741-84BA-92C8B46E84C2}"/>
              </a:ext>
            </a:extLst>
          </p:cNvPr>
          <p:cNvSpPr txBox="1"/>
          <p:nvPr/>
        </p:nvSpPr>
        <p:spPr>
          <a:xfrm>
            <a:off x="2308437" y="60960"/>
            <a:ext cx="3600666" cy="707886"/>
          </a:xfrm>
          <a:prstGeom prst="rect">
            <a:avLst/>
          </a:prstGeom>
          <a:noFill/>
        </p:spPr>
        <p:txBody>
          <a:bodyPr wrap="none" rtlCol="0">
            <a:spAutoFit/>
          </a:bodyPr>
          <a:lstStyle/>
          <a:p>
            <a:r>
              <a:rPr lang="en-US" sz="4000" b="1" dirty="0">
                <a:solidFill>
                  <a:schemeClr val="bg1"/>
                </a:solidFill>
              </a:rPr>
              <a:t>Noon Session</a:t>
            </a:r>
            <a:endParaRPr lang="nl-NL" sz="4000" b="1" dirty="0">
              <a:solidFill>
                <a:schemeClr val="bg1"/>
              </a:solidFill>
            </a:endParaRPr>
          </a:p>
        </p:txBody>
      </p:sp>
      <p:sp>
        <p:nvSpPr>
          <p:cNvPr id="7" name="Rectangle 6">
            <a:extLst>
              <a:ext uri="{FF2B5EF4-FFF2-40B4-BE49-F238E27FC236}">
                <a16:creationId xmlns:a16="http://schemas.microsoft.com/office/drawing/2014/main" id="{2296D8C3-DBEC-8949-8AD8-67DA9BF40614}"/>
              </a:ext>
            </a:extLst>
          </p:cNvPr>
          <p:cNvSpPr/>
          <p:nvPr/>
        </p:nvSpPr>
        <p:spPr>
          <a:xfrm>
            <a:off x="324850" y="663168"/>
            <a:ext cx="8819150" cy="2062103"/>
          </a:xfrm>
          <a:prstGeom prst="rect">
            <a:avLst/>
          </a:prstGeom>
        </p:spPr>
        <p:txBody>
          <a:bodyPr wrap="square">
            <a:spAutoFit/>
          </a:bodyPr>
          <a:lstStyle/>
          <a:p>
            <a:r>
              <a:rPr lang="en-US" sz="3200" b="1" dirty="0"/>
              <a:t>STEP-1:</a:t>
            </a:r>
          </a:p>
          <a:p>
            <a:endParaRPr lang="en-IT" sz="3200" b="1" dirty="0"/>
          </a:p>
          <a:p>
            <a:pPr marL="457200" indent="-457200">
              <a:buFontTx/>
              <a:buChar char="-"/>
            </a:pPr>
            <a:r>
              <a:rPr lang="en-GB" sz="3200" dirty="0"/>
              <a:t>F</a:t>
            </a:r>
            <a:r>
              <a:rPr lang="en-IT" sz="3200" dirty="0"/>
              <a:t>ind an online dataset here </a:t>
            </a:r>
            <a:r>
              <a:rPr lang="en-IT" sz="3200" dirty="0">
                <a:sym typeface="Wingdings" pitchFamily="2" charset="2"/>
              </a:rPr>
              <a:t> </a:t>
            </a:r>
            <a:r>
              <a:rPr lang="en-GB" sz="3200" dirty="0">
                <a:sym typeface="Wingdings" pitchFamily="2" charset="2"/>
                <a:hlinkClick r:id="rId3"/>
              </a:rPr>
              <a:t>https://datasetsearch.research.google.com/</a:t>
            </a:r>
            <a:endParaRPr lang="en-GB" sz="3200" dirty="0">
              <a:sym typeface="Wingdings" pitchFamily="2" charset="2"/>
            </a:endParaRPr>
          </a:p>
        </p:txBody>
      </p:sp>
    </p:spTree>
    <p:extLst>
      <p:ext uri="{BB962C8B-B14F-4D97-AF65-F5344CB8AC3E}">
        <p14:creationId xmlns:p14="http://schemas.microsoft.com/office/powerpoint/2010/main" val="2194795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8D6794-F400-8BE1-C7AC-BE4CF9337BC4}"/>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54</a:t>
            </a:fld>
            <a:r>
              <a:rPr lang="nl-NL"/>
              <a:t>]</a:t>
            </a:r>
            <a:endParaRPr lang="nl-NL" dirty="0"/>
          </a:p>
        </p:txBody>
      </p:sp>
      <p:pic>
        <p:nvPicPr>
          <p:cNvPr id="3" name="Picture 2">
            <a:extLst>
              <a:ext uri="{FF2B5EF4-FFF2-40B4-BE49-F238E27FC236}">
                <a16:creationId xmlns:a16="http://schemas.microsoft.com/office/drawing/2014/main" id="{B42BD14D-2571-E109-797F-171D0B72AAAC}"/>
              </a:ext>
            </a:extLst>
          </p:cNvPr>
          <p:cNvPicPr>
            <a:picLocks noChangeAspect="1"/>
          </p:cNvPicPr>
          <p:nvPr/>
        </p:nvPicPr>
        <p:blipFill>
          <a:blip r:embed="rId2"/>
          <a:stretch>
            <a:fillRect/>
          </a:stretch>
        </p:blipFill>
        <p:spPr>
          <a:xfrm>
            <a:off x="755743" y="0"/>
            <a:ext cx="7632513" cy="5143500"/>
          </a:xfrm>
          <a:prstGeom prst="rect">
            <a:avLst/>
          </a:prstGeom>
        </p:spPr>
      </p:pic>
    </p:spTree>
    <p:extLst>
      <p:ext uri="{BB962C8B-B14F-4D97-AF65-F5344CB8AC3E}">
        <p14:creationId xmlns:p14="http://schemas.microsoft.com/office/powerpoint/2010/main" val="883747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6D8C3-DBEC-8949-8AD8-67DA9BF40614}"/>
              </a:ext>
            </a:extLst>
          </p:cNvPr>
          <p:cNvSpPr/>
          <p:nvPr/>
        </p:nvSpPr>
        <p:spPr>
          <a:xfrm>
            <a:off x="324850" y="663168"/>
            <a:ext cx="8819150" cy="1938992"/>
          </a:xfrm>
          <a:prstGeom prst="rect">
            <a:avLst/>
          </a:prstGeom>
        </p:spPr>
        <p:txBody>
          <a:bodyPr wrap="square">
            <a:spAutoFit/>
          </a:bodyPr>
          <a:lstStyle/>
          <a:p>
            <a:r>
              <a:rPr lang="en-US" sz="3200" b="1" dirty="0"/>
              <a:t>STEP-2:</a:t>
            </a:r>
          </a:p>
          <a:p>
            <a:endParaRPr lang="en-US" sz="3200" b="1" dirty="0"/>
          </a:p>
          <a:p>
            <a:pPr marL="457200" indent="-457200">
              <a:buFont typeface="Arial" panose="020B0604020202020204" pitchFamily="34" charset="0"/>
              <a:buChar char="•"/>
            </a:pPr>
            <a:r>
              <a:rPr lang="en-GB" sz="2400" dirty="0">
                <a:sym typeface="Wingdings" pitchFamily="2" charset="2"/>
              </a:rPr>
              <a:t>Select a tool from the list QR-Coded Below!</a:t>
            </a:r>
          </a:p>
          <a:p>
            <a:endParaRPr lang="en-GB" sz="3200" b="1" dirty="0">
              <a:sym typeface="Wingdings" pitchFamily="2" charset="2"/>
            </a:endParaRPr>
          </a:p>
        </p:txBody>
      </p:sp>
      <p:sp>
        <p:nvSpPr>
          <p:cNvPr id="6" name="Tekstvak 5">
            <a:extLst>
              <a:ext uri="{FF2B5EF4-FFF2-40B4-BE49-F238E27FC236}">
                <a16:creationId xmlns:a16="http://schemas.microsoft.com/office/drawing/2014/main" id="{37ACA574-DE1B-0C94-B2B8-8CCEB4A0824D}"/>
              </a:ext>
            </a:extLst>
          </p:cNvPr>
          <p:cNvSpPr txBox="1"/>
          <p:nvPr/>
        </p:nvSpPr>
        <p:spPr>
          <a:xfrm>
            <a:off x="2308437" y="60960"/>
            <a:ext cx="3600666" cy="707886"/>
          </a:xfrm>
          <a:prstGeom prst="rect">
            <a:avLst/>
          </a:prstGeom>
          <a:noFill/>
        </p:spPr>
        <p:txBody>
          <a:bodyPr wrap="none" rtlCol="0">
            <a:spAutoFit/>
          </a:bodyPr>
          <a:lstStyle/>
          <a:p>
            <a:r>
              <a:rPr lang="en-US" sz="4000" b="1" dirty="0">
                <a:solidFill>
                  <a:schemeClr val="bg1"/>
                </a:solidFill>
              </a:rPr>
              <a:t>Noon Session</a:t>
            </a:r>
            <a:endParaRPr lang="nl-NL" sz="4000" b="1" dirty="0">
              <a:solidFill>
                <a:schemeClr val="bg1"/>
              </a:solidFill>
            </a:endParaRPr>
          </a:p>
        </p:txBody>
      </p:sp>
      <p:pic>
        <p:nvPicPr>
          <p:cNvPr id="2" name="Picture 1" descr="A qr code with black squares&#10;&#10;Description automatically generated with low confidence">
            <a:extLst>
              <a:ext uri="{FF2B5EF4-FFF2-40B4-BE49-F238E27FC236}">
                <a16:creationId xmlns:a16="http://schemas.microsoft.com/office/drawing/2014/main" id="{8A86772A-C1C8-3442-0495-FEE0853C3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032" y="2258671"/>
            <a:ext cx="1891393" cy="1891393"/>
          </a:xfrm>
          <a:prstGeom prst="rect">
            <a:avLst/>
          </a:prstGeom>
        </p:spPr>
      </p:pic>
    </p:spTree>
    <p:extLst>
      <p:ext uri="{BB962C8B-B14F-4D97-AF65-F5344CB8AC3E}">
        <p14:creationId xmlns:p14="http://schemas.microsoft.com/office/powerpoint/2010/main" val="2530193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63D951-4482-62B3-7B03-82C51A04255F}"/>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56</a:t>
            </a:fld>
            <a:r>
              <a:rPr lang="nl-NL"/>
              <a:t>]</a:t>
            </a:r>
            <a:endParaRPr lang="nl-NL" dirty="0"/>
          </a:p>
        </p:txBody>
      </p:sp>
      <p:pic>
        <p:nvPicPr>
          <p:cNvPr id="3" name="Picture 2">
            <a:extLst>
              <a:ext uri="{FF2B5EF4-FFF2-40B4-BE49-F238E27FC236}">
                <a16:creationId xmlns:a16="http://schemas.microsoft.com/office/drawing/2014/main" id="{2770A85B-BCB2-658A-974F-9A4B054A3F87}"/>
              </a:ext>
            </a:extLst>
          </p:cNvPr>
          <p:cNvPicPr>
            <a:picLocks noChangeAspect="1"/>
          </p:cNvPicPr>
          <p:nvPr/>
        </p:nvPicPr>
        <p:blipFill>
          <a:blip r:embed="rId2"/>
          <a:stretch>
            <a:fillRect/>
          </a:stretch>
        </p:blipFill>
        <p:spPr>
          <a:xfrm>
            <a:off x="0" y="157563"/>
            <a:ext cx="9144000" cy="4828374"/>
          </a:xfrm>
          <a:prstGeom prst="rect">
            <a:avLst/>
          </a:prstGeom>
        </p:spPr>
      </p:pic>
    </p:spTree>
    <p:extLst>
      <p:ext uri="{BB962C8B-B14F-4D97-AF65-F5344CB8AC3E}">
        <p14:creationId xmlns:p14="http://schemas.microsoft.com/office/powerpoint/2010/main" val="1567079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5CA2D-A39B-25A4-862B-AE1B3BC9E8A8}"/>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57</a:t>
            </a:fld>
            <a:r>
              <a:rPr lang="nl-NL"/>
              <a:t>]</a:t>
            </a:r>
            <a:endParaRPr lang="nl-NL" dirty="0"/>
          </a:p>
        </p:txBody>
      </p:sp>
      <p:pic>
        <p:nvPicPr>
          <p:cNvPr id="3" name="Picture 2">
            <a:extLst>
              <a:ext uri="{FF2B5EF4-FFF2-40B4-BE49-F238E27FC236}">
                <a16:creationId xmlns:a16="http://schemas.microsoft.com/office/drawing/2014/main" id="{72CFDFD3-9598-A230-9CCB-76F627CEE0E0}"/>
              </a:ext>
            </a:extLst>
          </p:cNvPr>
          <p:cNvPicPr>
            <a:picLocks noChangeAspect="1"/>
          </p:cNvPicPr>
          <p:nvPr/>
        </p:nvPicPr>
        <p:blipFill>
          <a:blip r:embed="rId2"/>
          <a:stretch>
            <a:fillRect/>
          </a:stretch>
        </p:blipFill>
        <p:spPr>
          <a:xfrm>
            <a:off x="122820" y="0"/>
            <a:ext cx="8225698" cy="5143500"/>
          </a:xfrm>
          <a:prstGeom prst="rect">
            <a:avLst/>
          </a:prstGeom>
        </p:spPr>
      </p:pic>
    </p:spTree>
    <p:extLst>
      <p:ext uri="{BB962C8B-B14F-4D97-AF65-F5344CB8AC3E}">
        <p14:creationId xmlns:p14="http://schemas.microsoft.com/office/powerpoint/2010/main" val="3349513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idx="4294967295"/>
          </p:nvPr>
        </p:nvSpPr>
        <p:spPr>
          <a:xfrm>
            <a:off x="0" y="3217863"/>
            <a:ext cx="7954963" cy="1227137"/>
          </a:xfrm>
          <a:prstGeom prst="rect">
            <a:avLst/>
          </a:prstGeom>
        </p:spPr>
        <p:txBody>
          <a:bodyPr>
            <a:normAutofit/>
          </a:bodyPr>
          <a:lstStyle/>
          <a:p>
            <a:r>
              <a:rPr lang="en-US" dirty="0"/>
              <a:t>			</a:t>
            </a:r>
            <a:br>
              <a:rPr lang="en-US" dirty="0"/>
            </a:br>
            <a:br>
              <a:rPr lang="en-US" dirty="0"/>
            </a:br>
            <a:br>
              <a:rPr lang="en-US" dirty="0"/>
            </a:br>
            <a:endParaRPr lang="nl-NL" dirty="0"/>
          </a:p>
        </p:txBody>
      </p:sp>
      <p:sp>
        <p:nvSpPr>
          <p:cNvPr id="7" name="Rectangle 6">
            <a:extLst>
              <a:ext uri="{FF2B5EF4-FFF2-40B4-BE49-F238E27FC236}">
                <a16:creationId xmlns:a16="http://schemas.microsoft.com/office/drawing/2014/main" id="{2296D8C3-DBEC-8949-8AD8-67DA9BF40614}"/>
              </a:ext>
            </a:extLst>
          </p:cNvPr>
          <p:cNvSpPr/>
          <p:nvPr/>
        </p:nvSpPr>
        <p:spPr>
          <a:xfrm>
            <a:off x="307434" y="80191"/>
            <a:ext cx="6415584" cy="3539430"/>
          </a:xfrm>
          <a:prstGeom prst="rect">
            <a:avLst/>
          </a:prstGeom>
        </p:spPr>
        <p:txBody>
          <a:bodyPr wrap="square">
            <a:spAutoFit/>
          </a:bodyPr>
          <a:lstStyle/>
          <a:p>
            <a:r>
              <a:rPr lang="en-IT" sz="2800" b="1" dirty="0"/>
              <a:t>* Todo’s *</a:t>
            </a:r>
          </a:p>
          <a:p>
            <a:pPr marL="457200" indent="-457200">
              <a:buFontTx/>
              <a:buChar char="-"/>
            </a:pPr>
            <a:r>
              <a:rPr lang="en-GB" sz="2800" b="1" dirty="0"/>
              <a:t>F</a:t>
            </a:r>
            <a:r>
              <a:rPr lang="en-IT" sz="2800" b="1" dirty="0"/>
              <a:t>ind an online dataset here </a:t>
            </a:r>
            <a:r>
              <a:rPr lang="en-IT" sz="2800" b="1" dirty="0">
                <a:sym typeface="Wingdings" pitchFamily="2" charset="2"/>
              </a:rPr>
              <a:t> </a:t>
            </a:r>
            <a:r>
              <a:rPr lang="en-GB" sz="2800" b="1" dirty="0">
                <a:sym typeface="Wingdings" pitchFamily="2" charset="2"/>
                <a:hlinkClick r:id="rId2"/>
              </a:rPr>
              <a:t>https://datasetsearch.research.google.com/</a:t>
            </a:r>
            <a:endParaRPr lang="en-GB" sz="2800" b="1" dirty="0">
              <a:sym typeface="Wingdings" pitchFamily="2" charset="2"/>
            </a:endParaRPr>
          </a:p>
          <a:p>
            <a:pPr marL="457200" indent="-457200">
              <a:buFontTx/>
              <a:buChar char="-"/>
            </a:pPr>
            <a:r>
              <a:rPr lang="en-GB" sz="2800" b="1" dirty="0">
                <a:sym typeface="Wingdings" pitchFamily="2" charset="2"/>
              </a:rPr>
              <a:t>Select a tool from the list in the QR-Coded link!</a:t>
            </a:r>
          </a:p>
          <a:p>
            <a:pPr marL="457200" indent="-457200">
              <a:buFontTx/>
              <a:buChar char="-"/>
            </a:pPr>
            <a:r>
              <a:rPr lang="en-GB" sz="2800" b="1" dirty="0">
                <a:sym typeface="Wingdings" pitchFamily="2" charset="2"/>
              </a:rPr>
              <a:t>Extract data quality for your dataset!</a:t>
            </a:r>
          </a:p>
        </p:txBody>
      </p:sp>
      <p:sp>
        <p:nvSpPr>
          <p:cNvPr id="6" name="Tekstvak 5">
            <a:extLst>
              <a:ext uri="{FF2B5EF4-FFF2-40B4-BE49-F238E27FC236}">
                <a16:creationId xmlns:a16="http://schemas.microsoft.com/office/drawing/2014/main" id="{1DD9A606-50FC-132F-EA68-D8E8827AAEE9}"/>
              </a:ext>
            </a:extLst>
          </p:cNvPr>
          <p:cNvSpPr txBox="1"/>
          <p:nvPr/>
        </p:nvSpPr>
        <p:spPr>
          <a:xfrm>
            <a:off x="2308437" y="60960"/>
            <a:ext cx="3600666" cy="707886"/>
          </a:xfrm>
          <a:prstGeom prst="rect">
            <a:avLst/>
          </a:prstGeom>
          <a:noFill/>
        </p:spPr>
        <p:txBody>
          <a:bodyPr wrap="none" rtlCol="0">
            <a:spAutoFit/>
          </a:bodyPr>
          <a:lstStyle/>
          <a:p>
            <a:r>
              <a:rPr lang="en-US" sz="4000" b="1" dirty="0">
                <a:solidFill>
                  <a:schemeClr val="bg1"/>
                </a:solidFill>
              </a:rPr>
              <a:t>Noon Session</a:t>
            </a:r>
            <a:endParaRPr lang="nl-NL" sz="4000" b="1" dirty="0">
              <a:solidFill>
                <a:schemeClr val="bg1"/>
              </a:solidFill>
            </a:endParaRPr>
          </a:p>
        </p:txBody>
      </p:sp>
      <p:pic>
        <p:nvPicPr>
          <p:cNvPr id="5" name="Picture 4" descr="A qr code with black squares&#10;&#10;Description automatically generated with low confidence">
            <a:extLst>
              <a:ext uri="{FF2B5EF4-FFF2-40B4-BE49-F238E27FC236}">
                <a16:creationId xmlns:a16="http://schemas.microsoft.com/office/drawing/2014/main" id="{8A1A4311-B07A-D602-0249-25ADD951B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018" y="1105987"/>
            <a:ext cx="2327909" cy="2327909"/>
          </a:xfrm>
          <a:prstGeom prst="rect">
            <a:avLst/>
          </a:prstGeom>
        </p:spPr>
      </p:pic>
    </p:spTree>
    <p:extLst>
      <p:ext uri="{BB962C8B-B14F-4D97-AF65-F5344CB8AC3E}">
        <p14:creationId xmlns:p14="http://schemas.microsoft.com/office/powerpoint/2010/main" val="18372423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3317B9-242C-1F1E-5DDB-A1A65D3CAEB5}"/>
              </a:ext>
            </a:extLst>
          </p:cNvPr>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59</a:t>
            </a:fld>
            <a:r>
              <a:rPr lang="nl-NL"/>
              <a:t>]</a:t>
            </a:r>
            <a:endParaRPr lang="nl-NL" dirty="0"/>
          </a:p>
        </p:txBody>
      </p:sp>
      <p:sp>
        <p:nvSpPr>
          <p:cNvPr id="3" name="Rectangle 2">
            <a:extLst>
              <a:ext uri="{FF2B5EF4-FFF2-40B4-BE49-F238E27FC236}">
                <a16:creationId xmlns:a16="http://schemas.microsoft.com/office/drawing/2014/main" id="{9DF41399-43F5-589B-5731-E10BF894EB40}"/>
              </a:ext>
            </a:extLst>
          </p:cNvPr>
          <p:cNvSpPr/>
          <p:nvPr/>
        </p:nvSpPr>
        <p:spPr>
          <a:xfrm>
            <a:off x="307434" y="80191"/>
            <a:ext cx="6415584" cy="3970318"/>
          </a:xfrm>
          <a:prstGeom prst="rect">
            <a:avLst/>
          </a:prstGeom>
        </p:spPr>
        <p:txBody>
          <a:bodyPr wrap="square">
            <a:spAutoFit/>
          </a:bodyPr>
          <a:lstStyle/>
          <a:p>
            <a:r>
              <a:rPr lang="en-IT" sz="2800" b="1" dirty="0"/>
              <a:t>* Todo’s *</a:t>
            </a:r>
          </a:p>
          <a:p>
            <a:pPr marL="457200" indent="-457200">
              <a:buFontTx/>
              <a:buChar char="-"/>
            </a:pPr>
            <a:r>
              <a:rPr lang="en-GB" sz="2800" b="1" dirty="0">
                <a:solidFill>
                  <a:schemeClr val="bg1">
                    <a:lumMod val="75000"/>
                  </a:schemeClr>
                </a:solidFill>
              </a:rPr>
              <a:t>F</a:t>
            </a:r>
            <a:r>
              <a:rPr lang="en-IT" sz="2800" b="1" dirty="0">
                <a:solidFill>
                  <a:schemeClr val="bg1">
                    <a:lumMod val="75000"/>
                  </a:schemeClr>
                </a:solidFill>
              </a:rPr>
              <a:t>ind an online dataset here </a:t>
            </a:r>
            <a:r>
              <a:rPr lang="en-IT" sz="2800" b="1" dirty="0">
                <a:solidFill>
                  <a:schemeClr val="bg1">
                    <a:lumMod val="75000"/>
                  </a:schemeClr>
                </a:solidFill>
                <a:sym typeface="Wingdings" pitchFamily="2" charset="2"/>
              </a:rPr>
              <a:t> </a:t>
            </a:r>
            <a:r>
              <a:rPr lang="en-GB" sz="2800" b="1" dirty="0">
                <a:solidFill>
                  <a:schemeClr val="bg1">
                    <a:lumMod val="75000"/>
                  </a:schemeClr>
                </a:solidFill>
                <a:sym typeface="Wingdings" pitchFamily="2" charset="2"/>
                <a:hlinkClick r:id="rId2">
                  <a:extLst>
                    <a:ext uri="{A12FA001-AC4F-418D-AE19-62706E023703}">
                      <ahyp:hlinkClr xmlns:ahyp="http://schemas.microsoft.com/office/drawing/2018/hyperlinkcolor" val="tx"/>
                    </a:ext>
                  </a:extLst>
                </a:hlinkClick>
              </a:rPr>
              <a:t>https://datasetsearch.research.google.com/</a:t>
            </a:r>
            <a:endParaRPr lang="en-GB" sz="2800" b="1" dirty="0">
              <a:solidFill>
                <a:schemeClr val="bg1">
                  <a:lumMod val="75000"/>
                </a:schemeClr>
              </a:solidFill>
              <a:sym typeface="Wingdings" pitchFamily="2" charset="2"/>
            </a:endParaRPr>
          </a:p>
          <a:p>
            <a:pPr marL="457200" indent="-457200">
              <a:buFontTx/>
              <a:buChar char="-"/>
            </a:pPr>
            <a:r>
              <a:rPr lang="en-GB" sz="2800" b="1" dirty="0">
                <a:solidFill>
                  <a:schemeClr val="bg1">
                    <a:lumMod val="75000"/>
                  </a:schemeClr>
                </a:solidFill>
                <a:sym typeface="Wingdings" pitchFamily="2" charset="2"/>
              </a:rPr>
              <a:t>Select a tool from the list in the QR-Coded link!</a:t>
            </a:r>
          </a:p>
          <a:p>
            <a:pPr marL="457200" indent="-457200">
              <a:buFontTx/>
              <a:buChar char="-"/>
            </a:pPr>
            <a:r>
              <a:rPr lang="en-GB" sz="2800" b="1" dirty="0">
                <a:solidFill>
                  <a:schemeClr val="bg1">
                    <a:lumMod val="75000"/>
                  </a:schemeClr>
                </a:solidFill>
                <a:sym typeface="Wingdings" pitchFamily="2" charset="2"/>
              </a:rPr>
              <a:t>Extract data quality for your dataset!</a:t>
            </a:r>
          </a:p>
          <a:p>
            <a:pPr marL="457200" indent="-457200">
              <a:buFontTx/>
              <a:buChar char="-"/>
            </a:pPr>
            <a:r>
              <a:rPr lang="en-GB" sz="2800" b="1" dirty="0">
                <a:sym typeface="Wingdings" pitchFamily="2" charset="2"/>
              </a:rPr>
              <a:t>Tell us about it! =&gt;&gt;&gt;&gt;&gt;&gt;&gt;&gt;&gt;&gt;&gt;&gt;</a:t>
            </a:r>
          </a:p>
        </p:txBody>
      </p:sp>
      <p:pic>
        <p:nvPicPr>
          <p:cNvPr id="5" name="Picture 4" descr="A qr code on a white background&#10;&#10;Description automatically generated">
            <a:extLst>
              <a:ext uri="{FF2B5EF4-FFF2-40B4-BE49-F238E27FC236}">
                <a16:creationId xmlns:a16="http://schemas.microsoft.com/office/drawing/2014/main" id="{C79CBBCF-EF98-31A1-71D6-2E6A5E3AC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055" y="1681778"/>
            <a:ext cx="2404218" cy="2368731"/>
          </a:xfrm>
          <a:prstGeom prst="rect">
            <a:avLst/>
          </a:prstGeom>
        </p:spPr>
      </p:pic>
    </p:spTree>
    <p:extLst>
      <p:ext uri="{BB962C8B-B14F-4D97-AF65-F5344CB8AC3E}">
        <p14:creationId xmlns:p14="http://schemas.microsoft.com/office/powerpoint/2010/main" val="3725402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6</a:t>
            </a:fld>
            <a:r>
              <a:rPr lang="nl-NL"/>
              <a:t>]</a:t>
            </a:r>
            <a:endParaRPr lang="nl-NL" dirty="0"/>
          </a:p>
        </p:txBody>
      </p:sp>
      <p:sp>
        <p:nvSpPr>
          <p:cNvPr id="3" name="Content Placeholder 2">
            <a:extLst>
              <a:ext uri="{FF2B5EF4-FFF2-40B4-BE49-F238E27FC236}">
                <a16:creationId xmlns:a16="http://schemas.microsoft.com/office/drawing/2014/main" id="{E7404AB6-49B3-984D-8D5E-93119029D115}"/>
              </a:ext>
            </a:extLst>
          </p:cNvPr>
          <p:cNvSpPr>
            <a:spLocks noGrp="1"/>
          </p:cNvSpPr>
          <p:nvPr>
            <p:ph idx="4294967295"/>
          </p:nvPr>
        </p:nvSpPr>
        <p:spPr>
          <a:xfrm>
            <a:off x="922338" y="530225"/>
            <a:ext cx="8221662" cy="3305175"/>
          </a:xfrm>
          <a:prstGeom prst="rect">
            <a:avLst/>
          </a:prstGeom>
        </p:spPr>
        <p:txBody>
          <a:bodyPr>
            <a:normAutofit fontScale="92500" lnSpcReduction="20000"/>
          </a:bodyPr>
          <a:lstStyle/>
          <a:p>
            <a:r>
              <a:rPr lang="en-US" dirty="0">
                <a:solidFill>
                  <a:srgbClr val="000099"/>
                </a:solidFill>
              </a:rPr>
              <a:t>Completeness/Brevity</a:t>
            </a:r>
            <a:r>
              <a:rPr lang="en-US" dirty="0"/>
              <a:t>: </a:t>
            </a:r>
          </a:p>
          <a:p>
            <a:pPr lvl="1"/>
            <a:r>
              <a:rPr lang="en-US" dirty="0"/>
              <a:t>Degree to which expected records are present, and data attributes are populated</a:t>
            </a:r>
          </a:p>
          <a:p>
            <a:pPr lvl="1"/>
            <a:r>
              <a:rPr lang="en-US" dirty="0"/>
              <a:t>Degree to which duplicate entities are identified and appropriately resolved</a:t>
            </a:r>
          </a:p>
          <a:p>
            <a:pPr lvl="1"/>
            <a:r>
              <a:rPr lang="en-US" dirty="0"/>
              <a:t>Degree to which values not needed for decision making are excluded</a:t>
            </a:r>
          </a:p>
          <a:p>
            <a:r>
              <a:rPr lang="en-US" dirty="0">
                <a:solidFill>
                  <a:srgbClr val="000099"/>
                </a:solidFill>
              </a:rPr>
              <a:t>Time/Utility</a:t>
            </a:r>
            <a:r>
              <a:rPr lang="en-US" dirty="0"/>
              <a:t>; Degree to which currentness of data values renders them useful</a:t>
            </a:r>
          </a:p>
          <a:p>
            <a:r>
              <a:rPr lang="en-US" dirty="0">
                <a:solidFill>
                  <a:srgbClr val="000099"/>
                </a:solidFill>
              </a:rPr>
              <a:t>Pedigree/Lineage/Provenance</a:t>
            </a:r>
            <a:r>
              <a:rPr lang="en-US" dirty="0"/>
              <a:t>: History of data origin and subsequent ownership and transformation for traceability</a:t>
            </a:r>
          </a:p>
          <a:p>
            <a:r>
              <a:rPr lang="en-US" dirty="0">
                <a:solidFill>
                  <a:srgbClr val="000099"/>
                </a:solidFill>
              </a:rPr>
              <a:t>Precision/Certainty</a:t>
            </a:r>
            <a:r>
              <a:rPr lang="en-US" dirty="0"/>
              <a:t>: </a:t>
            </a:r>
          </a:p>
          <a:p>
            <a:pPr lvl="1"/>
            <a:r>
              <a:rPr lang="en-US" dirty="0"/>
              <a:t>Level of detail or exactness (significant digits, rounding, truncation, resolution, sampling rate, etc.)</a:t>
            </a:r>
          </a:p>
          <a:p>
            <a:pPr lvl="1"/>
            <a:r>
              <a:rPr lang="en-US" dirty="0"/>
              <a:t>Confidence in value (vs. imprecise, approximate, uncertain, probabilistic, or fuzzy)</a:t>
            </a:r>
          </a:p>
        </p:txBody>
      </p:sp>
      <p:sp>
        <p:nvSpPr>
          <p:cNvPr id="6" name="Title 1">
            <a:extLst>
              <a:ext uri="{FF2B5EF4-FFF2-40B4-BE49-F238E27FC236}">
                <a16:creationId xmlns:a16="http://schemas.microsoft.com/office/drawing/2014/main" id="{BE00E168-AC8F-A7E4-9A39-162B6DBEC592}"/>
              </a:ext>
            </a:extLst>
          </p:cNvPr>
          <p:cNvSpPr txBox="1">
            <a:spLocks/>
          </p:cNvSpPr>
          <p:nvPr/>
        </p:nvSpPr>
        <p:spPr>
          <a:xfrm>
            <a:off x="866770" y="0"/>
            <a:ext cx="7847013" cy="350838"/>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a:lstStyle>
          <a:p>
            <a:r>
              <a:rPr lang="en-US" sz="2800">
                <a:solidFill>
                  <a:schemeClr val="accent4">
                    <a:lumMod val="75000"/>
                  </a:schemeClr>
                </a:solidFill>
              </a:rPr>
              <a:t>Data Quality Dimensions</a:t>
            </a:r>
            <a:endParaRPr lang="en-US" sz="2800" dirty="0">
              <a:solidFill>
                <a:schemeClr val="accent4">
                  <a:lumMod val="75000"/>
                </a:schemeClr>
              </a:solidFill>
            </a:endParaRPr>
          </a:p>
        </p:txBody>
      </p:sp>
    </p:spTree>
    <p:extLst>
      <p:ext uri="{BB962C8B-B14F-4D97-AF65-F5344CB8AC3E}">
        <p14:creationId xmlns:p14="http://schemas.microsoft.com/office/powerpoint/2010/main" val="288199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lide Number Placeholder 73"/>
          <p:cNvSpPr>
            <a:spLocks noGrp="1"/>
          </p:cNvSpPr>
          <p:nvPr>
            <p:ph type="sldNum" sz="quarter" idx="12"/>
          </p:nvPr>
        </p:nvSpPr>
        <p:spPr>
          <a:xfrm>
            <a:off x="8709025" y="3905250"/>
            <a:ext cx="434975" cy="392113"/>
          </a:xfrm>
          <a:prstGeom prst="rect">
            <a:avLst/>
          </a:prstGeom>
        </p:spPr>
        <p:txBody>
          <a:bodyPr/>
          <a:lstStyle/>
          <a:p>
            <a:r>
              <a:rPr lang="nl-NL"/>
              <a:t>[</a:t>
            </a:r>
            <a:fld id="{53240C58-373C-43C1-ADD1-3E23A3B96371}" type="slidenum">
              <a:rPr lang="nl-NL" smtClean="0"/>
              <a:pPr/>
              <a:t>7</a:t>
            </a:fld>
            <a:r>
              <a:rPr lang="nl-NL"/>
              <a:t>]</a:t>
            </a:r>
            <a:endParaRPr lang="nl-NL" dirty="0"/>
          </a:p>
        </p:txBody>
      </p:sp>
      <p:sp>
        <p:nvSpPr>
          <p:cNvPr id="2" name="object 2"/>
          <p:cNvSpPr txBox="1">
            <a:spLocks noGrp="1"/>
          </p:cNvSpPr>
          <p:nvPr>
            <p:ph type="title" idx="4294967295"/>
          </p:nvPr>
        </p:nvSpPr>
        <p:spPr>
          <a:xfrm>
            <a:off x="0" y="225425"/>
            <a:ext cx="5529263" cy="396875"/>
          </a:xfrm>
          <a:prstGeom prst="rect">
            <a:avLst/>
          </a:prstGeom>
        </p:spPr>
        <p:txBody>
          <a:bodyPr vert="horz" wrap="square" lIns="0" tIns="9525" rIns="0" bIns="0" rtlCol="0">
            <a:spAutoFit/>
          </a:bodyPr>
          <a:lstStyle/>
          <a:p>
            <a:pPr marL="9525">
              <a:spcBef>
                <a:spcPts val="75"/>
              </a:spcBef>
            </a:pPr>
            <a:r>
              <a:rPr lang="en-US" sz="2800" spc="-4" dirty="0">
                <a:solidFill>
                  <a:schemeClr val="accent4">
                    <a:lumMod val="75000"/>
                  </a:schemeClr>
                </a:solidFill>
              </a:rPr>
              <a:t>Causes of Bad Data Quality</a:t>
            </a:r>
            <a:endParaRPr lang="en-US" sz="2800" dirty="0">
              <a:solidFill>
                <a:schemeClr val="accent4">
                  <a:lumMod val="75000"/>
                </a:schemeClr>
              </a:solidFill>
            </a:endParaRPr>
          </a:p>
        </p:txBody>
      </p:sp>
      <p:sp>
        <p:nvSpPr>
          <p:cNvPr id="3" name="object 3"/>
          <p:cNvSpPr/>
          <p:nvPr/>
        </p:nvSpPr>
        <p:spPr>
          <a:xfrm>
            <a:off x="3028950" y="909161"/>
            <a:ext cx="3028950" cy="2412015"/>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878966" y="876681"/>
            <a:ext cx="2128266" cy="2642616"/>
          </a:xfrm>
          <a:prstGeom prst="rect">
            <a:avLst/>
          </a:prstGeom>
          <a:blipFill>
            <a:blip r:embed="rId3" cstate="print"/>
            <a:stretch>
              <a:fillRect/>
            </a:stretch>
          </a:blipFill>
        </p:spPr>
        <p:txBody>
          <a:bodyPr wrap="square" lIns="0" tIns="0" rIns="0" bIns="0" rtlCol="0"/>
          <a:lstStyle/>
          <a:p>
            <a:endParaRPr sz="1350"/>
          </a:p>
        </p:txBody>
      </p:sp>
      <p:sp>
        <p:nvSpPr>
          <p:cNvPr id="5" name="object 5"/>
          <p:cNvSpPr/>
          <p:nvPr/>
        </p:nvSpPr>
        <p:spPr>
          <a:xfrm>
            <a:off x="914400" y="897541"/>
            <a:ext cx="2057400" cy="2571750"/>
          </a:xfrm>
          <a:prstGeom prst="rect">
            <a:avLst/>
          </a:prstGeom>
          <a:blipFill>
            <a:blip r:embed="rId4" cstate="print"/>
            <a:stretch>
              <a:fillRect/>
            </a:stretch>
          </a:blipFill>
        </p:spPr>
        <p:txBody>
          <a:bodyPr wrap="square" lIns="0" tIns="0" rIns="0" bIns="0" rtlCol="0"/>
          <a:lstStyle/>
          <a:p>
            <a:endParaRPr sz="1350"/>
          </a:p>
        </p:txBody>
      </p:sp>
      <p:sp>
        <p:nvSpPr>
          <p:cNvPr id="6" name="object 6"/>
          <p:cNvSpPr/>
          <p:nvPr/>
        </p:nvSpPr>
        <p:spPr>
          <a:xfrm>
            <a:off x="914400" y="897541"/>
            <a:ext cx="2057400" cy="2571750"/>
          </a:xfrm>
          <a:custGeom>
            <a:avLst/>
            <a:gdLst/>
            <a:ahLst/>
            <a:cxnLst/>
            <a:rect l="l" t="t" r="r" b="b"/>
            <a:pathLst>
              <a:path w="2743200" h="3429000">
                <a:moveTo>
                  <a:pt x="0" y="3429000"/>
                </a:moveTo>
                <a:lnTo>
                  <a:pt x="2743200" y="3429000"/>
                </a:lnTo>
                <a:lnTo>
                  <a:pt x="2743200" y="0"/>
                </a:lnTo>
                <a:lnTo>
                  <a:pt x="0" y="0"/>
                </a:lnTo>
                <a:lnTo>
                  <a:pt x="0" y="3429000"/>
                </a:lnTo>
                <a:close/>
              </a:path>
            </a:pathLst>
          </a:custGeom>
          <a:ln w="9525">
            <a:solidFill>
              <a:srgbClr val="97B853"/>
            </a:solidFill>
          </a:ln>
        </p:spPr>
        <p:txBody>
          <a:bodyPr wrap="square" lIns="0" tIns="0" rIns="0" bIns="0" rtlCol="0"/>
          <a:lstStyle/>
          <a:p>
            <a:endParaRPr sz="1350"/>
          </a:p>
        </p:txBody>
      </p:sp>
      <p:sp>
        <p:nvSpPr>
          <p:cNvPr id="7" name="object 7"/>
          <p:cNvSpPr/>
          <p:nvPr/>
        </p:nvSpPr>
        <p:spPr>
          <a:xfrm>
            <a:off x="1050417" y="1012697"/>
            <a:ext cx="1842516" cy="601218"/>
          </a:xfrm>
          <a:prstGeom prst="rect">
            <a:avLst/>
          </a:prstGeom>
          <a:blipFill>
            <a:blip r:embed="rId5" cstate="print"/>
            <a:stretch>
              <a:fillRect/>
            </a:stretch>
          </a:blipFill>
        </p:spPr>
        <p:txBody>
          <a:bodyPr wrap="square" lIns="0" tIns="0" rIns="0" bIns="0" rtlCol="0"/>
          <a:lstStyle/>
          <a:p>
            <a:endParaRPr sz="1350"/>
          </a:p>
        </p:txBody>
      </p:sp>
      <p:sp>
        <p:nvSpPr>
          <p:cNvPr id="8" name="object 8"/>
          <p:cNvSpPr/>
          <p:nvPr/>
        </p:nvSpPr>
        <p:spPr>
          <a:xfrm>
            <a:off x="1029843" y="993266"/>
            <a:ext cx="1928241" cy="692658"/>
          </a:xfrm>
          <a:prstGeom prst="rect">
            <a:avLst/>
          </a:prstGeom>
          <a:blipFill>
            <a:blip r:embed="rId6" cstate="print"/>
            <a:stretch>
              <a:fillRect/>
            </a:stretch>
          </a:blipFill>
        </p:spPr>
        <p:txBody>
          <a:bodyPr wrap="square" lIns="0" tIns="0" rIns="0" bIns="0" rtlCol="0"/>
          <a:lstStyle/>
          <a:p>
            <a:endParaRPr sz="1350"/>
          </a:p>
        </p:txBody>
      </p:sp>
      <p:sp>
        <p:nvSpPr>
          <p:cNvPr id="9" name="object 9"/>
          <p:cNvSpPr/>
          <p:nvPr/>
        </p:nvSpPr>
        <p:spPr>
          <a:xfrm>
            <a:off x="1085850" y="1032900"/>
            <a:ext cx="1771650" cy="530914"/>
          </a:xfrm>
          <a:prstGeom prst="rect">
            <a:avLst/>
          </a:prstGeom>
          <a:blipFill>
            <a:blip r:embed="rId7" cstate="print"/>
            <a:stretch>
              <a:fillRect/>
            </a:stretch>
          </a:blipFill>
        </p:spPr>
        <p:txBody>
          <a:bodyPr wrap="square" lIns="0" tIns="0" rIns="0" bIns="0" rtlCol="0"/>
          <a:lstStyle/>
          <a:p>
            <a:endParaRPr sz="1350"/>
          </a:p>
        </p:txBody>
      </p:sp>
      <p:sp>
        <p:nvSpPr>
          <p:cNvPr id="10" name="object 10"/>
          <p:cNvSpPr txBox="1"/>
          <p:nvPr/>
        </p:nvSpPr>
        <p:spPr>
          <a:xfrm>
            <a:off x="1085850" y="1032900"/>
            <a:ext cx="1771650" cy="490038"/>
          </a:xfrm>
          <a:prstGeom prst="rect">
            <a:avLst/>
          </a:prstGeom>
          <a:ln w="9525">
            <a:solidFill>
              <a:srgbClr val="BD4A47"/>
            </a:solidFill>
          </a:ln>
        </p:spPr>
        <p:txBody>
          <a:bodyPr vert="horz" wrap="square" lIns="0" tIns="28099" rIns="0" bIns="0" rtlCol="0">
            <a:spAutoFit/>
          </a:bodyPr>
          <a:lstStyle/>
          <a:p>
            <a:pPr algn="ctr">
              <a:spcBef>
                <a:spcPts val="221"/>
              </a:spcBef>
            </a:pPr>
            <a:r>
              <a:rPr sz="1500" spc="-4" dirty="0">
                <a:solidFill>
                  <a:srgbClr val="0000FF"/>
                </a:solidFill>
                <a:latin typeface="Times New Roman"/>
                <a:cs typeface="Times New Roman"/>
              </a:rPr>
              <a:t>D</a:t>
            </a:r>
            <a:r>
              <a:rPr sz="1200" spc="-4" dirty="0">
                <a:solidFill>
                  <a:srgbClr val="0000FF"/>
                </a:solidFill>
                <a:latin typeface="Times New Roman"/>
                <a:cs typeface="Times New Roman"/>
              </a:rPr>
              <a:t>URING </a:t>
            </a:r>
            <a:r>
              <a:rPr sz="1500" spc="-4" dirty="0">
                <a:solidFill>
                  <a:srgbClr val="0000FF"/>
                </a:solidFill>
                <a:latin typeface="Times New Roman"/>
                <a:cs typeface="Times New Roman"/>
              </a:rPr>
              <a:t>P</a:t>
            </a:r>
            <a:r>
              <a:rPr sz="1200" spc="-4" dirty="0">
                <a:solidFill>
                  <a:srgbClr val="0000FF"/>
                </a:solidFill>
                <a:latin typeface="Times New Roman"/>
                <a:cs typeface="Times New Roman"/>
              </a:rPr>
              <a:t>ROCESS</a:t>
            </a:r>
            <a:r>
              <a:rPr sz="1200" spc="113" dirty="0">
                <a:solidFill>
                  <a:srgbClr val="0000FF"/>
                </a:solidFill>
                <a:latin typeface="Times New Roman"/>
                <a:cs typeface="Times New Roman"/>
              </a:rPr>
              <a:t> </a:t>
            </a:r>
            <a:r>
              <a:rPr sz="1200" spc="-8" dirty="0">
                <a:solidFill>
                  <a:srgbClr val="0000FF"/>
                </a:solidFill>
                <a:latin typeface="Times New Roman"/>
                <a:cs typeface="Times New Roman"/>
              </a:rPr>
              <a:t>OF</a:t>
            </a:r>
            <a:endParaRPr sz="1200">
              <a:latin typeface="Times New Roman"/>
              <a:cs typeface="Times New Roman"/>
            </a:endParaRPr>
          </a:p>
          <a:p>
            <a:pPr algn="ctr">
              <a:lnSpc>
                <a:spcPct val="100000"/>
              </a:lnSpc>
            </a:pPr>
            <a:r>
              <a:rPr sz="1500" spc="-4" dirty="0">
                <a:solidFill>
                  <a:srgbClr val="0000FF"/>
                </a:solidFill>
                <a:latin typeface="Times New Roman"/>
                <a:cs typeface="Times New Roman"/>
              </a:rPr>
              <a:t>E</a:t>
            </a:r>
            <a:r>
              <a:rPr sz="1200" spc="-4" dirty="0">
                <a:solidFill>
                  <a:srgbClr val="0000FF"/>
                </a:solidFill>
                <a:latin typeface="Times New Roman"/>
                <a:cs typeface="Times New Roman"/>
              </a:rPr>
              <a:t>XTRACTION</a:t>
            </a:r>
            <a:endParaRPr sz="1200">
              <a:latin typeface="Times New Roman"/>
              <a:cs typeface="Times New Roman"/>
            </a:endParaRPr>
          </a:p>
        </p:txBody>
      </p:sp>
      <p:sp>
        <p:nvSpPr>
          <p:cNvPr id="11" name="object 11"/>
          <p:cNvSpPr/>
          <p:nvPr/>
        </p:nvSpPr>
        <p:spPr>
          <a:xfrm>
            <a:off x="936116" y="1666494"/>
            <a:ext cx="2013966" cy="348615"/>
          </a:xfrm>
          <a:prstGeom prst="rect">
            <a:avLst/>
          </a:prstGeom>
          <a:blipFill>
            <a:blip r:embed="rId8" cstate="print"/>
            <a:stretch>
              <a:fillRect/>
            </a:stretch>
          </a:blipFill>
        </p:spPr>
        <p:txBody>
          <a:bodyPr wrap="square" lIns="0" tIns="0" rIns="0" bIns="0" rtlCol="0"/>
          <a:lstStyle/>
          <a:p>
            <a:endParaRPr sz="1350"/>
          </a:p>
        </p:txBody>
      </p:sp>
      <p:sp>
        <p:nvSpPr>
          <p:cNvPr id="12" name="object 12"/>
          <p:cNvSpPr/>
          <p:nvPr/>
        </p:nvSpPr>
        <p:spPr>
          <a:xfrm>
            <a:off x="908685" y="1652779"/>
            <a:ext cx="2109978" cy="424052"/>
          </a:xfrm>
          <a:prstGeom prst="rect">
            <a:avLst/>
          </a:prstGeom>
          <a:blipFill>
            <a:blip r:embed="rId9" cstate="print"/>
            <a:stretch>
              <a:fillRect/>
            </a:stretch>
          </a:blipFill>
        </p:spPr>
        <p:txBody>
          <a:bodyPr wrap="square" lIns="0" tIns="0" rIns="0" bIns="0" rtlCol="0"/>
          <a:lstStyle/>
          <a:p>
            <a:endParaRPr sz="1350"/>
          </a:p>
        </p:txBody>
      </p:sp>
      <p:sp>
        <p:nvSpPr>
          <p:cNvPr id="13" name="object 13"/>
          <p:cNvSpPr/>
          <p:nvPr/>
        </p:nvSpPr>
        <p:spPr>
          <a:xfrm>
            <a:off x="971550" y="1687249"/>
            <a:ext cx="1943100" cy="276996"/>
          </a:xfrm>
          <a:prstGeom prst="rect">
            <a:avLst/>
          </a:prstGeom>
          <a:blipFill>
            <a:blip r:embed="rId10" cstate="print"/>
            <a:stretch>
              <a:fillRect/>
            </a:stretch>
          </a:blipFill>
        </p:spPr>
        <p:txBody>
          <a:bodyPr wrap="square" lIns="0" tIns="0" rIns="0" bIns="0" rtlCol="0"/>
          <a:lstStyle/>
          <a:p>
            <a:endParaRPr sz="1350"/>
          </a:p>
        </p:txBody>
      </p:sp>
      <p:sp>
        <p:nvSpPr>
          <p:cNvPr id="14" name="object 14"/>
          <p:cNvSpPr/>
          <p:nvPr/>
        </p:nvSpPr>
        <p:spPr>
          <a:xfrm>
            <a:off x="936116" y="1943100"/>
            <a:ext cx="2013966" cy="348615"/>
          </a:xfrm>
          <a:prstGeom prst="rect">
            <a:avLst/>
          </a:prstGeom>
          <a:blipFill>
            <a:blip r:embed="rId11" cstate="print"/>
            <a:stretch>
              <a:fillRect/>
            </a:stretch>
          </a:blipFill>
        </p:spPr>
        <p:txBody>
          <a:bodyPr wrap="square" lIns="0" tIns="0" rIns="0" bIns="0" rtlCol="0"/>
          <a:lstStyle/>
          <a:p>
            <a:endParaRPr sz="1350"/>
          </a:p>
        </p:txBody>
      </p:sp>
      <p:sp>
        <p:nvSpPr>
          <p:cNvPr id="15" name="object 15"/>
          <p:cNvSpPr/>
          <p:nvPr/>
        </p:nvSpPr>
        <p:spPr>
          <a:xfrm>
            <a:off x="958977" y="1930527"/>
            <a:ext cx="2010537" cy="424052"/>
          </a:xfrm>
          <a:prstGeom prst="rect">
            <a:avLst/>
          </a:prstGeom>
          <a:blipFill>
            <a:blip r:embed="rId12" cstate="print"/>
            <a:stretch>
              <a:fillRect/>
            </a:stretch>
          </a:blipFill>
        </p:spPr>
        <p:txBody>
          <a:bodyPr wrap="square" lIns="0" tIns="0" rIns="0" bIns="0" rtlCol="0"/>
          <a:lstStyle/>
          <a:p>
            <a:endParaRPr sz="1350"/>
          </a:p>
        </p:txBody>
      </p:sp>
      <p:sp>
        <p:nvSpPr>
          <p:cNvPr id="16" name="object 16"/>
          <p:cNvSpPr/>
          <p:nvPr/>
        </p:nvSpPr>
        <p:spPr>
          <a:xfrm>
            <a:off x="971550" y="1964236"/>
            <a:ext cx="1943100" cy="276996"/>
          </a:xfrm>
          <a:prstGeom prst="rect">
            <a:avLst/>
          </a:prstGeom>
          <a:blipFill>
            <a:blip r:embed="rId13" cstate="print"/>
            <a:stretch>
              <a:fillRect/>
            </a:stretch>
          </a:blipFill>
        </p:spPr>
        <p:txBody>
          <a:bodyPr wrap="square" lIns="0" tIns="0" rIns="0" bIns="0" rtlCol="0"/>
          <a:lstStyle/>
          <a:p>
            <a:endParaRPr sz="1350"/>
          </a:p>
        </p:txBody>
      </p:sp>
      <p:sp>
        <p:nvSpPr>
          <p:cNvPr id="17" name="object 17"/>
          <p:cNvSpPr/>
          <p:nvPr/>
        </p:nvSpPr>
        <p:spPr>
          <a:xfrm>
            <a:off x="936116" y="2220849"/>
            <a:ext cx="2013966" cy="347472"/>
          </a:xfrm>
          <a:prstGeom prst="rect">
            <a:avLst/>
          </a:prstGeom>
          <a:blipFill>
            <a:blip r:embed="rId14" cstate="print"/>
            <a:stretch>
              <a:fillRect/>
            </a:stretch>
          </a:blipFill>
        </p:spPr>
        <p:txBody>
          <a:bodyPr wrap="square" lIns="0" tIns="0" rIns="0" bIns="0" rtlCol="0"/>
          <a:lstStyle/>
          <a:p>
            <a:endParaRPr sz="1350"/>
          </a:p>
        </p:txBody>
      </p:sp>
      <p:sp>
        <p:nvSpPr>
          <p:cNvPr id="18" name="object 18"/>
          <p:cNvSpPr/>
          <p:nvPr/>
        </p:nvSpPr>
        <p:spPr>
          <a:xfrm>
            <a:off x="1148715" y="2207134"/>
            <a:ext cx="1631061" cy="424052"/>
          </a:xfrm>
          <a:prstGeom prst="rect">
            <a:avLst/>
          </a:prstGeom>
          <a:blipFill>
            <a:blip r:embed="rId15" cstate="print"/>
            <a:stretch>
              <a:fillRect/>
            </a:stretch>
          </a:blipFill>
        </p:spPr>
        <p:txBody>
          <a:bodyPr wrap="square" lIns="0" tIns="0" rIns="0" bIns="0" rtlCol="0"/>
          <a:lstStyle/>
          <a:p>
            <a:endParaRPr sz="1350"/>
          </a:p>
        </p:txBody>
      </p:sp>
      <p:sp>
        <p:nvSpPr>
          <p:cNvPr id="19" name="object 19"/>
          <p:cNvSpPr/>
          <p:nvPr/>
        </p:nvSpPr>
        <p:spPr>
          <a:xfrm>
            <a:off x="971550" y="2241223"/>
            <a:ext cx="1943100" cy="276996"/>
          </a:xfrm>
          <a:prstGeom prst="rect">
            <a:avLst/>
          </a:prstGeom>
          <a:blipFill>
            <a:blip r:embed="rId10" cstate="print"/>
            <a:stretch>
              <a:fillRect/>
            </a:stretch>
          </a:blipFill>
        </p:spPr>
        <p:txBody>
          <a:bodyPr wrap="square" lIns="0" tIns="0" rIns="0" bIns="0" rtlCol="0"/>
          <a:lstStyle/>
          <a:p>
            <a:endParaRPr sz="1350"/>
          </a:p>
        </p:txBody>
      </p:sp>
      <p:sp>
        <p:nvSpPr>
          <p:cNvPr id="20" name="object 20"/>
          <p:cNvSpPr/>
          <p:nvPr/>
        </p:nvSpPr>
        <p:spPr>
          <a:xfrm>
            <a:off x="936116" y="2497455"/>
            <a:ext cx="2013966" cy="348615"/>
          </a:xfrm>
          <a:prstGeom prst="rect">
            <a:avLst/>
          </a:prstGeom>
          <a:blipFill>
            <a:blip r:embed="rId8" cstate="print"/>
            <a:stretch>
              <a:fillRect/>
            </a:stretch>
          </a:blipFill>
        </p:spPr>
        <p:txBody>
          <a:bodyPr wrap="square" lIns="0" tIns="0" rIns="0" bIns="0" rtlCol="0"/>
          <a:lstStyle/>
          <a:p>
            <a:endParaRPr sz="1350"/>
          </a:p>
        </p:txBody>
      </p:sp>
      <p:sp>
        <p:nvSpPr>
          <p:cNvPr id="21" name="object 21"/>
          <p:cNvSpPr/>
          <p:nvPr/>
        </p:nvSpPr>
        <p:spPr>
          <a:xfrm>
            <a:off x="1386459" y="2483739"/>
            <a:ext cx="1155573" cy="424053"/>
          </a:xfrm>
          <a:prstGeom prst="rect">
            <a:avLst/>
          </a:prstGeom>
          <a:blipFill>
            <a:blip r:embed="rId16" cstate="print"/>
            <a:stretch>
              <a:fillRect/>
            </a:stretch>
          </a:blipFill>
        </p:spPr>
        <p:txBody>
          <a:bodyPr wrap="square" lIns="0" tIns="0" rIns="0" bIns="0" rtlCol="0"/>
          <a:lstStyle/>
          <a:p>
            <a:endParaRPr sz="1350"/>
          </a:p>
        </p:txBody>
      </p:sp>
      <p:sp>
        <p:nvSpPr>
          <p:cNvPr id="22" name="object 22"/>
          <p:cNvSpPr/>
          <p:nvPr/>
        </p:nvSpPr>
        <p:spPr>
          <a:xfrm>
            <a:off x="971550" y="2518210"/>
            <a:ext cx="1943100" cy="276996"/>
          </a:xfrm>
          <a:prstGeom prst="rect">
            <a:avLst/>
          </a:prstGeom>
          <a:blipFill>
            <a:blip r:embed="rId17" cstate="print"/>
            <a:stretch>
              <a:fillRect/>
            </a:stretch>
          </a:blipFill>
        </p:spPr>
        <p:txBody>
          <a:bodyPr wrap="square" lIns="0" tIns="0" rIns="0" bIns="0" rtlCol="0"/>
          <a:lstStyle/>
          <a:p>
            <a:endParaRPr sz="1350"/>
          </a:p>
        </p:txBody>
      </p:sp>
      <p:sp>
        <p:nvSpPr>
          <p:cNvPr id="23" name="object 23"/>
          <p:cNvSpPr/>
          <p:nvPr/>
        </p:nvSpPr>
        <p:spPr>
          <a:xfrm>
            <a:off x="936116" y="2775204"/>
            <a:ext cx="2013966" cy="347471"/>
          </a:xfrm>
          <a:prstGeom prst="rect">
            <a:avLst/>
          </a:prstGeom>
          <a:blipFill>
            <a:blip r:embed="rId18" cstate="print"/>
            <a:stretch>
              <a:fillRect/>
            </a:stretch>
          </a:blipFill>
        </p:spPr>
        <p:txBody>
          <a:bodyPr wrap="square" lIns="0" tIns="0" rIns="0" bIns="0" rtlCol="0"/>
          <a:lstStyle/>
          <a:p>
            <a:endParaRPr sz="1350"/>
          </a:p>
        </p:txBody>
      </p:sp>
      <p:sp>
        <p:nvSpPr>
          <p:cNvPr id="24" name="object 24"/>
          <p:cNvSpPr/>
          <p:nvPr/>
        </p:nvSpPr>
        <p:spPr>
          <a:xfrm>
            <a:off x="1091565" y="2761488"/>
            <a:ext cx="1744218" cy="424053"/>
          </a:xfrm>
          <a:prstGeom prst="rect">
            <a:avLst/>
          </a:prstGeom>
          <a:blipFill>
            <a:blip r:embed="rId19" cstate="print"/>
            <a:stretch>
              <a:fillRect/>
            </a:stretch>
          </a:blipFill>
        </p:spPr>
        <p:txBody>
          <a:bodyPr wrap="square" lIns="0" tIns="0" rIns="0" bIns="0" rtlCol="0"/>
          <a:lstStyle/>
          <a:p>
            <a:endParaRPr sz="1350"/>
          </a:p>
        </p:txBody>
      </p:sp>
      <p:sp>
        <p:nvSpPr>
          <p:cNvPr id="25" name="object 25"/>
          <p:cNvSpPr/>
          <p:nvPr/>
        </p:nvSpPr>
        <p:spPr>
          <a:xfrm>
            <a:off x="971550" y="2795197"/>
            <a:ext cx="1943100" cy="276996"/>
          </a:xfrm>
          <a:prstGeom prst="rect">
            <a:avLst/>
          </a:prstGeom>
          <a:blipFill>
            <a:blip r:embed="rId20" cstate="print"/>
            <a:stretch>
              <a:fillRect/>
            </a:stretch>
          </a:blipFill>
        </p:spPr>
        <p:txBody>
          <a:bodyPr wrap="square" lIns="0" tIns="0" rIns="0" bIns="0" rtlCol="0"/>
          <a:lstStyle/>
          <a:p>
            <a:endParaRPr sz="1350"/>
          </a:p>
        </p:txBody>
      </p:sp>
      <p:graphicFrame>
        <p:nvGraphicFramePr>
          <p:cNvPr id="26" name="object 26"/>
          <p:cNvGraphicFramePr>
            <a:graphicFrameLocks noGrp="1"/>
          </p:cNvGraphicFramePr>
          <p:nvPr/>
        </p:nvGraphicFramePr>
        <p:xfrm>
          <a:off x="967978" y="1683677"/>
          <a:ext cx="1943100" cy="1383505"/>
        </p:xfrm>
        <a:graphic>
          <a:graphicData uri="http://schemas.openxmlformats.org/drawingml/2006/table">
            <a:tbl>
              <a:tblPr firstRow="1" bandRow="1">
                <a:tableStyleId>{2D5ABB26-0587-4C30-8999-92F81FD0307C}</a:tableStyleId>
              </a:tblPr>
              <a:tblGrid>
                <a:gridCol w="1943100">
                  <a:extLst>
                    <a:ext uri="{9D8B030D-6E8A-4147-A177-3AD203B41FA5}">
                      <a16:colId xmlns:a16="http://schemas.microsoft.com/office/drawing/2014/main" val="20000"/>
                    </a:ext>
                  </a:extLst>
                </a:gridCol>
              </a:tblGrid>
              <a:tr h="276701">
                <a:tc>
                  <a:txBody>
                    <a:bodyPr/>
                    <a:lstStyle/>
                    <a:p>
                      <a:pPr marL="5080" algn="ctr">
                        <a:lnSpc>
                          <a:spcPct val="100000"/>
                        </a:lnSpc>
                        <a:spcBef>
                          <a:spcPts val="300"/>
                        </a:spcBef>
                      </a:pPr>
                      <a:r>
                        <a:rPr sz="1400" dirty="0">
                          <a:solidFill>
                            <a:srgbClr val="0000FF"/>
                          </a:solidFill>
                          <a:latin typeface="Times New Roman"/>
                          <a:cs typeface="Times New Roman"/>
                        </a:rPr>
                        <a:t>Initial Conversion of</a:t>
                      </a:r>
                      <a:r>
                        <a:rPr sz="1400" spc="-60" dirty="0">
                          <a:solidFill>
                            <a:srgbClr val="0000FF"/>
                          </a:solidFill>
                          <a:latin typeface="Times New Roman"/>
                          <a:cs typeface="Times New Roman"/>
                        </a:rPr>
                        <a:t> </a:t>
                      </a:r>
                      <a:r>
                        <a:rPr sz="1400" spc="-5" dirty="0">
                          <a:solidFill>
                            <a:srgbClr val="0000FF"/>
                          </a:solidFill>
                          <a:latin typeface="Times New Roman"/>
                          <a:cs typeface="Times New Roman"/>
                        </a:rPr>
                        <a:t>Data</a:t>
                      </a:r>
                      <a:endParaRPr sz="1400">
                        <a:latin typeface="Times New Roman"/>
                        <a:cs typeface="Times New Roman"/>
                      </a:endParaRPr>
                    </a:p>
                  </a:txBody>
                  <a:tcPr marL="0" marR="0" marT="28575" marB="0">
                    <a:lnL w="9525">
                      <a:solidFill>
                        <a:srgbClr val="46AAC5"/>
                      </a:solidFill>
                      <a:prstDash val="solid"/>
                    </a:lnL>
                    <a:lnR w="9525">
                      <a:solidFill>
                        <a:srgbClr val="46AAC5"/>
                      </a:solidFill>
                      <a:prstDash val="solid"/>
                    </a:lnR>
                    <a:lnT w="9525">
                      <a:solidFill>
                        <a:srgbClr val="46AAC5"/>
                      </a:solidFill>
                      <a:prstDash val="solid"/>
                    </a:lnT>
                    <a:lnB w="12700">
                      <a:solidFill>
                        <a:srgbClr val="46AAC5"/>
                      </a:solidFill>
                      <a:prstDash val="solid"/>
                    </a:lnB>
                  </a:tcPr>
                </a:tc>
                <a:extLst>
                  <a:ext uri="{0D108BD9-81ED-4DB2-BD59-A6C34878D82A}">
                    <a16:rowId xmlns:a16="http://schemas.microsoft.com/office/drawing/2014/main" val="10000"/>
                  </a:ext>
                </a:extLst>
              </a:tr>
              <a:tr h="276701">
                <a:tc>
                  <a:txBody>
                    <a:bodyPr/>
                    <a:lstStyle/>
                    <a:p>
                      <a:pPr marL="8255" algn="ctr">
                        <a:lnSpc>
                          <a:spcPct val="100000"/>
                        </a:lnSpc>
                        <a:spcBef>
                          <a:spcPts val="305"/>
                        </a:spcBef>
                      </a:pPr>
                      <a:r>
                        <a:rPr sz="1400" spc="-5" dirty="0">
                          <a:solidFill>
                            <a:srgbClr val="0000FF"/>
                          </a:solidFill>
                          <a:latin typeface="Times New Roman"/>
                          <a:cs typeface="Times New Roman"/>
                        </a:rPr>
                        <a:t>Consolidation of</a:t>
                      </a:r>
                      <a:r>
                        <a:rPr sz="1400" spc="-15" dirty="0">
                          <a:solidFill>
                            <a:srgbClr val="0000FF"/>
                          </a:solidFill>
                          <a:latin typeface="Times New Roman"/>
                          <a:cs typeface="Times New Roman"/>
                        </a:rPr>
                        <a:t> </a:t>
                      </a:r>
                      <a:r>
                        <a:rPr sz="1400" dirty="0">
                          <a:solidFill>
                            <a:srgbClr val="0000FF"/>
                          </a:solidFill>
                          <a:latin typeface="Times New Roman"/>
                          <a:cs typeface="Times New Roman"/>
                        </a:rPr>
                        <a:t>System</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12700">
                      <a:solidFill>
                        <a:srgbClr val="46AAC5"/>
                      </a:solidFill>
                      <a:prstDash val="solid"/>
                    </a:lnT>
                    <a:lnB w="12700">
                      <a:solidFill>
                        <a:srgbClr val="46AAC5"/>
                      </a:solidFill>
                      <a:prstDash val="solid"/>
                    </a:lnB>
                  </a:tcPr>
                </a:tc>
                <a:extLst>
                  <a:ext uri="{0D108BD9-81ED-4DB2-BD59-A6C34878D82A}">
                    <a16:rowId xmlns:a16="http://schemas.microsoft.com/office/drawing/2014/main" val="10001"/>
                  </a:ext>
                </a:extLst>
              </a:tr>
              <a:tr h="276701">
                <a:tc>
                  <a:txBody>
                    <a:bodyPr/>
                    <a:lstStyle/>
                    <a:p>
                      <a:pPr marL="5080" algn="ctr">
                        <a:lnSpc>
                          <a:spcPct val="100000"/>
                        </a:lnSpc>
                        <a:spcBef>
                          <a:spcPts val="305"/>
                        </a:spcBef>
                      </a:pPr>
                      <a:r>
                        <a:rPr sz="1400" spc="-5" dirty="0">
                          <a:solidFill>
                            <a:srgbClr val="0000FF"/>
                          </a:solidFill>
                          <a:latin typeface="Times New Roman"/>
                          <a:cs typeface="Times New Roman"/>
                        </a:rPr>
                        <a:t>Manual Data</a:t>
                      </a:r>
                      <a:r>
                        <a:rPr sz="1400" spc="-10" dirty="0">
                          <a:solidFill>
                            <a:srgbClr val="0000FF"/>
                          </a:solidFill>
                          <a:latin typeface="Times New Roman"/>
                          <a:cs typeface="Times New Roman"/>
                        </a:rPr>
                        <a:t> </a:t>
                      </a:r>
                      <a:r>
                        <a:rPr sz="1400" dirty="0">
                          <a:solidFill>
                            <a:srgbClr val="0000FF"/>
                          </a:solidFill>
                          <a:latin typeface="Times New Roman"/>
                          <a:cs typeface="Times New Roman"/>
                        </a:rPr>
                        <a:t>Entry</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12700">
                      <a:solidFill>
                        <a:srgbClr val="46AAC5"/>
                      </a:solidFill>
                      <a:prstDash val="solid"/>
                    </a:lnT>
                    <a:lnB w="12700">
                      <a:solidFill>
                        <a:srgbClr val="46AAC5"/>
                      </a:solidFill>
                      <a:prstDash val="solid"/>
                    </a:lnB>
                  </a:tcPr>
                </a:tc>
                <a:extLst>
                  <a:ext uri="{0D108BD9-81ED-4DB2-BD59-A6C34878D82A}">
                    <a16:rowId xmlns:a16="http://schemas.microsoft.com/office/drawing/2014/main" val="10002"/>
                  </a:ext>
                </a:extLst>
              </a:tr>
              <a:tr h="276701">
                <a:tc>
                  <a:txBody>
                    <a:bodyPr/>
                    <a:lstStyle/>
                    <a:p>
                      <a:pPr marL="8890" algn="ctr">
                        <a:lnSpc>
                          <a:spcPct val="100000"/>
                        </a:lnSpc>
                        <a:spcBef>
                          <a:spcPts val="305"/>
                        </a:spcBef>
                      </a:pPr>
                      <a:r>
                        <a:rPr sz="1400" dirty="0">
                          <a:solidFill>
                            <a:srgbClr val="0000FF"/>
                          </a:solidFill>
                          <a:latin typeface="Times New Roman"/>
                          <a:cs typeface="Times New Roman"/>
                        </a:rPr>
                        <a:t>Batch</a:t>
                      </a:r>
                      <a:r>
                        <a:rPr sz="1400" spc="-20" dirty="0">
                          <a:solidFill>
                            <a:srgbClr val="0000FF"/>
                          </a:solidFill>
                          <a:latin typeface="Times New Roman"/>
                          <a:cs typeface="Times New Roman"/>
                        </a:rPr>
                        <a:t> </a:t>
                      </a:r>
                      <a:r>
                        <a:rPr sz="1400" spc="-5" dirty="0">
                          <a:solidFill>
                            <a:srgbClr val="0000FF"/>
                          </a:solidFill>
                          <a:latin typeface="Times New Roman"/>
                          <a:cs typeface="Times New Roman"/>
                        </a:rPr>
                        <a:t>Feeds</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12700">
                      <a:solidFill>
                        <a:srgbClr val="46AAC5"/>
                      </a:solidFill>
                      <a:prstDash val="solid"/>
                    </a:lnT>
                    <a:lnB w="12700">
                      <a:solidFill>
                        <a:srgbClr val="46AAC5"/>
                      </a:solidFill>
                      <a:prstDash val="solid"/>
                    </a:lnB>
                  </a:tcPr>
                </a:tc>
                <a:extLst>
                  <a:ext uri="{0D108BD9-81ED-4DB2-BD59-A6C34878D82A}">
                    <a16:rowId xmlns:a16="http://schemas.microsoft.com/office/drawing/2014/main" val="10003"/>
                  </a:ext>
                </a:extLst>
              </a:tr>
              <a:tr h="276701">
                <a:tc>
                  <a:txBody>
                    <a:bodyPr/>
                    <a:lstStyle/>
                    <a:p>
                      <a:pPr marL="6985" algn="ctr">
                        <a:lnSpc>
                          <a:spcPct val="100000"/>
                        </a:lnSpc>
                        <a:spcBef>
                          <a:spcPts val="305"/>
                        </a:spcBef>
                      </a:pPr>
                      <a:r>
                        <a:rPr sz="1400" dirty="0">
                          <a:solidFill>
                            <a:srgbClr val="0000FF"/>
                          </a:solidFill>
                          <a:latin typeface="Times New Roman"/>
                          <a:cs typeface="Times New Roman"/>
                        </a:rPr>
                        <a:t>Real </a:t>
                      </a:r>
                      <a:r>
                        <a:rPr sz="1400" spc="-15" dirty="0">
                          <a:solidFill>
                            <a:srgbClr val="0000FF"/>
                          </a:solidFill>
                          <a:latin typeface="Times New Roman"/>
                          <a:cs typeface="Times New Roman"/>
                        </a:rPr>
                        <a:t>Time</a:t>
                      </a:r>
                      <a:r>
                        <a:rPr sz="1400" spc="-60" dirty="0">
                          <a:solidFill>
                            <a:srgbClr val="0000FF"/>
                          </a:solidFill>
                          <a:latin typeface="Times New Roman"/>
                          <a:cs typeface="Times New Roman"/>
                        </a:rPr>
                        <a:t> </a:t>
                      </a:r>
                      <a:r>
                        <a:rPr sz="1400" spc="-5" dirty="0">
                          <a:solidFill>
                            <a:srgbClr val="0000FF"/>
                          </a:solidFill>
                          <a:latin typeface="Times New Roman"/>
                          <a:cs typeface="Times New Roman"/>
                        </a:rPr>
                        <a:t>Interfaces</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12700">
                      <a:solidFill>
                        <a:srgbClr val="46AAC5"/>
                      </a:solidFill>
                      <a:prstDash val="solid"/>
                    </a:lnT>
                    <a:lnB w="9525">
                      <a:solidFill>
                        <a:srgbClr val="46AAC5"/>
                      </a:solidFill>
                      <a:prstDash val="solid"/>
                    </a:lnB>
                  </a:tcPr>
                </a:tc>
                <a:extLst>
                  <a:ext uri="{0D108BD9-81ED-4DB2-BD59-A6C34878D82A}">
                    <a16:rowId xmlns:a16="http://schemas.microsoft.com/office/drawing/2014/main" val="10004"/>
                  </a:ext>
                </a:extLst>
              </a:tr>
            </a:tbl>
          </a:graphicData>
        </a:graphic>
      </p:graphicFrame>
      <p:sp>
        <p:nvSpPr>
          <p:cNvPr id="27" name="object 27"/>
          <p:cNvSpPr/>
          <p:nvPr/>
        </p:nvSpPr>
        <p:spPr>
          <a:xfrm>
            <a:off x="6079617" y="876681"/>
            <a:ext cx="2185416" cy="2642616"/>
          </a:xfrm>
          <a:prstGeom prst="rect">
            <a:avLst/>
          </a:prstGeom>
          <a:blipFill>
            <a:blip r:embed="rId21" cstate="print"/>
            <a:stretch>
              <a:fillRect/>
            </a:stretch>
          </a:blipFill>
        </p:spPr>
        <p:txBody>
          <a:bodyPr wrap="square" lIns="0" tIns="0" rIns="0" bIns="0" rtlCol="0"/>
          <a:lstStyle/>
          <a:p>
            <a:endParaRPr sz="1350"/>
          </a:p>
        </p:txBody>
      </p:sp>
      <p:sp>
        <p:nvSpPr>
          <p:cNvPr id="28" name="object 28"/>
          <p:cNvSpPr/>
          <p:nvPr/>
        </p:nvSpPr>
        <p:spPr>
          <a:xfrm>
            <a:off x="6115050" y="897541"/>
            <a:ext cx="2114550" cy="2571750"/>
          </a:xfrm>
          <a:prstGeom prst="rect">
            <a:avLst/>
          </a:prstGeom>
          <a:blipFill>
            <a:blip r:embed="rId22" cstate="print"/>
            <a:stretch>
              <a:fillRect/>
            </a:stretch>
          </a:blipFill>
        </p:spPr>
        <p:txBody>
          <a:bodyPr wrap="square" lIns="0" tIns="0" rIns="0" bIns="0" rtlCol="0"/>
          <a:lstStyle/>
          <a:p>
            <a:endParaRPr sz="1350"/>
          </a:p>
        </p:txBody>
      </p:sp>
      <p:sp>
        <p:nvSpPr>
          <p:cNvPr id="29" name="object 29"/>
          <p:cNvSpPr/>
          <p:nvPr/>
        </p:nvSpPr>
        <p:spPr>
          <a:xfrm>
            <a:off x="6115050" y="897541"/>
            <a:ext cx="2114550" cy="2571750"/>
          </a:xfrm>
          <a:custGeom>
            <a:avLst/>
            <a:gdLst/>
            <a:ahLst/>
            <a:cxnLst/>
            <a:rect l="l" t="t" r="r" b="b"/>
            <a:pathLst>
              <a:path w="2819400" h="3429000">
                <a:moveTo>
                  <a:pt x="0" y="3429000"/>
                </a:moveTo>
                <a:lnTo>
                  <a:pt x="2819400" y="3429000"/>
                </a:lnTo>
                <a:lnTo>
                  <a:pt x="2819400" y="0"/>
                </a:lnTo>
                <a:lnTo>
                  <a:pt x="0" y="0"/>
                </a:lnTo>
                <a:lnTo>
                  <a:pt x="0" y="3429000"/>
                </a:lnTo>
                <a:close/>
              </a:path>
            </a:pathLst>
          </a:custGeom>
          <a:ln w="9525">
            <a:solidFill>
              <a:srgbClr val="97B853"/>
            </a:solidFill>
          </a:ln>
        </p:spPr>
        <p:txBody>
          <a:bodyPr wrap="square" lIns="0" tIns="0" rIns="0" bIns="0" rtlCol="0"/>
          <a:lstStyle/>
          <a:p>
            <a:endParaRPr sz="1350"/>
          </a:p>
        </p:txBody>
      </p:sp>
      <p:sp>
        <p:nvSpPr>
          <p:cNvPr id="30" name="object 30"/>
          <p:cNvSpPr/>
          <p:nvPr/>
        </p:nvSpPr>
        <p:spPr>
          <a:xfrm>
            <a:off x="6201917" y="990981"/>
            <a:ext cx="1891665" cy="833247"/>
          </a:xfrm>
          <a:prstGeom prst="rect">
            <a:avLst/>
          </a:prstGeom>
          <a:blipFill>
            <a:blip r:embed="rId23" cstate="print"/>
            <a:stretch>
              <a:fillRect/>
            </a:stretch>
          </a:blipFill>
        </p:spPr>
        <p:txBody>
          <a:bodyPr wrap="square" lIns="0" tIns="0" rIns="0" bIns="0" rtlCol="0"/>
          <a:lstStyle/>
          <a:p>
            <a:endParaRPr sz="1350"/>
          </a:p>
        </p:txBody>
      </p:sp>
      <p:sp>
        <p:nvSpPr>
          <p:cNvPr id="31" name="object 31"/>
          <p:cNvSpPr/>
          <p:nvPr/>
        </p:nvSpPr>
        <p:spPr>
          <a:xfrm>
            <a:off x="6172200" y="971550"/>
            <a:ext cx="1999107" cy="921258"/>
          </a:xfrm>
          <a:prstGeom prst="rect">
            <a:avLst/>
          </a:prstGeom>
          <a:blipFill>
            <a:blip r:embed="rId24" cstate="print"/>
            <a:stretch>
              <a:fillRect/>
            </a:stretch>
          </a:blipFill>
        </p:spPr>
        <p:txBody>
          <a:bodyPr wrap="square" lIns="0" tIns="0" rIns="0" bIns="0" rtlCol="0"/>
          <a:lstStyle/>
          <a:p>
            <a:endParaRPr sz="1350"/>
          </a:p>
        </p:txBody>
      </p:sp>
      <p:sp>
        <p:nvSpPr>
          <p:cNvPr id="32" name="object 32"/>
          <p:cNvSpPr/>
          <p:nvPr/>
        </p:nvSpPr>
        <p:spPr>
          <a:xfrm>
            <a:off x="6237256" y="1011812"/>
            <a:ext cx="1820894" cy="761743"/>
          </a:xfrm>
          <a:prstGeom prst="rect">
            <a:avLst/>
          </a:prstGeom>
          <a:blipFill>
            <a:blip r:embed="rId25" cstate="print"/>
            <a:stretch>
              <a:fillRect/>
            </a:stretch>
          </a:blipFill>
        </p:spPr>
        <p:txBody>
          <a:bodyPr wrap="square" lIns="0" tIns="0" rIns="0" bIns="0" rtlCol="0"/>
          <a:lstStyle/>
          <a:p>
            <a:endParaRPr sz="1350"/>
          </a:p>
        </p:txBody>
      </p:sp>
      <p:sp>
        <p:nvSpPr>
          <p:cNvPr id="33" name="object 33"/>
          <p:cNvSpPr txBox="1"/>
          <p:nvPr/>
        </p:nvSpPr>
        <p:spPr>
          <a:xfrm>
            <a:off x="6237256" y="1011812"/>
            <a:ext cx="1821180" cy="720871"/>
          </a:xfrm>
          <a:prstGeom prst="rect">
            <a:avLst/>
          </a:prstGeom>
          <a:ln w="9525">
            <a:solidFill>
              <a:srgbClr val="BD4A47"/>
            </a:solidFill>
          </a:ln>
        </p:spPr>
        <p:txBody>
          <a:bodyPr vert="horz" wrap="square" lIns="0" tIns="28099" rIns="0" bIns="0" rtlCol="0">
            <a:spAutoFit/>
          </a:bodyPr>
          <a:lstStyle/>
          <a:p>
            <a:pPr marL="81915" marR="73819" algn="ctr">
              <a:spcBef>
                <a:spcPts val="221"/>
              </a:spcBef>
            </a:pPr>
            <a:r>
              <a:rPr sz="1500" spc="-64" dirty="0">
                <a:solidFill>
                  <a:srgbClr val="0000FF"/>
                </a:solidFill>
                <a:latin typeface="Times New Roman"/>
                <a:cs typeface="Times New Roman"/>
              </a:rPr>
              <a:t>D</a:t>
            </a:r>
            <a:r>
              <a:rPr sz="1200" spc="-64" dirty="0">
                <a:solidFill>
                  <a:srgbClr val="0000FF"/>
                </a:solidFill>
                <a:latin typeface="Times New Roman"/>
                <a:cs typeface="Times New Roman"/>
              </a:rPr>
              <a:t>ATA </a:t>
            </a:r>
            <a:r>
              <a:rPr sz="1500" spc="-26" dirty="0">
                <a:solidFill>
                  <a:srgbClr val="0000FF"/>
                </a:solidFill>
                <a:latin typeface="Times New Roman"/>
                <a:cs typeface="Times New Roman"/>
              </a:rPr>
              <a:t>D</a:t>
            </a:r>
            <a:r>
              <a:rPr sz="1200" spc="-26" dirty="0">
                <a:solidFill>
                  <a:srgbClr val="0000FF"/>
                </a:solidFill>
                <a:latin typeface="Times New Roman"/>
                <a:cs typeface="Times New Roman"/>
              </a:rPr>
              <a:t>ECAY </a:t>
            </a:r>
            <a:r>
              <a:rPr sz="1500" spc="-4" dirty="0">
                <a:solidFill>
                  <a:srgbClr val="0000FF"/>
                </a:solidFill>
                <a:latin typeface="Times New Roman"/>
                <a:cs typeface="Times New Roman"/>
              </a:rPr>
              <a:t>D</a:t>
            </a:r>
            <a:r>
              <a:rPr sz="1200" spc="-4" dirty="0">
                <a:solidFill>
                  <a:srgbClr val="0000FF"/>
                </a:solidFill>
                <a:latin typeface="Times New Roman"/>
                <a:cs typeface="Times New Roman"/>
              </a:rPr>
              <a:t>URING  </a:t>
            </a:r>
            <a:r>
              <a:rPr sz="1500" spc="-4" dirty="0">
                <a:solidFill>
                  <a:srgbClr val="0000FF"/>
                </a:solidFill>
                <a:latin typeface="Times New Roman"/>
                <a:cs typeface="Times New Roman"/>
              </a:rPr>
              <a:t>L</a:t>
            </a:r>
            <a:r>
              <a:rPr sz="1200" spc="-4" dirty="0">
                <a:solidFill>
                  <a:srgbClr val="0000FF"/>
                </a:solidFill>
                <a:latin typeface="Times New Roman"/>
                <a:cs typeface="Times New Roman"/>
              </a:rPr>
              <a:t>OADING </a:t>
            </a:r>
            <a:r>
              <a:rPr sz="1200" spc="-8" dirty="0">
                <a:solidFill>
                  <a:srgbClr val="0000FF"/>
                </a:solidFill>
                <a:latin typeface="Times New Roman"/>
                <a:cs typeface="Times New Roman"/>
              </a:rPr>
              <a:t>AND  </a:t>
            </a:r>
            <a:r>
              <a:rPr sz="1500" spc="-4" dirty="0">
                <a:solidFill>
                  <a:srgbClr val="0000FF"/>
                </a:solidFill>
                <a:latin typeface="Times New Roman"/>
                <a:cs typeface="Times New Roman"/>
              </a:rPr>
              <a:t>A</a:t>
            </a:r>
            <a:r>
              <a:rPr sz="1200" spc="-4" dirty="0">
                <a:solidFill>
                  <a:srgbClr val="0000FF"/>
                </a:solidFill>
                <a:latin typeface="Times New Roman"/>
                <a:cs typeface="Times New Roman"/>
              </a:rPr>
              <a:t>RCHIVING</a:t>
            </a:r>
            <a:endParaRPr sz="1200">
              <a:latin typeface="Times New Roman"/>
              <a:cs typeface="Times New Roman"/>
            </a:endParaRPr>
          </a:p>
        </p:txBody>
      </p:sp>
      <p:sp>
        <p:nvSpPr>
          <p:cNvPr id="34" name="object 34"/>
          <p:cNvSpPr/>
          <p:nvPr/>
        </p:nvSpPr>
        <p:spPr>
          <a:xfrm>
            <a:off x="6140196" y="1874520"/>
            <a:ext cx="2067687" cy="347472"/>
          </a:xfrm>
          <a:prstGeom prst="rect">
            <a:avLst/>
          </a:prstGeom>
          <a:blipFill>
            <a:blip r:embed="rId26" cstate="print"/>
            <a:stretch>
              <a:fillRect/>
            </a:stretch>
          </a:blipFill>
        </p:spPr>
        <p:txBody>
          <a:bodyPr wrap="square" lIns="0" tIns="0" rIns="0" bIns="0" rtlCol="0"/>
          <a:lstStyle/>
          <a:p>
            <a:endParaRPr sz="1350"/>
          </a:p>
        </p:txBody>
      </p:sp>
      <p:sp>
        <p:nvSpPr>
          <p:cNvPr id="35" name="object 35"/>
          <p:cNvSpPr/>
          <p:nvPr/>
        </p:nvSpPr>
        <p:spPr>
          <a:xfrm>
            <a:off x="6256783" y="1860805"/>
            <a:ext cx="1876805" cy="424052"/>
          </a:xfrm>
          <a:prstGeom prst="rect">
            <a:avLst/>
          </a:prstGeom>
          <a:blipFill>
            <a:blip r:embed="rId27" cstate="print"/>
            <a:stretch>
              <a:fillRect/>
            </a:stretch>
          </a:blipFill>
        </p:spPr>
        <p:txBody>
          <a:bodyPr wrap="square" lIns="0" tIns="0" rIns="0" bIns="0" rtlCol="0"/>
          <a:lstStyle/>
          <a:p>
            <a:endParaRPr sz="1350"/>
          </a:p>
        </p:txBody>
      </p:sp>
      <p:sp>
        <p:nvSpPr>
          <p:cNvPr id="36" name="object 36"/>
          <p:cNvSpPr/>
          <p:nvPr/>
        </p:nvSpPr>
        <p:spPr>
          <a:xfrm>
            <a:off x="6175343" y="1894703"/>
            <a:ext cx="1997106" cy="276996"/>
          </a:xfrm>
          <a:prstGeom prst="rect">
            <a:avLst/>
          </a:prstGeom>
          <a:blipFill>
            <a:blip r:embed="rId28" cstate="print"/>
            <a:stretch>
              <a:fillRect/>
            </a:stretch>
          </a:blipFill>
        </p:spPr>
        <p:txBody>
          <a:bodyPr wrap="square" lIns="0" tIns="0" rIns="0" bIns="0" rtlCol="0"/>
          <a:lstStyle/>
          <a:p>
            <a:endParaRPr sz="1350"/>
          </a:p>
        </p:txBody>
      </p:sp>
      <p:sp>
        <p:nvSpPr>
          <p:cNvPr id="37" name="object 37"/>
          <p:cNvSpPr/>
          <p:nvPr/>
        </p:nvSpPr>
        <p:spPr>
          <a:xfrm>
            <a:off x="6140196" y="2168270"/>
            <a:ext cx="2067687" cy="348615"/>
          </a:xfrm>
          <a:prstGeom prst="rect">
            <a:avLst/>
          </a:prstGeom>
          <a:blipFill>
            <a:blip r:embed="rId29" cstate="print"/>
            <a:stretch>
              <a:fillRect/>
            </a:stretch>
          </a:blipFill>
        </p:spPr>
        <p:txBody>
          <a:bodyPr wrap="square" lIns="0" tIns="0" rIns="0" bIns="0" rtlCol="0"/>
          <a:lstStyle/>
          <a:p>
            <a:endParaRPr sz="1350"/>
          </a:p>
        </p:txBody>
      </p:sp>
      <p:sp>
        <p:nvSpPr>
          <p:cNvPr id="38" name="object 38"/>
          <p:cNvSpPr/>
          <p:nvPr/>
        </p:nvSpPr>
        <p:spPr>
          <a:xfrm>
            <a:off x="6436232" y="2154555"/>
            <a:ext cx="1517904" cy="424052"/>
          </a:xfrm>
          <a:prstGeom prst="rect">
            <a:avLst/>
          </a:prstGeom>
          <a:blipFill>
            <a:blip r:embed="rId30" cstate="print"/>
            <a:stretch>
              <a:fillRect/>
            </a:stretch>
          </a:blipFill>
        </p:spPr>
        <p:txBody>
          <a:bodyPr wrap="square" lIns="0" tIns="0" rIns="0" bIns="0" rtlCol="0"/>
          <a:lstStyle/>
          <a:p>
            <a:endParaRPr sz="1350"/>
          </a:p>
        </p:txBody>
      </p:sp>
      <p:sp>
        <p:nvSpPr>
          <p:cNvPr id="39" name="object 39"/>
          <p:cNvSpPr/>
          <p:nvPr/>
        </p:nvSpPr>
        <p:spPr>
          <a:xfrm>
            <a:off x="6175343" y="2189216"/>
            <a:ext cx="1997106" cy="276996"/>
          </a:xfrm>
          <a:prstGeom prst="rect">
            <a:avLst/>
          </a:prstGeom>
          <a:blipFill>
            <a:blip r:embed="rId31" cstate="print"/>
            <a:stretch>
              <a:fillRect/>
            </a:stretch>
          </a:blipFill>
        </p:spPr>
        <p:txBody>
          <a:bodyPr wrap="square" lIns="0" tIns="0" rIns="0" bIns="0" rtlCol="0"/>
          <a:lstStyle/>
          <a:p>
            <a:endParaRPr sz="1350"/>
          </a:p>
        </p:txBody>
      </p:sp>
      <p:sp>
        <p:nvSpPr>
          <p:cNvPr id="40" name="object 40"/>
          <p:cNvSpPr/>
          <p:nvPr/>
        </p:nvSpPr>
        <p:spPr>
          <a:xfrm>
            <a:off x="6140196" y="2446020"/>
            <a:ext cx="2067687" cy="347471"/>
          </a:xfrm>
          <a:prstGeom prst="rect">
            <a:avLst/>
          </a:prstGeom>
          <a:blipFill>
            <a:blip r:embed="rId26" cstate="print"/>
            <a:stretch>
              <a:fillRect/>
            </a:stretch>
          </a:blipFill>
        </p:spPr>
        <p:txBody>
          <a:bodyPr wrap="square" lIns="0" tIns="0" rIns="0" bIns="0" rtlCol="0"/>
          <a:lstStyle/>
          <a:p>
            <a:endParaRPr sz="1350"/>
          </a:p>
        </p:txBody>
      </p:sp>
      <p:sp>
        <p:nvSpPr>
          <p:cNvPr id="41" name="object 41"/>
          <p:cNvSpPr/>
          <p:nvPr/>
        </p:nvSpPr>
        <p:spPr>
          <a:xfrm>
            <a:off x="6445377" y="2432305"/>
            <a:ext cx="1499615" cy="424052"/>
          </a:xfrm>
          <a:prstGeom prst="rect">
            <a:avLst/>
          </a:prstGeom>
          <a:blipFill>
            <a:blip r:embed="rId32" cstate="print"/>
            <a:stretch>
              <a:fillRect/>
            </a:stretch>
          </a:blipFill>
        </p:spPr>
        <p:txBody>
          <a:bodyPr wrap="square" lIns="0" tIns="0" rIns="0" bIns="0" rtlCol="0"/>
          <a:lstStyle/>
          <a:p>
            <a:endParaRPr sz="1350"/>
          </a:p>
        </p:txBody>
      </p:sp>
      <p:sp>
        <p:nvSpPr>
          <p:cNvPr id="42" name="object 42"/>
          <p:cNvSpPr/>
          <p:nvPr/>
        </p:nvSpPr>
        <p:spPr>
          <a:xfrm>
            <a:off x="6175343" y="2466203"/>
            <a:ext cx="1997106" cy="276996"/>
          </a:xfrm>
          <a:prstGeom prst="rect">
            <a:avLst/>
          </a:prstGeom>
          <a:blipFill>
            <a:blip r:embed="rId33" cstate="print"/>
            <a:stretch>
              <a:fillRect/>
            </a:stretch>
          </a:blipFill>
        </p:spPr>
        <p:txBody>
          <a:bodyPr wrap="square" lIns="0" tIns="0" rIns="0" bIns="0" rtlCol="0"/>
          <a:lstStyle/>
          <a:p>
            <a:endParaRPr sz="1350"/>
          </a:p>
        </p:txBody>
      </p:sp>
      <p:sp>
        <p:nvSpPr>
          <p:cNvPr id="43" name="object 43"/>
          <p:cNvSpPr/>
          <p:nvPr/>
        </p:nvSpPr>
        <p:spPr>
          <a:xfrm>
            <a:off x="6140196" y="2731770"/>
            <a:ext cx="2067687" cy="347471"/>
          </a:xfrm>
          <a:prstGeom prst="rect">
            <a:avLst/>
          </a:prstGeom>
          <a:blipFill>
            <a:blip r:embed="rId26" cstate="print"/>
            <a:stretch>
              <a:fillRect/>
            </a:stretch>
          </a:blipFill>
        </p:spPr>
        <p:txBody>
          <a:bodyPr wrap="square" lIns="0" tIns="0" rIns="0" bIns="0" rtlCol="0"/>
          <a:lstStyle/>
          <a:p>
            <a:endParaRPr sz="1350"/>
          </a:p>
        </p:txBody>
      </p:sp>
      <p:sp>
        <p:nvSpPr>
          <p:cNvPr id="44" name="object 44"/>
          <p:cNvSpPr/>
          <p:nvPr/>
        </p:nvSpPr>
        <p:spPr>
          <a:xfrm>
            <a:off x="6438519" y="2718053"/>
            <a:ext cx="1514475" cy="424053"/>
          </a:xfrm>
          <a:prstGeom prst="rect">
            <a:avLst/>
          </a:prstGeom>
          <a:blipFill>
            <a:blip r:embed="rId34" cstate="print"/>
            <a:stretch>
              <a:fillRect/>
            </a:stretch>
          </a:blipFill>
        </p:spPr>
        <p:txBody>
          <a:bodyPr wrap="square" lIns="0" tIns="0" rIns="0" bIns="0" rtlCol="0"/>
          <a:lstStyle/>
          <a:p>
            <a:endParaRPr sz="1350"/>
          </a:p>
        </p:txBody>
      </p:sp>
      <p:sp>
        <p:nvSpPr>
          <p:cNvPr id="45" name="object 45"/>
          <p:cNvSpPr/>
          <p:nvPr/>
        </p:nvSpPr>
        <p:spPr>
          <a:xfrm>
            <a:off x="6175343" y="2751953"/>
            <a:ext cx="1997106" cy="276996"/>
          </a:xfrm>
          <a:prstGeom prst="rect">
            <a:avLst/>
          </a:prstGeom>
          <a:blipFill>
            <a:blip r:embed="rId33" cstate="print"/>
            <a:stretch>
              <a:fillRect/>
            </a:stretch>
          </a:blipFill>
        </p:spPr>
        <p:txBody>
          <a:bodyPr wrap="square" lIns="0" tIns="0" rIns="0" bIns="0" rtlCol="0"/>
          <a:lstStyle/>
          <a:p>
            <a:endParaRPr sz="1350"/>
          </a:p>
        </p:txBody>
      </p:sp>
      <p:sp>
        <p:nvSpPr>
          <p:cNvPr id="46" name="object 46"/>
          <p:cNvSpPr/>
          <p:nvPr/>
        </p:nvSpPr>
        <p:spPr>
          <a:xfrm>
            <a:off x="6140196" y="3030093"/>
            <a:ext cx="2067687" cy="348614"/>
          </a:xfrm>
          <a:prstGeom prst="rect">
            <a:avLst/>
          </a:prstGeom>
          <a:blipFill>
            <a:blip r:embed="rId35" cstate="print"/>
            <a:stretch>
              <a:fillRect/>
            </a:stretch>
          </a:blipFill>
        </p:spPr>
        <p:txBody>
          <a:bodyPr wrap="square" lIns="0" tIns="0" rIns="0" bIns="0" rtlCol="0"/>
          <a:lstStyle/>
          <a:p>
            <a:endParaRPr sz="1350"/>
          </a:p>
        </p:txBody>
      </p:sp>
      <p:sp>
        <p:nvSpPr>
          <p:cNvPr id="47" name="object 47"/>
          <p:cNvSpPr/>
          <p:nvPr/>
        </p:nvSpPr>
        <p:spPr>
          <a:xfrm>
            <a:off x="6345936" y="3016376"/>
            <a:ext cx="1698497" cy="424053"/>
          </a:xfrm>
          <a:prstGeom prst="rect">
            <a:avLst/>
          </a:prstGeom>
          <a:blipFill>
            <a:blip r:embed="rId36" cstate="print"/>
            <a:stretch>
              <a:fillRect/>
            </a:stretch>
          </a:blipFill>
        </p:spPr>
        <p:txBody>
          <a:bodyPr wrap="square" lIns="0" tIns="0" rIns="0" bIns="0" rtlCol="0"/>
          <a:lstStyle/>
          <a:p>
            <a:endParaRPr sz="1350"/>
          </a:p>
        </p:txBody>
      </p:sp>
      <p:sp>
        <p:nvSpPr>
          <p:cNvPr id="48" name="object 48"/>
          <p:cNvSpPr/>
          <p:nvPr/>
        </p:nvSpPr>
        <p:spPr>
          <a:xfrm>
            <a:off x="6175343" y="3050848"/>
            <a:ext cx="1997106" cy="276996"/>
          </a:xfrm>
          <a:prstGeom prst="rect">
            <a:avLst/>
          </a:prstGeom>
          <a:blipFill>
            <a:blip r:embed="rId33" cstate="print"/>
            <a:stretch>
              <a:fillRect/>
            </a:stretch>
          </a:blipFill>
        </p:spPr>
        <p:txBody>
          <a:bodyPr wrap="square" lIns="0" tIns="0" rIns="0" bIns="0" rtlCol="0"/>
          <a:lstStyle/>
          <a:p>
            <a:endParaRPr sz="1350"/>
          </a:p>
        </p:txBody>
      </p:sp>
      <p:graphicFrame>
        <p:nvGraphicFramePr>
          <p:cNvPr id="49" name="object 49"/>
          <p:cNvGraphicFramePr>
            <a:graphicFrameLocks noGrp="1"/>
          </p:cNvGraphicFramePr>
          <p:nvPr/>
        </p:nvGraphicFramePr>
        <p:xfrm>
          <a:off x="6171771" y="1891132"/>
          <a:ext cx="1996916" cy="1432084"/>
        </p:xfrm>
        <a:graphic>
          <a:graphicData uri="http://schemas.openxmlformats.org/drawingml/2006/table">
            <a:tbl>
              <a:tblPr firstRow="1" bandRow="1">
                <a:tableStyleId>{2D5ABB26-0587-4C30-8999-92F81FD0307C}</a:tableStyleId>
              </a:tblPr>
              <a:tblGrid>
                <a:gridCol w="1996916">
                  <a:extLst>
                    <a:ext uri="{9D8B030D-6E8A-4147-A177-3AD203B41FA5}">
                      <a16:colId xmlns:a16="http://schemas.microsoft.com/office/drawing/2014/main" val="20000"/>
                    </a:ext>
                  </a:extLst>
                </a:gridCol>
              </a:tblGrid>
              <a:tr h="285750">
                <a:tc>
                  <a:txBody>
                    <a:bodyPr/>
                    <a:lstStyle/>
                    <a:p>
                      <a:pPr marL="8890" algn="ctr">
                        <a:lnSpc>
                          <a:spcPct val="100000"/>
                        </a:lnSpc>
                        <a:spcBef>
                          <a:spcPts val="305"/>
                        </a:spcBef>
                      </a:pPr>
                      <a:r>
                        <a:rPr sz="1400" spc="-5" dirty="0">
                          <a:solidFill>
                            <a:srgbClr val="0000FF"/>
                          </a:solidFill>
                          <a:latin typeface="Times New Roman"/>
                          <a:cs typeface="Times New Roman"/>
                        </a:rPr>
                        <a:t>Changes Not</a:t>
                      </a:r>
                      <a:r>
                        <a:rPr sz="1400" spc="-25" dirty="0">
                          <a:solidFill>
                            <a:srgbClr val="0000FF"/>
                          </a:solidFill>
                          <a:latin typeface="Times New Roman"/>
                          <a:cs typeface="Times New Roman"/>
                        </a:rPr>
                        <a:t> </a:t>
                      </a:r>
                      <a:r>
                        <a:rPr sz="1400" dirty="0">
                          <a:solidFill>
                            <a:srgbClr val="0000FF"/>
                          </a:solidFill>
                          <a:latin typeface="Times New Roman"/>
                          <a:cs typeface="Times New Roman"/>
                        </a:rPr>
                        <a:t>Captured</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9525">
                      <a:solidFill>
                        <a:srgbClr val="46AAC5"/>
                      </a:solidFill>
                      <a:prstDash val="solid"/>
                    </a:lnT>
                    <a:lnB w="9525">
                      <a:solidFill>
                        <a:srgbClr val="46AAC5"/>
                      </a:solidFill>
                      <a:prstDash val="solid"/>
                    </a:lnB>
                  </a:tcPr>
                </a:tc>
                <a:extLst>
                  <a:ext uri="{0D108BD9-81ED-4DB2-BD59-A6C34878D82A}">
                    <a16:rowId xmlns:a16="http://schemas.microsoft.com/office/drawing/2014/main" val="10000"/>
                  </a:ext>
                </a:extLst>
              </a:tr>
              <a:tr h="285750">
                <a:tc>
                  <a:txBody>
                    <a:bodyPr/>
                    <a:lstStyle/>
                    <a:p>
                      <a:pPr marL="10160" algn="ctr">
                        <a:lnSpc>
                          <a:spcPct val="100000"/>
                        </a:lnSpc>
                        <a:spcBef>
                          <a:spcPts val="395"/>
                        </a:spcBef>
                      </a:pPr>
                      <a:r>
                        <a:rPr sz="1400" dirty="0">
                          <a:solidFill>
                            <a:srgbClr val="0000FF"/>
                          </a:solidFill>
                          <a:latin typeface="Times New Roman"/>
                          <a:cs typeface="Times New Roman"/>
                        </a:rPr>
                        <a:t>System</a:t>
                      </a:r>
                      <a:r>
                        <a:rPr sz="1400" spc="-30" dirty="0">
                          <a:solidFill>
                            <a:srgbClr val="0000FF"/>
                          </a:solidFill>
                          <a:latin typeface="Times New Roman"/>
                          <a:cs typeface="Times New Roman"/>
                        </a:rPr>
                        <a:t> </a:t>
                      </a:r>
                      <a:r>
                        <a:rPr sz="1400" spc="-5" dirty="0">
                          <a:solidFill>
                            <a:srgbClr val="0000FF"/>
                          </a:solidFill>
                          <a:latin typeface="Times New Roman"/>
                          <a:cs typeface="Times New Roman"/>
                        </a:rPr>
                        <a:t>Upgrades</a:t>
                      </a:r>
                      <a:endParaRPr sz="1400">
                        <a:latin typeface="Times New Roman"/>
                        <a:cs typeface="Times New Roman"/>
                      </a:endParaRPr>
                    </a:p>
                  </a:txBody>
                  <a:tcPr marL="0" marR="0" marT="37624" marB="0">
                    <a:lnL w="9525">
                      <a:solidFill>
                        <a:srgbClr val="46AAC5"/>
                      </a:solidFill>
                      <a:prstDash val="solid"/>
                    </a:lnL>
                    <a:lnR w="9525">
                      <a:solidFill>
                        <a:srgbClr val="46AAC5"/>
                      </a:solidFill>
                      <a:prstDash val="solid"/>
                    </a:lnR>
                    <a:lnT w="9525">
                      <a:solidFill>
                        <a:srgbClr val="46AAC5"/>
                      </a:solidFill>
                      <a:prstDash val="solid"/>
                    </a:lnT>
                    <a:lnB w="12700">
                      <a:solidFill>
                        <a:srgbClr val="46AAC5"/>
                      </a:solidFill>
                      <a:prstDash val="solid"/>
                    </a:lnB>
                  </a:tcPr>
                </a:tc>
                <a:extLst>
                  <a:ext uri="{0D108BD9-81ED-4DB2-BD59-A6C34878D82A}">
                    <a16:rowId xmlns:a16="http://schemas.microsoft.com/office/drawing/2014/main" val="10001"/>
                  </a:ext>
                </a:extLst>
              </a:tr>
              <a:tr h="280988">
                <a:tc>
                  <a:txBody>
                    <a:bodyPr/>
                    <a:lstStyle/>
                    <a:p>
                      <a:pPr marL="8890" algn="ctr">
                        <a:lnSpc>
                          <a:spcPct val="100000"/>
                        </a:lnSpc>
                        <a:spcBef>
                          <a:spcPts val="305"/>
                        </a:spcBef>
                      </a:pPr>
                      <a:r>
                        <a:rPr sz="1400" spc="-5" dirty="0">
                          <a:solidFill>
                            <a:srgbClr val="0000FF"/>
                          </a:solidFill>
                          <a:latin typeface="Times New Roman"/>
                          <a:cs typeface="Times New Roman"/>
                        </a:rPr>
                        <a:t>Use </a:t>
                      </a:r>
                      <a:r>
                        <a:rPr sz="1400" dirty="0">
                          <a:solidFill>
                            <a:srgbClr val="0000FF"/>
                          </a:solidFill>
                          <a:latin typeface="Times New Roman"/>
                          <a:cs typeface="Times New Roman"/>
                        </a:rPr>
                        <a:t>of </a:t>
                      </a:r>
                      <a:r>
                        <a:rPr sz="1400" spc="-5" dirty="0">
                          <a:solidFill>
                            <a:srgbClr val="0000FF"/>
                          </a:solidFill>
                          <a:latin typeface="Times New Roman"/>
                          <a:cs typeface="Times New Roman"/>
                        </a:rPr>
                        <a:t>New</a:t>
                      </a:r>
                      <a:r>
                        <a:rPr sz="1400" spc="-15" dirty="0">
                          <a:solidFill>
                            <a:srgbClr val="0000FF"/>
                          </a:solidFill>
                          <a:latin typeface="Times New Roman"/>
                          <a:cs typeface="Times New Roman"/>
                        </a:rPr>
                        <a:t> </a:t>
                      </a:r>
                      <a:r>
                        <a:rPr sz="1400" spc="-5" dirty="0">
                          <a:solidFill>
                            <a:srgbClr val="0000FF"/>
                          </a:solidFill>
                          <a:latin typeface="Times New Roman"/>
                          <a:cs typeface="Times New Roman"/>
                        </a:rPr>
                        <a:t>Data</a:t>
                      </a:r>
                      <a:endParaRPr sz="1400">
                        <a:latin typeface="Times New Roman"/>
                        <a:cs typeface="Times New Roman"/>
                      </a:endParaRPr>
                    </a:p>
                  </a:txBody>
                  <a:tcPr marL="0" marR="0" marT="29051" marB="0">
                    <a:lnL w="9525">
                      <a:solidFill>
                        <a:srgbClr val="46AAC5"/>
                      </a:solidFill>
                      <a:prstDash val="solid"/>
                    </a:lnL>
                    <a:lnR w="9525">
                      <a:solidFill>
                        <a:srgbClr val="46AAC5"/>
                      </a:solidFill>
                      <a:prstDash val="solid"/>
                    </a:lnR>
                    <a:lnT w="12700">
                      <a:solidFill>
                        <a:srgbClr val="46AAC5"/>
                      </a:solidFill>
                      <a:prstDash val="solid"/>
                    </a:lnT>
                    <a:lnB w="9525">
                      <a:solidFill>
                        <a:srgbClr val="46AAC5"/>
                      </a:solidFill>
                      <a:prstDash val="solid"/>
                    </a:lnB>
                  </a:tcPr>
                </a:tc>
                <a:extLst>
                  <a:ext uri="{0D108BD9-81ED-4DB2-BD59-A6C34878D82A}">
                    <a16:rowId xmlns:a16="http://schemas.microsoft.com/office/drawing/2014/main" val="10002"/>
                  </a:ext>
                </a:extLst>
              </a:tr>
              <a:tr h="291941">
                <a:tc>
                  <a:txBody>
                    <a:bodyPr/>
                    <a:lstStyle/>
                    <a:p>
                      <a:pPr marL="10795" algn="ctr">
                        <a:lnSpc>
                          <a:spcPct val="100000"/>
                        </a:lnSpc>
                        <a:spcBef>
                          <a:spcPts val="350"/>
                        </a:spcBef>
                      </a:pPr>
                      <a:r>
                        <a:rPr sz="1400" spc="-5" dirty="0">
                          <a:solidFill>
                            <a:srgbClr val="0000FF"/>
                          </a:solidFill>
                          <a:latin typeface="Times New Roman"/>
                          <a:cs typeface="Times New Roman"/>
                        </a:rPr>
                        <a:t>Loss </a:t>
                      </a:r>
                      <a:r>
                        <a:rPr sz="1400" dirty="0">
                          <a:solidFill>
                            <a:srgbClr val="0000FF"/>
                          </a:solidFill>
                          <a:latin typeface="Times New Roman"/>
                          <a:cs typeface="Times New Roman"/>
                        </a:rPr>
                        <a:t>of</a:t>
                      </a:r>
                      <a:r>
                        <a:rPr sz="1400" spc="-5" dirty="0">
                          <a:solidFill>
                            <a:srgbClr val="0000FF"/>
                          </a:solidFill>
                          <a:latin typeface="Times New Roman"/>
                          <a:cs typeface="Times New Roman"/>
                        </a:rPr>
                        <a:t> Expertise</a:t>
                      </a:r>
                      <a:endParaRPr sz="1400">
                        <a:latin typeface="Times New Roman"/>
                        <a:cs typeface="Times New Roman"/>
                      </a:endParaRPr>
                    </a:p>
                  </a:txBody>
                  <a:tcPr marL="0" marR="0" marT="33338" marB="0">
                    <a:lnL w="9525">
                      <a:solidFill>
                        <a:srgbClr val="46AAC5"/>
                      </a:solidFill>
                      <a:prstDash val="solid"/>
                    </a:lnL>
                    <a:lnR w="9525">
                      <a:solidFill>
                        <a:srgbClr val="46AAC5"/>
                      </a:solidFill>
                      <a:prstDash val="solid"/>
                    </a:lnR>
                    <a:lnT w="9525">
                      <a:solidFill>
                        <a:srgbClr val="46AAC5"/>
                      </a:solidFill>
                      <a:prstDash val="solid"/>
                    </a:lnT>
                    <a:lnB w="9525">
                      <a:solidFill>
                        <a:srgbClr val="46AAC5"/>
                      </a:solidFill>
                      <a:prstDash val="solid"/>
                    </a:lnB>
                  </a:tcPr>
                </a:tc>
                <a:extLst>
                  <a:ext uri="{0D108BD9-81ED-4DB2-BD59-A6C34878D82A}">
                    <a16:rowId xmlns:a16="http://schemas.microsoft.com/office/drawing/2014/main" val="10003"/>
                  </a:ext>
                </a:extLst>
              </a:tr>
              <a:tr h="287655">
                <a:tc>
                  <a:txBody>
                    <a:bodyPr/>
                    <a:lstStyle/>
                    <a:p>
                      <a:pPr marL="10160" algn="ctr">
                        <a:lnSpc>
                          <a:spcPct val="100000"/>
                        </a:lnSpc>
                        <a:spcBef>
                          <a:spcPts val="420"/>
                        </a:spcBef>
                      </a:pPr>
                      <a:r>
                        <a:rPr sz="1400" spc="-5" dirty="0">
                          <a:solidFill>
                            <a:srgbClr val="0000FF"/>
                          </a:solidFill>
                          <a:latin typeface="Times New Roman"/>
                          <a:cs typeface="Times New Roman"/>
                        </a:rPr>
                        <a:t>Automation Process</a:t>
                      </a:r>
                      <a:endParaRPr sz="1400">
                        <a:latin typeface="Times New Roman"/>
                        <a:cs typeface="Times New Roman"/>
                      </a:endParaRPr>
                    </a:p>
                  </a:txBody>
                  <a:tcPr marL="0" marR="0" marT="40005" marB="0">
                    <a:lnL w="9525">
                      <a:solidFill>
                        <a:srgbClr val="46AAC5"/>
                      </a:solidFill>
                      <a:prstDash val="solid"/>
                    </a:lnL>
                    <a:lnR w="9525">
                      <a:solidFill>
                        <a:srgbClr val="46AAC5"/>
                      </a:solidFill>
                      <a:prstDash val="solid"/>
                    </a:lnR>
                    <a:lnT w="9525">
                      <a:solidFill>
                        <a:srgbClr val="46AAC5"/>
                      </a:solidFill>
                      <a:prstDash val="solid"/>
                    </a:lnT>
                    <a:lnB w="9525">
                      <a:solidFill>
                        <a:srgbClr val="46AAC5"/>
                      </a:solidFill>
                      <a:prstDash val="solid"/>
                    </a:lnB>
                  </a:tcPr>
                </a:tc>
                <a:extLst>
                  <a:ext uri="{0D108BD9-81ED-4DB2-BD59-A6C34878D82A}">
                    <a16:rowId xmlns:a16="http://schemas.microsoft.com/office/drawing/2014/main" val="10004"/>
                  </a:ext>
                </a:extLst>
              </a:tr>
            </a:tbl>
          </a:graphicData>
        </a:graphic>
      </p:graphicFrame>
      <p:sp>
        <p:nvSpPr>
          <p:cNvPr id="50" name="object 50"/>
          <p:cNvSpPr/>
          <p:nvPr/>
        </p:nvSpPr>
        <p:spPr>
          <a:xfrm>
            <a:off x="2307716" y="3619881"/>
            <a:ext cx="4700016" cy="1196721"/>
          </a:xfrm>
          <a:prstGeom prst="rect">
            <a:avLst/>
          </a:prstGeom>
          <a:blipFill>
            <a:blip r:embed="rId37" cstate="print"/>
            <a:stretch>
              <a:fillRect/>
            </a:stretch>
          </a:blipFill>
        </p:spPr>
        <p:txBody>
          <a:bodyPr wrap="square" lIns="0" tIns="0" rIns="0" bIns="0" rtlCol="0"/>
          <a:lstStyle/>
          <a:p>
            <a:endParaRPr sz="1350"/>
          </a:p>
        </p:txBody>
      </p:sp>
      <p:sp>
        <p:nvSpPr>
          <p:cNvPr id="51" name="object 51"/>
          <p:cNvSpPr/>
          <p:nvPr/>
        </p:nvSpPr>
        <p:spPr>
          <a:xfrm>
            <a:off x="2343150" y="3640750"/>
            <a:ext cx="4629150" cy="1125284"/>
          </a:xfrm>
          <a:prstGeom prst="rect">
            <a:avLst/>
          </a:prstGeom>
          <a:blipFill>
            <a:blip r:embed="rId38" cstate="print"/>
            <a:stretch>
              <a:fillRect/>
            </a:stretch>
          </a:blipFill>
        </p:spPr>
        <p:txBody>
          <a:bodyPr wrap="square" lIns="0" tIns="0" rIns="0" bIns="0" rtlCol="0"/>
          <a:lstStyle/>
          <a:p>
            <a:endParaRPr sz="1350"/>
          </a:p>
        </p:txBody>
      </p:sp>
      <p:sp>
        <p:nvSpPr>
          <p:cNvPr id="52" name="object 52"/>
          <p:cNvSpPr/>
          <p:nvPr/>
        </p:nvSpPr>
        <p:spPr>
          <a:xfrm>
            <a:off x="2343150" y="3640750"/>
            <a:ext cx="4629150" cy="1125379"/>
          </a:xfrm>
          <a:custGeom>
            <a:avLst/>
            <a:gdLst/>
            <a:ahLst/>
            <a:cxnLst/>
            <a:rect l="l" t="t" r="r" b="b"/>
            <a:pathLst>
              <a:path w="6172200" h="1500504">
                <a:moveTo>
                  <a:pt x="0" y="1500378"/>
                </a:moveTo>
                <a:lnTo>
                  <a:pt x="6172200" y="1500378"/>
                </a:lnTo>
                <a:lnTo>
                  <a:pt x="6172200" y="0"/>
                </a:lnTo>
                <a:lnTo>
                  <a:pt x="0" y="0"/>
                </a:lnTo>
                <a:lnTo>
                  <a:pt x="0" y="1500378"/>
                </a:lnTo>
                <a:close/>
              </a:path>
            </a:pathLst>
          </a:custGeom>
          <a:ln w="9525">
            <a:solidFill>
              <a:srgbClr val="97B853"/>
            </a:solidFill>
          </a:ln>
        </p:spPr>
        <p:txBody>
          <a:bodyPr wrap="square" lIns="0" tIns="0" rIns="0" bIns="0" rtlCol="0"/>
          <a:lstStyle/>
          <a:p>
            <a:endParaRPr sz="1350"/>
          </a:p>
        </p:txBody>
      </p:sp>
      <p:sp>
        <p:nvSpPr>
          <p:cNvPr id="53" name="object 53"/>
          <p:cNvSpPr/>
          <p:nvPr/>
        </p:nvSpPr>
        <p:spPr>
          <a:xfrm>
            <a:off x="3164966" y="3665600"/>
            <a:ext cx="3042666" cy="371475"/>
          </a:xfrm>
          <a:prstGeom prst="rect">
            <a:avLst/>
          </a:prstGeom>
          <a:blipFill>
            <a:blip r:embed="rId39" cstate="print"/>
            <a:stretch>
              <a:fillRect/>
            </a:stretch>
          </a:blipFill>
        </p:spPr>
        <p:txBody>
          <a:bodyPr wrap="square" lIns="0" tIns="0" rIns="0" bIns="0" rtlCol="0"/>
          <a:lstStyle/>
          <a:p>
            <a:endParaRPr sz="1350"/>
          </a:p>
        </p:txBody>
      </p:sp>
      <p:sp>
        <p:nvSpPr>
          <p:cNvPr id="54" name="object 54"/>
          <p:cNvSpPr/>
          <p:nvPr/>
        </p:nvSpPr>
        <p:spPr>
          <a:xfrm>
            <a:off x="3231261" y="3646170"/>
            <a:ext cx="2956941" cy="464057"/>
          </a:xfrm>
          <a:prstGeom prst="rect">
            <a:avLst/>
          </a:prstGeom>
          <a:blipFill>
            <a:blip r:embed="rId40" cstate="print"/>
            <a:stretch>
              <a:fillRect/>
            </a:stretch>
          </a:blipFill>
        </p:spPr>
        <p:txBody>
          <a:bodyPr wrap="square" lIns="0" tIns="0" rIns="0" bIns="0" rtlCol="0"/>
          <a:lstStyle/>
          <a:p>
            <a:endParaRPr sz="1350"/>
          </a:p>
        </p:txBody>
      </p:sp>
      <p:sp>
        <p:nvSpPr>
          <p:cNvPr id="55" name="object 55"/>
          <p:cNvSpPr/>
          <p:nvPr/>
        </p:nvSpPr>
        <p:spPr>
          <a:xfrm>
            <a:off x="3200400" y="3685842"/>
            <a:ext cx="2971800" cy="300085"/>
          </a:xfrm>
          <a:prstGeom prst="rect">
            <a:avLst/>
          </a:prstGeom>
          <a:blipFill>
            <a:blip r:embed="rId41" cstate="print"/>
            <a:stretch>
              <a:fillRect/>
            </a:stretch>
          </a:blipFill>
        </p:spPr>
        <p:txBody>
          <a:bodyPr wrap="square" lIns="0" tIns="0" rIns="0" bIns="0" rtlCol="0"/>
          <a:lstStyle/>
          <a:p>
            <a:endParaRPr sz="1350"/>
          </a:p>
        </p:txBody>
      </p:sp>
      <p:sp>
        <p:nvSpPr>
          <p:cNvPr id="56" name="object 56"/>
          <p:cNvSpPr txBox="1"/>
          <p:nvPr/>
        </p:nvSpPr>
        <p:spPr>
          <a:xfrm>
            <a:off x="3200400" y="3685841"/>
            <a:ext cx="2971800" cy="259686"/>
          </a:xfrm>
          <a:prstGeom prst="rect">
            <a:avLst/>
          </a:prstGeom>
          <a:ln w="9525">
            <a:solidFill>
              <a:srgbClr val="BD4A47"/>
            </a:solidFill>
          </a:ln>
        </p:spPr>
        <p:txBody>
          <a:bodyPr vert="horz" wrap="square" lIns="0" tIns="28575" rIns="0" bIns="0" rtlCol="0">
            <a:spAutoFit/>
          </a:bodyPr>
          <a:lstStyle/>
          <a:p>
            <a:pPr marL="177641">
              <a:spcBef>
                <a:spcPts val="225"/>
              </a:spcBef>
            </a:pPr>
            <a:r>
              <a:rPr sz="1500" spc="-4" dirty="0">
                <a:solidFill>
                  <a:srgbClr val="0000FF"/>
                </a:solidFill>
                <a:latin typeface="Times New Roman"/>
                <a:cs typeface="Times New Roman"/>
              </a:rPr>
              <a:t>D</a:t>
            </a:r>
            <a:r>
              <a:rPr sz="1200" spc="-4" dirty="0">
                <a:solidFill>
                  <a:srgbClr val="0000FF"/>
                </a:solidFill>
                <a:latin typeface="Times New Roman"/>
                <a:cs typeface="Times New Roman"/>
              </a:rPr>
              <a:t>URING </a:t>
            </a:r>
            <a:r>
              <a:rPr sz="1500" spc="-64" dirty="0">
                <a:solidFill>
                  <a:srgbClr val="0000FF"/>
                </a:solidFill>
                <a:latin typeface="Times New Roman"/>
                <a:cs typeface="Times New Roman"/>
              </a:rPr>
              <a:t>D</a:t>
            </a:r>
            <a:r>
              <a:rPr sz="1200" spc="-64" dirty="0">
                <a:solidFill>
                  <a:srgbClr val="0000FF"/>
                </a:solidFill>
                <a:latin typeface="Times New Roman"/>
                <a:cs typeface="Times New Roman"/>
              </a:rPr>
              <a:t>ATA</a:t>
            </a:r>
            <a:r>
              <a:rPr sz="1200" spc="56" dirty="0">
                <a:solidFill>
                  <a:srgbClr val="0000FF"/>
                </a:solidFill>
                <a:latin typeface="Times New Roman"/>
                <a:cs typeface="Times New Roman"/>
              </a:rPr>
              <a:t> </a:t>
            </a:r>
            <a:r>
              <a:rPr sz="1500" spc="-15" dirty="0">
                <a:solidFill>
                  <a:srgbClr val="0000FF"/>
                </a:solidFill>
                <a:latin typeface="Times New Roman"/>
                <a:cs typeface="Times New Roman"/>
              </a:rPr>
              <a:t>T</a:t>
            </a:r>
            <a:r>
              <a:rPr sz="1200" spc="-15" dirty="0">
                <a:solidFill>
                  <a:srgbClr val="0000FF"/>
                </a:solidFill>
                <a:latin typeface="Times New Roman"/>
                <a:cs typeface="Times New Roman"/>
              </a:rPr>
              <a:t>RANSFORMATIONS</a:t>
            </a:r>
            <a:endParaRPr sz="1200">
              <a:latin typeface="Times New Roman"/>
              <a:cs typeface="Times New Roman"/>
            </a:endParaRPr>
          </a:p>
        </p:txBody>
      </p:sp>
      <p:sp>
        <p:nvSpPr>
          <p:cNvPr id="57" name="object 57"/>
          <p:cNvSpPr/>
          <p:nvPr/>
        </p:nvSpPr>
        <p:spPr>
          <a:xfrm>
            <a:off x="2364866" y="4181094"/>
            <a:ext cx="1499616" cy="347471"/>
          </a:xfrm>
          <a:prstGeom prst="rect">
            <a:avLst/>
          </a:prstGeom>
          <a:blipFill>
            <a:blip r:embed="rId42" cstate="print"/>
            <a:stretch>
              <a:fillRect/>
            </a:stretch>
          </a:blipFill>
        </p:spPr>
        <p:txBody>
          <a:bodyPr wrap="square" lIns="0" tIns="0" rIns="0" bIns="0" rtlCol="0"/>
          <a:lstStyle/>
          <a:p>
            <a:endParaRPr sz="1350"/>
          </a:p>
        </p:txBody>
      </p:sp>
      <p:sp>
        <p:nvSpPr>
          <p:cNvPr id="58" name="object 58"/>
          <p:cNvSpPr/>
          <p:nvPr/>
        </p:nvSpPr>
        <p:spPr>
          <a:xfrm>
            <a:off x="2424303" y="4167377"/>
            <a:ext cx="1423035" cy="424053"/>
          </a:xfrm>
          <a:prstGeom prst="rect">
            <a:avLst/>
          </a:prstGeom>
          <a:blipFill>
            <a:blip r:embed="rId43" cstate="print"/>
            <a:stretch>
              <a:fillRect/>
            </a:stretch>
          </a:blipFill>
        </p:spPr>
        <p:txBody>
          <a:bodyPr wrap="square" lIns="0" tIns="0" rIns="0" bIns="0" rtlCol="0"/>
          <a:lstStyle/>
          <a:p>
            <a:endParaRPr sz="1350"/>
          </a:p>
        </p:txBody>
      </p:sp>
      <p:sp>
        <p:nvSpPr>
          <p:cNvPr id="59" name="object 59"/>
          <p:cNvSpPr/>
          <p:nvPr/>
        </p:nvSpPr>
        <p:spPr>
          <a:xfrm>
            <a:off x="2400300" y="4201134"/>
            <a:ext cx="1428750" cy="276996"/>
          </a:xfrm>
          <a:prstGeom prst="rect">
            <a:avLst/>
          </a:prstGeom>
          <a:blipFill>
            <a:blip r:embed="rId44" cstate="print"/>
            <a:stretch>
              <a:fillRect/>
            </a:stretch>
          </a:blipFill>
        </p:spPr>
        <p:txBody>
          <a:bodyPr wrap="square" lIns="0" tIns="0" rIns="0" bIns="0" rtlCol="0"/>
          <a:lstStyle/>
          <a:p>
            <a:endParaRPr sz="1350"/>
          </a:p>
        </p:txBody>
      </p:sp>
      <p:sp>
        <p:nvSpPr>
          <p:cNvPr id="60" name="object 60"/>
          <p:cNvSpPr txBox="1"/>
          <p:nvPr/>
        </p:nvSpPr>
        <p:spPr>
          <a:xfrm>
            <a:off x="2400300" y="4201134"/>
            <a:ext cx="1428750" cy="237566"/>
          </a:xfrm>
          <a:prstGeom prst="rect">
            <a:avLst/>
          </a:prstGeom>
          <a:ln w="9525">
            <a:solidFill>
              <a:srgbClr val="46AAC5"/>
            </a:solidFill>
          </a:ln>
        </p:spPr>
        <p:txBody>
          <a:bodyPr vert="horz" wrap="square" lIns="0" tIns="29528" rIns="0" bIns="0" rtlCol="0">
            <a:spAutoFit/>
          </a:bodyPr>
          <a:lstStyle/>
          <a:p>
            <a:pPr marL="159544">
              <a:spcBef>
                <a:spcPts val="233"/>
              </a:spcBef>
            </a:pPr>
            <a:r>
              <a:rPr sz="1350" spc="-4" dirty="0">
                <a:solidFill>
                  <a:srgbClr val="0000FF"/>
                </a:solidFill>
                <a:latin typeface="Times New Roman"/>
                <a:cs typeface="Times New Roman"/>
              </a:rPr>
              <a:t>Processing</a:t>
            </a:r>
            <a:r>
              <a:rPr sz="1350" spc="-8" dirty="0">
                <a:solidFill>
                  <a:srgbClr val="0000FF"/>
                </a:solidFill>
                <a:latin typeface="Times New Roman"/>
                <a:cs typeface="Times New Roman"/>
              </a:rPr>
              <a:t> </a:t>
            </a:r>
            <a:r>
              <a:rPr sz="1350" spc="-4" dirty="0">
                <a:solidFill>
                  <a:srgbClr val="0000FF"/>
                </a:solidFill>
                <a:latin typeface="Times New Roman"/>
                <a:cs typeface="Times New Roman"/>
              </a:rPr>
              <a:t>Data</a:t>
            </a:r>
            <a:endParaRPr sz="1350">
              <a:latin typeface="Times New Roman"/>
              <a:cs typeface="Times New Roman"/>
            </a:endParaRPr>
          </a:p>
        </p:txBody>
      </p:sp>
      <p:sp>
        <p:nvSpPr>
          <p:cNvPr id="61" name="object 61"/>
          <p:cNvSpPr/>
          <p:nvPr/>
        </p:nvSpPr>
        <p:spPr>
          <a:xfrm>
            <a:off x="3907916" y="4194810"/>
            <a:ext cx="1499616" cy="348614"/>
          </a:xfrm>
          <a:prstGeom prst="rect">
            <a:avLst/>
          </a:prstGeom>
          <a:blipFill>
            <a:blip r:embed="rId45" cstate="print"/>
            <a:stretch>
              <a:fillRect/>
            </a:stretch>
          </a:blipFill>
        </p:spPr>
        <p:txBody>
          <a:bodyPr wrap="square" lIns="0" tIns="0" rIns="0" bIns="0" rtlCol="0"/>
          <a:lstStyle/>
          <a:p>
            <a:endParaRPr sz="1350"/>
          </a:p>
        </p:txBody>
      </p:sp>
      <p:sp>
        <p:nvSpPr>
          <p:cNvPr id="62" name="object 62"/>
          <p:cNvSpPr/>
          <p:nvPr/>
        </p:nvSpPr>
        <p:spPr>
          <a:xfrm>
            <a:off x="3985641" y="4182236"/>
            <a:ext cx="1385316" cy="424053"/>
          </a:xfrm>
          <a:prstGeom prst="rect">
            <a:avLst/>
          </a:prstGeom>
          <a:blipFill>
            <a:blip r:embed="rId46" cstate="print"/>
            <a:stretch>
              <a:fillRect/>
            </a:stretch>
          </a:blipFill>
        </p:spPr>
        <p:txBody>
          <a:bodyPr wrap="square" lIns="0" tIns="0" rIns="0" bIns="0" rtlCol="0"/>
          <a:lstStyle/>
          <a:p>
            <a:endParaRPr sz="1350"/>
          </a:p>
        </p:txBody>
      </p:sp>
      <p:sp>
        <p:nvSpPr>
          <p:cNvPr id="63" name="object 63"/>
          <p:cNvSpPr/>
          <p:nvPr/>
        </p:nvSpPr>
        <p:spPr>
          <a:xfrm>
            <a:off x="3943350" y="4215936"/>
            <a:ext cx="1428750" cy="276996"/>
          </a:xfrm>
          <a:prstGeom prst="rect">
            <a:avLst/>
          </a:prstGeom>
          <a:blipFill>
            <a:blip r:embed="rId47" cstate="print"/>
            <a:stretch>
              <a:fillRect/>
            </a:stretch>
          </a:blipFill>
        </p:spPr>
        <p:txBody>
          <a:bodyPr wrap="square" lIns="0" tIns="0" rIns="0" bIns="0" rtlCol="0"/>
          <a:lstStyle/>
          <a:p>
            <a:endParaRPr sz="1350"/>
          </a:p>
        </p:txBody>
      </p:sp>
      <p:sp>
        <p:nvSpPr>
          <p:cNvPr id="64" name="object 64"/>
          <p:cNvSpPr txBox="1"/>
          <p:nvPr/>
        </p:nvSpPr>
        <p:spPr>
          <a:xfrm>
            <a:off x="3943350" y="4215936"/>
            <a:ext cx="1428750" cy="237084"/>
          </a:xfrm>
          <a:prstGeom prst="rect">
            <a:avLst/>
          </a:prstGeom>
          <a:ln w="9525">
            <a:solidFill>
              <a:srgbClr val="46AAC5"/>
            </a:solidFill>
          </a:ln>
        </p:spPr>
        <p:txBody>
          <a:bodyPr vert="horz" wrap="square" lIns="0" tIns="29051" rIns="0" bIns="0" rtlCol="0">
            <a:spAutoFit/>
          </a:bodyPr>
          <a:lstStyle/>
          <a:p>
            <a:pPr marL="177641">
              <a:spcBef>
                <a:spcPts val="229"/>
              </a:spcBef>
            </a:pPr>
            <a:r>
              <a:rPr sz="1350" spc="-4" dirty="0">
                <a:solidFill>
                  <a:srgbClr val="0000FF"/>
                </a:solidFill>
                <a:latin typeface="Times New Roman"/>
                <a:cs typeface="Times New Roman"/>
              </a:rPr>
              <a:t>Data</a:t>
            </a:r>
            <a:r>
              <a:rPr sz="1350" spc="-8" dirty="0">
                <a:solidFill>
                  <a:srgbClr val="0000FF"/>
                </a:solidFill>
                <a:latin typeface="Times New Roman"/>
                <a:cs typeface="Times New Roman"/>
              </a:rPr>
              <a:t> </a:t>
            </a:r>
            <a:r>
              <a:rPr sz="1350" spc="-4" dirty="0">
                <a:solidFill>
                  <a:srgbClr val="0000FF"/>
                </a:solidFill>
                <a:latin typeface="Times New Roman"/>
                <a:cs typeface="Times New Roman"/>
              </a:rPr>
              <a:t>Scrubbing</a:t>
            </a:r>
            <a:endParaRPr sz="1350">
              <a:latin typeface="Times New Roman"/>
              <a:cs typeface="Times New Roman"/>
            </a:endParaRPr>
          </a:p>
        </p:txBody>
      </p:sp>
      <p:sp>
        <p:nvSpPr>
          <p:cNvPr id="65" name="object 65"/>
          <p:cNvSpPr/>
          <p:nvPr/>
        </p:nvSpPr>
        <p:spPr>
          <a:xfrm>
            <a:off x="5450966" y="4171950"/>
            <a:ext cx="1499616" cy="347472"/>
          </a:xfrm>
          <a:prstGeom prst="rect">
            <a:avLst/>
          </a:prstGeom>
          <a:blipFill>
            <a:blip r:embed="rId42" cstate="print"/>
            <a:stretch>
              <a:fillRect/>
            </a:stretch>
          </a:blipFill>
        </p:spPr>
        <p:txBody>
          <a:bodyPr wrap="square" lIns="0" tIns="0" rIns="0" bIns="0" rtlCol="0"/>
          <a:lstStyle/>
          <a:p>
            <a:endParaRPr sz="1350"/>
          </a:p>
        </p:txBody>
      </p:sp>
      <p:sp>
        <p:nvSpPr>
          <p:cNvPr id="66" name="object 66"/>
          <p:cNvSpPr/>
          <p:nvPr/>
        </p:nvSpPr>
        <p:spPr>
          <a:xfrm>
            <a:off x="5612130" y="4158233"/>
            <a:ext cx="1219581" cy="424053"/>
          </a:xfrm>
          <a:prstGeom prst="rect">
            <a:avLst/>
          </a:prstGeom>
          <a:blipFill>
            <a:blip r:embed="rId48" cstate="print"/>
            <a:stretch>
              <a:fillRect/>
            </a:stretch>
          </a:blipFill>
        </p:spPr>
        <p:txBody>
          <a:bodyPr wrap="square" lIns="0" tIns="0" rIns="0" bIns="0" rtlCol="0"/>
          <a:lstStyle/>
          <a:p>
            <a:endParaRPr sz="1350"/>
          </a:p>
        </p:txBody>
      </p:sp>
      <p:sp>
        <p:nvSpPr>
          <p:cNvPr id="67" name="object 67"/>
          <p:cNvSpPr/>
          <p:nvPr/>
        </p:nvSpPr>
        <p:spPr>
          <a:xfrm>
            <a:off x="5486400" y="4191981"/>
            <a:ext cx="1428750" cy="276996"/>
          </a:xfrm>
          <a:prstGeom prst="rect">
            <a:avLst/>
          </a:prstGeom>
          <a:blipFill>
            <a:blip r:embed="rId49" cstate="print"/>
            <a:stretch>
              <a:fillRect/>
            </a:stretch>
          </a:blipFill>
        </p:spPr>
        <p:txBody>
          <a:bodyPr wrap="square" lIns="0" tIns="0" rIns="0" bIns="0" rtlCol="0"/>
          <a:lstStyle/>
          <a:p>
            <a:endParaRPr sz="1350"/>
          </a:p>
        </p:txBody>
      </p:sp>
      <p:sp>
        <p:nvSpPr>
          <p:cNvPr id="68" name="object 68"/>
          <p:cNvSpPr txBox="1"/>
          <p:nvPr/>
        </p:nvSpPr>
        <p:spPr>
          <a:xfrm>
            <a:off x="5486400" y="4191981"/>
            <a:ext cx="1428750" cy="237566"/>
          </a:xfrm>
          <a:prstGeom prst="rect">
            <a:avLst/>
          </a:prstGeom>
          <a:ln w="9525">
            <a:solidFill>
              <a:srgbClr val="46AAC5"/>
            </a:solidFill>
          </a:ln>
        </p:spPr>
        <p:txBody>
          <a:bodyPr vert="horz" wrap="square" lIns="0" tIns="29528" rIns="0" bIns="0" rtlCol="0">
            <a:spAutoFit/>
          </a:bodyPr>
          <a:lstStyle/>
          <a:p>
            <a:pPr marL="261938">
              <a:spcBef>
                <a:spcPts val="233"/>
              </a:spcBef>
            </a:pPr>
            <a:r>
              <a:rPr sz="1350" spc="-4" dirty="0">
                <a:solidFill>
                  <a:srgbClr val="0000FF"/>
                </a:solidFill>
                <a:latin typeface="Times New Roman"/>
                <a:cs typeface="Times New Roman"/>
              </a:rPr>
              <a:t>Data</a:t>
            </a:r>
            <a:r>
              <a:rPr sz="1350" spc="-8" dirty="0">
                <a:solidFill>
                  <a:srgbClr val="0000FF"/>
                </a:solidFill>
                <a:latin typeface="Times New Roman"/>
                <a:cs typeface="Times New Roman"/>
              </a:rPr>
              <a:t> Purging</a:t>
            </a:r>
            <a:endParaRPr sz="1350">
              <a:latin typeface="Times New Roman"/>
              <a:cs typeface="Times New Roman"/>
            </a:endParaRPr>
          </a:p>
        </p:txBody>
      </p:sp>
      <p:sp>
        <p:nvSpPr>
          <p:cNvPr id="69" name="object 69"/>
          <p:cNvSpPr/>
          <p:nvPr/>
        </p:nvSpPr>
        <p:spPr>
          <a:xfrm>
            <a:off x="3402710" y="3091816"/>
            <a:ext cx="2338578" cy="417194"/>
          </a:xfrm>
          <a:prstGeom prst="rect">
            <a:avLst/>
          </a:prstGeom>
          <a:blipFill>
            <a:blip r:embed="rId50" cstate="print"/>
            <a:stretch>
              <a:fillRect/>
            </a:stretch>
          </a:blipFill>
        </p:spPr>
        <p:txBody>
          <a:bodyPr wrap="square" lIns="0" tIns="0" rIns="0" bIns="0" rtlCol="0"/>
          <a:lstStyle/>
          <a:p>
            <a:endParaRPr sz="1350"/>
          </a:p>
        </p:txBody>
      </p:sp>
      <p:sp>
        <p:nvSpPr>
          <p:cNvPr id="70" name="object 70"/>
          <p:cNvSpPr/>
          <p:nvPr/>
        </p:nvSpPr>
        <p:spPr>
          <a:xfrm>
            <a:off x="3417569" y="3060953"/>
            <a:ext cx="2364867" cy="544068"/>
          </a:xfrm>
          <a:prstGeom prst="rect">
            <a:avLst/>
          </a:prstGeom>
          <a:blipFill>
            <a:blip r:embed="rId51" cstate="print"/>
            <a:stretch>
              <a:fillRect/>
            </a:stretch>
          </a:blipFill>
        </p:spPr>
        <p:txBody>
          <a:bodyPr wrap="square" lIns="0" tIns="0" rIns="0" bIns="0" rtlCol="0"/>
          <a:lstStyle/>
          <a:p>
            <a:endParaRPr sz="1350"/>
          </a:p>
        </p:txBody>
      </p:sp>
      <p:sp>
        <p:nvSpPr>
          <p:cNvPr id="71" name="object 71"/>
          <p:cNvSpPr/>
          <p:nvPr/>
        </p:nvSpPr>
        <p:spPr>
          <a:xfrm>
            <a:off x="3437857" y="3111798"/>
            <a:ext cx="2268284" cy="346253"/>
          </a:xfrm>
          <a:prstGeom prst="rect">
            <a:avLst/>
          </a:prstGeom>
          <a:blipFill>
            <a:blip r:embed="rId52" cstate="print"/>
            <a:stretch>
              <a:fillRect/>
            </a:stretch>
          </a:blipFill>
        </p:spPr>
        <p:txBody>
          <a:bodyPr wrap="square" lIns="0" tIns="0" rIns="0" bIns="0" rtlCol="0"/>
          <a:lstStyle/>
          <a:p>
            <a:endParaRPr sz="1350"/>
          </a:p>
        </p:txBody>
      </p:sp>
      <p:sp>
        <p:nvSpPr>
          <p:cNvPr id="72" name="object 72"/>
          <p:cNvSpPr txBox="1"/>
          <p:nvPr/>
        </p:nvSpPr>
        <p:spPr>
          <a:xfrm>
            <a:off x="3437858" y="3111798"/>
            <a:ext cx="2268379" cy="304410"/>
          </a:xfrm>
          <a:prstGeom prst="rect">
            <a:avLst/>
          </a:prstGeom>
          <a:ln w="9525">
            <a:solidFill>
              <a:srgbClr val="F69240"/>
            </a:solidFill>
          </a:ln>
        </p:spPr>
        <p:txBody>
          <a:bodyPr vert="horz" wrap="square" lIns="0" tIns="27146" rIns="0" bIns="0" rtlCol="0">
            <a:spAutoFit/>
          </a:bodyPr>
          <a:lstStyle/>
          <a:p>
            <a:pPr marL="149066">
              <a:spcBef>
                <a:spcPts val="213"/>
              </a:spcBef>
            </a:pPr>
            <a:r>
              <a:rPr spc="-11" dirty="0">
                <a:solidFill>
                  <a:srgbClr val="0000FF"/>
                </a:solidFill>
                <a:latin typeface="Times New Roman"/>
                <a:cs typeface="Times New Roman"/>
              </a:rPr>
              <a:t>Effect </a:t>
            </a:r>
            <a:r>
              <a:rPr dirty="0">
                <a:solidFill>
                  <a:srgbClr val="0000FF"/>
                </a:solidFill>
                <a:latin typeface="Times New Roman"/>
                <a:cs typeface="Times New Roman"/>
              </a:rPr>
              <a:t>of Bad</a:t>
            </a:r>
            <a:r>
              <a:rPr spc="-15" dirty="0">
                <a:solidFill>
                  <a:srgbClr val="0000FF"/>
                </a:solidFill>
                <a:latin typeface="Times New Roman"/>
                <a:cs typeface="Times New Roman"/>
              </a:rPr>
              <a:t> </a:t>
            </a:r>
            <a:r>
              <a:rPr spc="-4" dirty="0">
                <a:solidFill>
                  <a:srgbClr val="0000FF"/>
                </a:solidFill>
                <a:latin typeface="Times New Roman"/>
                <a:cs typeface="Times New Roman"/>
              </a:rPr>
              <a:t>Quality</a:t>
            </a:r>
            <a:endParaRPr>
              <a:latin typeface="Times New Roman"/>
              <a:cs typeface="Times New Roman"/>
            </a:endParaRPr>
          </a:p>
        </p:txBody>
      </p:sp>
    </p:spTree>
    <p:extLst>
      <p:ext uri="{BB962C8B-B14F-4D97-AF65-F5344CB8AC3E}">
        <p14:creationId xmlns:p14="http://schemas.microsoft.com/office/powerpoint/2010/main" val="2633108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532625" y="196097"/>
            <a:ext cx="7848000" cy="351226"/>
          </a:xfrm>
        </p:spPr>
        <p:txBody>
          <a:bodyPr>
            <a:normAutofit fontScale="90000"/>
          </a:bodyPr>
          <a:lstStyle/>
          <a:p>
            <a:r>
              <a:rPr lang="en-US" altLang="en-US" dirty="0">
                <a:ea typeface="Geneva" pitchFamily="34" charset="0"/>
              </a:rPr>
              <a:t>DQAF– Data Quality Assessment Framework</a:t>
            </a:r>
          </a:p>
        </p:txBody>
      </p:sp>
      <p:sp>
        <p:nvSpPr>
          <p:cNvPr id="16387" name="Content Placeholder 2"/>
          <p:cNvSpPr>
            <a:spLocks noGrp="1"/>
          </p:cNvSpPr>
          <p:nvPr>
            <p:ph idx="1"/>
          </p:nvPr>
        </p:nvSpPr>
        <p:spPr>
          <a:xfrm>
            <a:off x="417250" y="710214"/>
            <a:ext cx="8078750" cy="3440872"/>
          </a:xfrm>
        </p:spPr>
        <p:txBody>
          <a:bodyPr>
            <a:normAutofit fontScale="92500" lnSpcReduction="10000"/>
          </a:bodyPr>
          <a:lstStyle/>
          <a:p>
            <a:pPr eaLnBrk="1" hangingPunct="1">
              <a:lnSpc>
                <a:spcPct val="85000"/>
              </a:lnSpc>
              <a:buFontTx/>
              <a:buChar char="•"/>
            </a:pPr>
            <a:r>
              <a:rPr lang="en-US" altLang="en-US" sz="1400" dirty="0">
                <a:ea typeface="Geneva" pitchFamily="34" charset="0"/>
              </a:rPr>
              <a:t>A descriptive taxonomy of measurement types designed to help people measure the quality of their data and use measurement results to manage data. </a:t>
            </a:r>
          </a:p>
          <a:p>
            <a:pPr lvl="3" eaLnBrk="1" hangingPunct="1">
              <a:lnSpc>
                <a:spcPct val="85000"/>
              </a:lnSpc>
            </a:pPr>
            <a:r>
              <a:rPr lang="en-US" altLang="en-US" sz="1400" dirty="0"/>
              <a:t>Conceptual and technology-independent (i.e., it is not a tool) </a:t>
            </a:r>
          </a:p>
          <a:p>
            <a:pPr lvl="3" eaLnBrk="1" hangingPunct="1">
              <a:lnSpc>
                <a:spcPct val="85000"/>
              </a:lnSpc>
            </a:pPr>
            <a:r>
              <a:rPr lang="en-US" altLang="en-US" sz="1400" dirty="0"/>
              <a:t>Generic –  it can be applied to any data </a:t>
            </a:r>
          </a:p>
          <a:p>
            <a:pPr eaLnBrk="1" hangingPunct="1">
              <a:lnSpc>
                <a:spcPct val="85000"/>
              </a:lnSpc>
              <a:buFontTx/>
              <a:buChar char="•"/>
            </a:pPr>
            <a:r>
              <a:rPr lang="en-US" altLang="en-US" sz="1400" dirty="0">
                <a:ea typeface="Geneva" pitchFamily="34" charset="0"/>
              </a:rPr>
              <a:t>Initially defined in 2009 by a multi-disciplinary team from Optum and UHC seeking to establish an effective approach for ongoing measurement of data quality. Basis for </a:t>
            </a:r>
            <a:r>
              <a:rPr lang="en-US" altLang="en-US" sz="1400" i="1" dirty="0">
                <a:ea typeface="Geneva" pitchFamily="34" charset="0"/>
              </a:rPr>
              <a:t>Measuring Data Quality for Ongoing Improvement</a:t>
            </a:r>
            <a:r>
              <a:rPr lang="en-US" altLang="en-US" sz="1400" dirty="0">
                <a:ea typeface="Geneva" pitchFamily="34" charset="0"/>
              </a:rPr>
              <a:t>. </a:t>
            </a:r>
          </a:p>
          <a:p>
            <a:pPr lvl="2" eaLnBrk="1" hangingPunct="1">
              <a:lnSpc>
                <a:spcPct val="85000"/>
              </a:lnSpc>
            </a:pPr>
            <a:r>
              <a:rPr lang="en-US" altLang="en-US" sz="1400" dirty="0"/>
              <a:t>Focuses on </a:t>
            </a:r>
            <a:r>
              <a:rPr lang="en-US" altLang="en-US" sz="1400" u="sng" dirty="0"/>
              <a:t>objective</a:t>
            </a:r>
            <a:r>
              <a:rPr lang="en-US" altLang="en-US" sz="1400" dirty="0"/>
              <a:t> characteristics of data within five quality dimensions: </a:t>
            </a:r>
          </a:p>
          <a:p>
            <a:pPr lvl="3" eaLnBrk="1" hangingPunct="1">
              <a:lnSpc>
                <a:spcPct val="85000"/>
              </a:lnSpc>
            </a:pPr>
            <a:r>
              <a:rPr lang="en-US" altLang="en-US" sz="1400" dirty="0"/>
              <a:t>Completeness</a:t>
            </a:r>
          </a:p>
          <a:p>
            <a:pPr lvl="3" eaLnBrk="1" hangingPunct="1">
              <a:lnSpc>
                <a:spcPct val="85000"/>
              </a:lnSpc>
            </a:pPr>
            <a:r>
              <a:rPr lang="en-US" altLang="en-US" sz="1400" dirty="0"/>
              <a:t>Timeliness</a:t>
            </a:r>
          </a:p>
          <a:p>
            <a:pPr lvl="3" eaLnBrk="1" hangingPunct="1">
              <a:lnSpc>
                <a:spcPct val="85000"/>
              </a:lnSpc>
            </a:pPr>
            <a:r>
              <a:rPr lang="en-US" altLang="en-US" sz="1400" dirty="0"/>
              <a:t>Validity</a:t>
            </a:r>
          </a:p>
          <a:p>
            <a:pPr lvl="3" eaLnBrk="1" hangingPunct="1">
              <a:lnSpc>
                <a:spcPct val="85000"/>
              </a:lnSpc>
            </a:pPr>
            <a:r>
              <a:rPr lang="en-US" altLang="en-US" sz="1400" dirty="0"/>
              <a:t>Consistency</a:t>
            </a:r>
          </a:p>
          <a:p>
            <a:pPr lvl="3" eaLnBrk="1" hangingPunct="1">
              <a:lnSpc>
                <a:spcPct val="85000"/>
              </a:lnSpc>
            </a:pPr>
            <a:r>
              <a:rPr lang="en-US" altLang="en-US" sz="1400" dirty="0"/>
              <a:t>Integrity</a:t>
            </a:r>
          </a:p>
          <a:p>
            <a:pPr lvl="2" eaLnBrk="1" hangingPunct="1">
              <a:lnSpc>
                <a:spcPct val="85000"/>
              </a:lnSpc>
            </a:pPr>
            <a:r>
              <a:rPr lang="en-US" altLang="en-US" sz="1400" dirty="0"/>
              <a:t>Defines measurement types that </a:t>
            </a:r>
          </a:p>
          <a:p>
            <a:pPr lvl="3" eaLnBrk="1" hangingPunct="1">
              <a:lnSpc>
                <a:spcPct val="85000"/>
              </a:lnSpc>
            </a:pPr>
            <a:r>
              <a:rPr lang="en-US" altLang="en-US" sz="1400" dirty="0"/>
              <a:t>Measure characteristics important to most uses of data (i.e., related to the basic meaning of the data)</a:t>
            </a:r>
          </a:p>
          <a:p>
            <a:pPr lvl="3" eaLnBrk="1" hangingPunct="1">
              <a:lnSpc>
                <a:spcPct val="85000"/>
              </a:lnSpc>
            </a:pPr>
            <a:r>
              <a:rPr lang="en-US" altLang="en-US" sz="1400" dirty="0"/>
              <a:t>Represent a reasonable level of IT stewardship of data. That is, types that enable data management.</a:t>
            </a:r>
          </a:p>
          <a:p>
            <a:pPr lvl="2" eaLnBrk="1" hangingPunct="1">
              <a:lnSpc>
                <a:spcPct val="85000"/>
              </a:lnSpc>
            </a:pPr>
            <a:endParaRPr lang="en-US" altLang="en-US" sz="1400" dirty="0"/>
          </a:p>
          <a:p>
            <a:endParaRPr lang="en-US" altLang="en-US" sz="2000" dirty="0">
              <a:ea typeface="Geneva" pitchFamily="34" charset="0"/>
            </a:endParaRPr>
          </a:p>
        </p:txBody>
      </p:sp>
      <p:sp>
        <p:nvSpPr>
          <p:cNvPr id="16388" name="Slide Number Placeholder 3"/>
          <p:cNvSpPr>
            <a:spLocks noGrp="1"/>
          </p:cNvSpPr>
          <p:nvPr>
            <p:ph type="sldNum" sz="quarter" idx="12"/>
          </p:nvPr>
        </p:nvSpPr>
        <p:spPr>
          <a:xfrm>
            <a:off x="8709025" y="3905250"/>
            <a:ext cx="434975" cy="392113"/>
          </a:xfrm>
          <a:prstGeom prst="rect">
            <a:avLst/>
          </a:prstGeom>
          <a:noFill/>
        </p:spPr>
        <p:txBody>
          <a:bodyPr/>
          <a:lstStyle/>
          <a:p>
            <a:fld id="{BF525045-0B45-4E64-BC39-970A9A06EBBE}" type="slidenum">
              <a:rPr lang="en-US" altLang="en-US" smtClean="0">
                <a:ea typeface="Geneva" pitchFamily="34" charset="0"/>
                <a:cs typeface="Geneva" pitchFamily="34" charset="0"/>
              </a:rPr>
              <a:pPr/>
              <a:t>8</a:t>
            </a:fld>
            <a:endParaRPr lang="en-US" altLang="en-US">
              <a:ea typeface="Geneva" pitchFamily="34" charset="0"/>
              <a:cs typeface="Geneva" pitchFamily="34" charset="0"/>
            </a:endParaRPr>
          </a:p>
        </p:txBody>
      </p:sp>
    </p:spTree>
    <p:extLst>
      <p:ext uri="{BB962C8B-B14F-4D97-AF65-F5344CB8AC3E}">
        <p14:creationId xmlns:p14="http://schemas.microsoft.com/office/powerpoint/2010/main" val="4129011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a:ea typeface="Geneva" pitchFamily="34" charset="0"/>
              </a:rPr>
              <a:t>Using the DQAF</a:t>
            </a:r>
          </a:p>
        </p:txBody>
      </p:sp>
      <p:sp>
        <p:nvSpPr>
          <p:cNvPr id="39939" name="Content Placeholder 2"/>
          <p:cNvSpPr>
            <a:spLocks noGrp="1"/>
          </p:cNvSpPr>
          <p:nvPr>
            <p:ph idx="1"/>
          </p:nvPr>
        </p:nvSpPr>
        <p:spPr/>
        <p:txBody>
          <a:bodyPr/>
          <a:lstStyle/>
          <a:p>
            <a:pPr marL="342900" lvl="1" indent="0" eaLnBrk="1" hangingPunct="1">
              <a:lnSpc>
                <a:spcPct val="100000"/>
              </a:lnSpc>
              <a:buNone/>
              <a:defRPr/>
            </a:pPr>
            <a:endParaRPr lang="en-US" altLang="en-US" sz="1350" dirty="0"/>
          </a:p>
        </p:txBody>
      </p:sp>
      <p:sp>
        <p:nvSpPr>
          <p:cNvPr id="18436" name="Slide Number Placeholder 3"/>
          <p:cNvSpPr>
            <a:spLocks noGrp="1"/>
          </p:cNvSpPr>
          <p:nvPr>
            <p:ph type="sldNum" sz="quarter" idx="12"/>
          </p:nvPr>
        </p:nvSpPr>
        <p:spPr>
          <a:xfrm>
            <a:off x="8709025" y="3905250"/>
            <a:ext cx="434975" cy="392113"/>
          </a:xfrm>
          <a:prstGeom prst="rect">
            <a:avLst/>
          </a:prstGeom>
          <a:noFill/>
        </p:spPr>
        <p:txBody>
          <a:bodyPr/>
          <a:lstStyle/>
          <a:p>
            <a:fld id="{3BB2AED8-0F26-4436-9F04-332A94A4347F}" type="slidenum">
              <a:rPr lang="en-US" altLang="en-US" smtClean="0">
                <a:ea typeface="Geneva" pitchFamily="34" charset="0"/>
                <a:cs typeface="Geneva" pitchFamily="34" charset="0"/>
              </a:rPr>
              <a:pPr/>
              <a:t>9</a:t>
            </a:fld>
            <a:endParaRPr lang="en-US" altLang="en-US">
              <a:ea typeface="Geneva" pitchFamily="34" charset="0"/>
              <a:cs typeface="Geneva" pitchFamily="34" charset="0"/>
            </a:endParaRPr>
          </a:p>
        </p:txBody>
      </p:sp>
      <p:sp>
        <p:nvSpPr>
          <p:cNvPr id="3" name="TextBox 2">
            <a:extLst>
              <a:ext uri="{FF2B5EF4-FFF2-40B4-BE49-F238E27FC236}">
                <a16:creationId xmlns:a16="http://schemas.microsoft.com/office/drawing/2014/main" id="{63DC33D4-71A6-F898-F7AC-0DB51C1221D7}"/>
              </a:ext>
            </a:extLst>
          </p:cNvPr>
          <p:cNvSpPr txBox="1"/>
          <p:nvPr/>
        </p:nvSpPr>
        <p:spPr>
          <a:xfrm>
            <a:off x="392837" y="2896678"/>
            <a:ext cx="8216284" cy="1384995"/>
          </a:xfrm>
          <a:prstGeom prst="rect">
            <a:avLst/>
          </a:prstGeom>
          <a:solidFill>
            <a:schemeClr val="accent6">
              <a:lumMod val="60000"/>
              <a:lumOff val="40000"/>
            </a:schemeClr>
          </a:solidFill>
        </p:spPr>
        <p:txBody>
          <a:bodyPr wrap="square">
            <a:spAutoFit/>
          </a:bodyPr>
          <a:lstStyle/>
          <a:p>
            <a:pPr marL="1190" lvl="1" indent="0">
              <a:lnSpc>
                <a:spcPct val="100000"/>
              </a:lnSpc>
              <a:buNone/>
              <a:defRPr/>
            </a:pPr>
            <a:r>
              <a:rPr lang="en-US" altLang="en-US" sz="1200" b="1" dirty="0">
                <a:ea typeface="Geneva" charset="-128"/>
              </a:rPr>
              <a:t>Data Quality Dimension: </a:t>
            </a:r>
            <a:r>
              <a:rPr lang="en-US" altLang="en-US" sz="1200" dirty="0">
                <a:ea typeface="Geneva" charset="-128"/>
              </a:rPr>
              <a:t>A data quality dimension is a general, measurable category for a distinctive characteristic (quality) possessed by data. Data quality dimensions function in the way that length, width, and height function to express the size of a physical object. They allow understanding of quality in relation to a scale and in relation to other data measured against the same scale. Data quality dimensions can be used to define expectations (the standards against which to measure) for the quality of a desired dataset, as well as to measure the condition of an existing dataset. Dimensions provide an understanding of why we measure. For example, to understand the level of completeness, validity, and integrity of data. </a:t>
            </a:r>
            <a:endParaRPr lang="en-US" altLang="en-US" sz="1200" b="1" dirty="0">
              <a:ea typeface="Geneva" charset="-128"/>
            </a:endParaRPr>
          </a:p>
        </p:txBody>
      </p:sp>
      <p:sp>
        <p:nvSpPr>
          <p:cNvPr id="2" name="TextBox 1">
            <a:extLst>
              <a:ext uri="{FF2B5EF4-FFF2-40B4-BE49-F238E27FC236}">
                <a16:creationId xmlns:a16="http://schemas.microsoft.com/office/drawing/2014/main" id="{070DE0BA-1338-8576-F3AC-8503231D60FA}"/>
              </a:ext>
            </a:extLst>
          </p:cNvPr>
          <p:cNvSpPr txBox="1"/>
          <p:nvPr/>
        </p:nvSpPr>
        <p:spPr>
          <a:xfrm>
            <a:off x="534879" y="657604"/>
            <a:ext cx="7409767" cy="2239074"/>
          </a:xfrm>
          <a:prstGeom prst="rect">
            <a:avLst/>
          </a:prstGeom>
          <a:noFill/>
        </p:spPr>
        <p:txBody>
          <a:bodyPr wrap="square" rtlCol="0">
            <a:spAutoFit/>
          </a:bodyPr>
          <a:lstStyle/>
          <a:p>
            <a:pPr eaLnBrk="1" hangingPunct="1">
              <a:lnSpc>
                <a:spcPct val="100000"/>
              </a:lnSpc>
              <a:buFontTx/>
              <a:buChar char="•"/>
              <a:defRPr/>
            </a:pPr>
            <a:r>
              <a:rPr lang="en-US" altLang="en-US" sz="1350" dirty="0">
                <a:ea typeface="Geneva" charset="-128"/>
              </a:rPr>
              <a:t>The different kinds of assessment are related to each other. </a:t>
            </a:r>
          </a:p>
          <a:p>
            <a:pPr lvl="3" eaLnBrk="1" hangingPunct="1">
              <a:lnSpc>
                <a:spcPct val="100000"/>
              </a:lnSpc>
              <a:defRPr/>
            </a:pPr>
            <a:r>
              <a:rPr lang="en-US" altLang="en-US" sz="1350" b="1" dirty="0"/>
              <a:t>Initial assessment</a:t>
            </a:r>
            <a:r>
              <a:rPr lang="en-US" altLang="en-US" sz="1350" dirty="0"/>
              <a:t> drives the process by separating data that meets expectations from data that does not and helping identify at risk and critical data for ongoing measurement. </a:t>
            </a:r>
          </a:p>
          <a:p>
            <a:pPr lvl="3" eaLnBrk="1" hangingPunct="1">
              <a:lnSpc>
                <a:spcPct val="100000"/>
              </a:lnSpc>
              <a:defRPr/>
            </a:pPr>
            <a:r>
              <a:rPr lang="en-US" altLang="en-US" sz="1350" b="1" dirty="0"/>
              <a:t>Monitoring and periodic measurement</a:t>
            </a:r>
            <a:r>
              <a:rPr lang="en-US" altLang="en-US" sz="1350" dirty="0"/>
              <a:t> identify data that may cease to meet expectations and data for which there are improvement opportunities.</a:t>
            </a:r>
          </a:p>
          <a:p>
            <a:pPr lvl="1" eaLnBrk="1" hangingPunct="1">
              <a:lnSpc>
                <a:spcPct val="100000"/>
              </a:lnSpc>
              <a:defRPr/>
            </a:pPr>
            <a:r>
              <a:rPr lang="en-US" altLang="en-US" sz="1350" dirty="0"/>
              <a:t>The concept of data quality dimensions provides the initial organizing principle behind the DQAF:</a:t>
            </a:r>
          </a:p>
          <a:p>
            <a:pPr marL="342900" lvl="1" indent="0" eaLnBrk="1" hangingPunct="1">
              <a:lnSpc>
                <a:spcPct val="100000"/>
              </a:lnSpc>
              <a:buNone/>
              <a:defRPr/>
            </a:pPr>
            <a:endParaRPr lang="en-US" altLang="en-US" sz="1350" dirty="0"/>
          </a:p>
          <a:p>
            <a:endParaRPr lang="en-IT" dirty="0"/>
          </a:p>
        </p:txBody>
      </p:sp>
    </p:spTree>
    <p:extLst>
      <p:ext uri="{BB962C8B-B14F-4D97-AF65-F5344CB8AC3E}">
        <p14:creationId xmlns:p14="http://schemas.microsoft.com/office/powerpoint/2010/main" val="4016810857"/>
      </p:ext>
    </p:extLst>
  </p:cSld>
  <p:clrMapOvr>
    <a:masterClrMapping/>
  </p:clrMapOvr>
</p:sld>
</file>

<file path=ppt/theme/theme1.xml><?xml version="1.0" encoding="utf-8"?>
<a:theme xmlns:a="http://schemas.openxmlformats.org/drawingml/2006/main" name="JADS opening">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937ED12D-5B0C-41C3-92BB-66B1525568A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ADS mos-mint">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D61EC795-8A85-4E47-BA34-6DE8A98555BC}" vid="{6F8E3B43-540F-4B22-9790-2B10C97CC914}"/>
    </a:ext>
  </a:extLst>
</a:theme>
</file>

<file path=ppt/theme/theme3.xml><?xml version="1.0" encoding="utf-8"?>
<a:theme xmlns:a="http://schemas.openxmlformats.org/drawingml/2006/main" name="JADS blauw-rood">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7FC093C1-FE61-4FEB-821D-BE5EAE40A969}"/>
    </a:ext>
  </a:extLst>
</a:theme>
</file>

<file path=ppt/theme/theme4.xml><?xml version="1.0" encoding="utf-8"?>
<a:theme xmlns:a="http://schemas.openxmlformats.org/drawingml/2006/main" name="JADS oranje-blauw">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014E80F2-D8B9-41A5-9F20-3D4ADF63D292}"/>
    </a:ext>
  </a:extLst>
</a:theme>
</file>

<file path=ppt/theme/theme5.xml><?xml version="1.0" encoding="utf-8"?>
<a:theme xmlns:a="http://schemas.openxmlformats.org/drawingml/2006/main" name="JADS blauw">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9BFBDA82-7765-4518-89FA-B5A7E4B04578}"/>
    </a:ext>
  </a:extLst>
</a:theme>
</file>

<file path=ppt/theme/theme6.xml><?xml version="1.0" encoding="utf-8"?>
<a:theme xmlns:a="http://schemas.openxmlformats.org/drawingml/2006/main" name="JADS rood">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6442440B-FDBF-47F9-A217-9C8FEBF4459F}" vid="{223C44A4-2BD7-45A2-BF5F-056FF08755EE}"/>
    </a:ext>
  </a:extLst>
</a:theme>
</file>

<file path=ppt/theme/theme7.xml><?xml version="1.0" encoding="utf-8"?>
<a:theme xmlns:a="http://schemas.openxmlformats.org/drawingml/2006/main" name="JADS1">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1" id="{4D2A061F-FADA-434A-9B66-9169E09ECB7D}" vid="{EB1203EB-8981-F041-89FC-030679C35827}"/>
    </a:ext>
  </a:extLst>
</a:theme>
</file>

<file path=ppt/theme/theme8.xml><?xml version="1.0" encoding="utf-8"?>
<a:theme xmlns:a="http://schemas.openxmlformats.org/drawingml/2006/main" name="1_JADS mos-mint">
  <a:themeElements>
    <a:clrScheme name="JADS">
      <a:dk1>
        <a:sysClr val="windowText" lastClr="000000"/>
      </a:dk1>
      <a:lt1>
        <a:sysClr val="window" lastClr="FFFFFF"/>
      </a:lt1>
      <a:dk2>
        <a:srgbClr val="000000"/>
      </a:dk2>
      <a:lt2>
        <a:srgbClr val="FFFFFF"/>
      </a:lt2>
      <a:accent1>
        <a:srgbClr val="2D2D7D"/>
      </a:accent1>
      <a:accent2>
        <a:srgbClr val="823228"/>
      </a:accent2>
      <a:accent3>
        <a:srgbClr val="FAE6CB"/>
      </a:accent3>
      <a:accent4>
        <a:srgbClr val="AA9137"/>
      </a:accent4>
      <a:accent5>
        <a:srgbClr val="E18282"/>
      </a:accent5>
      <a:accent6>
        <a:srgbClr val="4B553C"/>
      </a:accent6>
      <a:hlink>
        <a:srgbClr val="000000"/>
      </a:hlink>
      <a:folHlink>
        <a:srgbClr val="000000"/>
      </a:folHlink>
    </a:clrScheme>
    <a:fontScheme name="JADS">
      <a:majorFont>
        <a:latin typeface="Arial"/>
        <a:ea typeface=""/>
        <a:cs typeface=""/>
      </a:majorFont>
      <a:minorFont>
        <a:latin typeface="Arial"/>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DS.potx" id="{D61EC795-8A85-4E47-BA34-6DE8A98555BC}" vid="{6F8E3B43-540F-4B22-9790-2B10C97CC91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6731</TotalTime>
  <Words>5258</Words>
  <Application>Microsoft Macintosh PowerPoint</Application>
  <PresentationFormat>On-screen Show (16:9)</PresentationFormat>
  <Paragraphs>560</Paragraphs>
  <Slides>59</Slides>
  <Notes>14</Notes>
  <HiddenSlides>0</HiddenSlides>
  <MMClips>0</MMClips>
  <ScaleCrop>false</ScaleCrop>
  <HeadingPairs>
    <vt:vector size="8" baseType="variant">
      <vt:variant>
        <vt:lpstr>Fonts Used</vt:lpstr>
      </vt:variant>
      <vt:variant>
        <vt:i4>8</vt:i4>
      </vt:variant>
      <vt:variant>
        <vt:lpstr>Theme</vt:lpstr>
      </vt:variant>
      <vt:variant>
        <vt:i4>8</vt:i4>
      </vt:variant>
      <vt:variant>
        <vt:lpstr>Embedded OLE Servers</vt:lpstr>
      </vt:variant>
      <vt:variant>
        <vt:i4>1</vt:i4>
      </vt:variant>
      <vt:variant>
        <vt:lpstr>Slide Titles</vt:lpstr>
      </vt:variant>
      <vt:variant>
        <vt:i4>59</vt:i4>
      </vt:variant>
    </vt:vector>
  </HeadingPairs>
  <TitlesOfParts>
    <vt:vector size="76" baseType="lpstr">
      <vt:lpstr>Arial</vt:lpstr>
      <vt:lpstr>Calibri</vt:lpstr>
      <vt:lpstr>Franklin Gothic Medium</vt:lpstr>
      <vt:lpstr>Geneva</vt:lpstr>
      <vt:lpstr>Helvetica</vt:lpstr>
      <vt:lpstr>Times</vt:lpstr>
      <vt:lpstr>Times New Roman</vt:lpstr>
      <vt:lpstr>Wingdings</vt:lpstr>
      <vt:lpstr>JADS opening</vt:lpstr>
      <vt:lpstr>JADS mos-mint</vt:lpstr>
      <vt:lpstr>JADS blauw-rood</vt:lpstr>
      <vt:lpstr>JADS oranje-blauw</vt:lpstr>
      <vt:lpstr>JADS blauw</vt:lpstr>
      <vt:lpstr>JADS rood</vt:lpstr>
      <vt:lpstr>JADS1</vt:lpstr>
      <vt:lpstr>1_JADS mos-mint</vt:lpstr>
      <vt:lpstr>Visio</vt:lpstr>
      <vt:lpstr>PowerPoint Presentation</vt:lpstr>
      <vt:lpstr>Data Quality Defined</vt:lpstr>
      <vt:lpstr>Data Quality (Cont’d)</vt:lpstr>
      <vt:lpstr>Data Quality in Data Integration</vt:lpstr>
      <vt:lpstr>Data Quality Dimensions</vt:lpstr>
      <vt:lpstr>PowerPoint Presentation</vt:lpstr>
      <vt:lpstr>Causes of Bad Data Quality</vt:lpstr>
      <vt:lpstr>DQAF– Data Quality Assessment Framework</vt:lpstr>
      <vt:lpstr>Using the DQAF</vt:lpstr>
      <vt:lpstr>DQAF Terminology</vt:lpstr>
      <vt:lpstr>PowerPoint Presentation</vt:lpstr>
      <vt:lpstr>Example (cont’d)</vt:lpstr>
      <vt:lpstr>DQAF Dimensions</vt:lpstr>
      <vt:lpstr>DQAF Terminology</vt:lpstr>
      <vt:lpstr>Context of Data Quality Assessment</vt:lpstr>
      <vt:lpstr>Functions in Assessment: Collect, Calculate, Compare, Conclude</vt:lpstr>
      <vt:lpstr>Initial Assessment </vt:lpstr>
      <vt:lpstr>In-Line Measurement &amp; Control</vt:lpstr>
      <vt:lpstr>Periodic Measurement</vt:lpstr>
      <vt:lpstr>PowerPoint Presentation</vt:lpstr>
      <vt:lpstr>PowerPoint Presentation</vt:lpstr>
      <vt:lpstr>Data Quality Problems</vt:lpstr>
      <vt:lpstr>Single Source Problems</vt:lpstr>
      <vt:lpstr>Single Source Problems</vt:lpstr>
      <vt:lpstr>Multi-Source Problems</vt:lpstr>
      <vt:lpstr>A Data Quality Methodology</vt:lpstr>
      <vt:lpstr>PowerPoint Presentation</vt:lpstr>
      <vt:lpstr>PowerPoint Presentation</vt:lpstr>
      <vt:lpstr>Extraction</vt:lpstr>
      <vt:lpstr>Cleaning</vt:lpstr>
      <vt:lpstr>Transformation</vt:lpstr>
      <vt:lpstr>Cleaning and Transformation: Example</vt:lpstr>
      <vt:lpstr>Cleaning and Transformation: Example</vt:lpstr>
      <vt:lpstr>Loading</vt:lpstr>
      <vt:lpstr>ETL or ELT?</vt:lpstr>
      <vt:lpstr>PowerPoint Presentation</vt:lpstr>
      <vt:lpstr>PowerPoint Presentation</vt:lpstr>
      <vt:lpstr>PowerPoint Presentation</vt:lpstr>
      <vt:lpstr>PowerPoint Presentation</vt:lpstr>
      <vt:lpstr>ETL tools</vt:lpstr>
      <vt:lpstr>ELT tools</vt:lpstr>
      <vt:lpstr>Which approach to use?</vt:lpstr>
      <vt:lpstr>Tool Example: Talend</vt:lpstr>
      <vt:lpstr>Talend Open Studio for Data Integration </vt:lpstr>
      <vt:lpstr>Talend Open Studio for Data Integration </vt:lpstr>
      <vt:lpstr>Talend Open Studio for DI: some components</vt:lpstr>
      <vt:lpstr>Talend Open Studio for DI: some components</vt:lpstr>
      <vt:lpstr>PowerPoint Presentation</vt:lpstr>
      <vt:lpstr>References </vt:lpstr>
      <vt:lpstr>References</vt:lpstr>
      <vt:lpstr>References</vt:lpstr>
      <vt:lpstr>PowerPoint Presentation</vt:lpstr>
      <vt:lpstr>      </vt:lpstr>
      <vt:lpstr>PowerPoint Presentation</vt:lpstr>
      <vt:lpstr>PowerPoint Presentation</vt:lpstr>
      <vt:lpstr>PowerPoint Presentation</vt:lpstr>
      <vt:lpstr>PowerPoint Presentation</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Maarten Lans</dc:creator>
  <cp:lastModifiedBy>Damian Andrew Tamburri</cp:lastModifiedBy>
  <cp:revision>303</cp:revision>
  <dcterms:created xsi:type="dcterms:W3CDTF">2018-11-12T13:32:14Z</dcterms:created>
  <dcterms:modified xsi:type="dcterms:W3CDTF">2025-07-11T09:47:24Z</dcterms:modified>
</cp:coreProperties>
</file>